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2" r:id="rId5"/>
    <p:sldId id="615" r:id="rId6"/>
    <p:sldId id="616" r:id="rId7"/>
    <p:sldId id="541" r:id="rId8"/>
    <p:sldId id="261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62FA46B8-4E20-4B88-8831-629A5FAA66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FE21F6-39ED-4FDA-B513-26CF6F6823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41CA3-6BDD-4BD0-8CE2-F6515686B36E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115B9F86-D501-4298-996A-B7D6B746A9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2DD6595C-560A-4C80-A571-F19A62BCA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D7F555-7ADE-4403-AD18-FDACF07A46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02891E-C73D-4941-BD24-01AD922BE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2ECBC-619F-432D-A04C-DFE3CB0876D0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87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09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24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4682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992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562" y="1604514"/>
            <a:ext cx="5354133" cy="3977158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231903" y="160451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6231903" y="3681925"/>
            <a:ext cx="5354133" cy="1896808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2903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0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61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41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8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09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926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26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71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06FC-7923-492C-9092-46EBF389BC9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37C1-8520-4783-8BF7-5202A80A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13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06FC-7923-492C-9092-46EBF389BC92}" type="datetimeFigureOut">
              <a:rPr lang="pt-BR" smtClean="0"/>
              <a:t>11/03/2020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237C1-8520-4783-8BF7-5202A80A3D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64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tonig@globo.com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" y="77588"/>
            <a:ext cx="5802248" cy="30912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15" y="6120714"/>
            <a:ext cx="2673422" cy="5189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239639"/>
            <a:ext cx="4268792" cy="27111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F0E722-4C10-4983-897B-92CE2E1E414D}"/>
              </a:ext>
            </a:extLst>
          </p:cNvPr>
          <p:cNvSpPr/>
          <p:nvPr/>
        </p:nvSpPr>
        <p:spPr>
          <a:xfrm>
            <a:off x="1288474" y="2897261"/>
            <a:ext cx="9746672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Papel dos Conselhos na Aprovação Acompanhamento e Execução da Política de Investimentos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F0E7435-351C-46E7-96D5-2F9D80E736B5}"/>
              </a:ext>
            </a:extLst>
          </p:cNvPr>
          <p:cNvSpPr txBox="1"/>
          <p:nvPr/>
        </p:nvSpPr>
        <p:spPr>
          <a:xfrm>
            <a:off x="7571980" y="4859512"/>
            <a:ext cx="354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Por Otoni Gonçalves Guimarães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E83AC5-E5E4-49A0-91DA-741F275913CE}"/>
              </a:ext>
            </a:extLst>
          </p:cNvPr>
          <p:cNvSpPr txBox="1"/>
          <p:nvPr/>
        </p:nvSpPr>
        <p:spPr>
          <a:xfrm>
            <a:off x="7571980" y="5477924"/>
            <a:ext cx="423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Florianópolis-SC, em 12 de março de 2020</a:t>
            </a:r>
          </a:p>
        </p:txBody>
      </p:sp>
    </p:spTree>
    <p:extLst>
      <p:ext uri="{BB962C8B-B14F-4D97-AF65-F5344CB8AC3E}">
        <p14:creationId xmlns:p14="http://schemas.microsoft.com/office/powerpoint/2010/main" val="3015696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85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88" y="-440308"/>
            <a:ext cx="5122764" cy="3623027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392298" y="1623066"/>
            <a:ext cx="8143009" cy="490782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Resolução CMN nº 3.922, de 25/10/2010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392298" y="303958"/>
            <a:ext cx="7847202" cy="66422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Fundamento Normativo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11" y="4463246"/>
            <a:ext cx="3575219" cy="357521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6153BF-9CD0-4974-8427-B55B963DA446}"/>
              </a:ext>
            </a:extLst>
          </p:cNvPr>
          <p:cNvSpPr/>
          <p:nvPr/>
        </p:nvSpPr>
        <p:spPr>
          <a:xfrm>
            <a:off x="800100" y="2424493"/>
            <a:ext cx="10439399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Os RESPONSÁVEIS PELA GESTÃO do Regime Próprio de Previdência Social deverão elaborar POLÍTICA DE INVESTIMENTOS anual dos recursos do Fundo  Comum de Previdência, contemplando: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A9FAA20-72AA-4D57-A80B-E65A8326005C}"/>
              </a:ext>
            </a:extLst>
          </p:cNvPr>
          <p:cNvSpPr/>
          <p:nvPr/>
        </p:nvSpPr>
        <p:spPr>
          <a:xfrm>
            <a:off x="952499" y="3381469"/>
            <a:ext cx="1043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modelo de gestão a ser adotado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08961FA-580A-465D-853A-FE76F4CE7B3B}"/>
              </a:ext>
            </a:extLst>
          </p:cNvPr>
          <p:cNvSpPr/>
          <p:nvPr/>
        </p:nvSpPr>
        <p:spPr>
          <a:xfrm>
            <a:off x="952499" y="3872618"/>
            <a:ext cx="10439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estratégia de alocação dos recursos entre os diversos segmentos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7B3963D-7C39-4B9E-B82C-CABE86B370FF}"/>
              </a:ext>
            </a:extLst>
          </p:cNvPr>
          <p:cNvSpPr/>
          <p:nvPr/>
        </p:nvSpPr>
        <p:spPr>
          <a:xfrm>
            <a:off x="952499" y="4340488"/>
            <a:ext cx="10359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os parâmetros de rentabilidade perseguidos, que deverão buscar compatibilidade com o perfil de suas obrigações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1949E8D-EF6C-4C40-89E2-FFF4C296F02C}"/>
              </a:ext>
            </a:extLst>
          </p:cNvPr>
          <p:cNvSpPr/>
          <p:nvPr/>
        </p:nvSpPr>
        <p:spPr>
          <a:xfrm>
            <a:off x="952499" y="4954395"/>
            <a:ext cx="10287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limites utilizados para os investimentos e ou aplicações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BB025A1-534C-4E90-B97F-7BF259F0B559}"/>
              </a:ext>
            </a:extLst>
          </p:cNvPr>
          <p:cNvSpPr/>
          <p:nvPr/>
        </p:nvSpPr>
        <p:spPr>
          <a:xfrm>
            <a:off x="988867" y="5416060"/>
            <a:ext cx="1028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metodologia, os critérios e as fontes de referência adotados para precificação dos ativos </a:t>
            </a:r>
          </a:p>
        </p:txBody>
      </p:sp>
    </p:spTree>
    <p:extLst>
      <p:ext uri="{BB962C8B-B14F-4D97-AF65-F5344CB8AC3E}">
        <p14:creationId xmlns:p14="http://schemas.microsoft.com/office/powerpoint/2010/main" val="900297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3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5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88" y="-440308"/>
            <a:ext cx="5122764" cy="36230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11" y="4463246"/>
            <a:ext cx="3575219" cy="3575219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E26CCF0-157A-41A6-A33F-5F8C25102367}"/>
              </a:ext>
            </a:extLst>
          </p:cNvPr>
          <p:cNvSpPr/>
          <p:nvPr/>
        </p:nvSpPr>
        <p:spPr>
          <a:xfrm>
            <a:off x="1122219" y="2583234"/>
            <a:ext cx="10151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Art. 5º. A política anual de investimentos dos recursos do regime próprio de previdência social e suas revisões </a:t>
            </a:r>
            <a:r>
              <a:rPr lang="pt-BR" sz="2400" b="1" dirty="0"/>
              <a:t>deverão ser aprovadas pelo órgão superior competente</a:t>
            </a:r>
            <a:r>
              <a:rPr lang="pt-BR" sz="2400" dirty="0"/>
              <a:t>, antes de sua implementação.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DC63D13-BD4E-4490-8A21-93F8D5DC5980}"/>
              </a:ext>
            </a:extLst>
          </p:cNvPr>
          <p:cNvSpPr/>
          <p:nvPr/>
        </p:nvSpPr>
        <p:spPr>
          <a:xfrm>
            <a:off x="2628899" y="517426"/>
            <a:ext cx="8437417" cy="792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Resolução CMN nº 3.922, de 25/10/2010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2C8913-35C9-46D2-86A5-D6B31B762914}"/>
              </a:ext>
            </a:extLst>
          </p:cNvPr>
          <p:cNvSpPr txBox="1"/>
          <p:nvPr/>
        </p:nvSpPr>
        <p:spPr>
          <a:xfrm>
            <a:off x="1876394" y="4477040"/>
            <a:ext cx="9310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5">
                    <a:lumMod val="75000"/>
                  </a:schemeClr>
                </a:solidFill>
              </a:rPr>
              <a:t>¿Quem é o órgão superior competente do RPPS?</a:t>
            </a:r>
          </a:p>
        </p:txBody>
      </p:sp>
    </p:spTree>
    <p:extLst>
      <p:ext uri="{BB962C8B-B14F-4D97-AF65-F5344CB8AC3E}">
        <p14:creationId xmlns:p14="http://schemas.microsoft.com/office/powerpoint/2010/main" val="516346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7432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88" y="-440308"/>
            <a:ext cx="5122764" cy="36230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11" y="4463246"/>
            <a:ext cx="3575219" cy="357521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DC63D13-BD4E-4490-8A21-93F8D5DC5980}"/>
              </a:ext>
            </a:extLst>
          </p:cNvPr>
          <p:cNvSpPr/>
          <p:nvPr/>
        </p:nvSpPr>
        <p:spPr>
          <a:xfrm>
            <a:off x="2156972" y="574078"/>
            <a:ext cx="8437417" cy="792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Lei nº 9.717, de 1998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17416BE-FB44-4C2F-8908-A204598BD937}"/>
              </a:ext>
            </a:extLst>
          </p:cNvPr>
          <p:cNvSpPr/>
          <p:nvPr/>
        </p:nvSpPr>
        <p:spPr>
          <a:xfrm>
            <a:off x="947304" y="2497880"/>
            <a:ext cx="10297391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Art. 6º, VI. Pleno acesso dos segurados às informações relativas à gestão do regime </a:t>
            </a:r>
            <a:r>
              <a:rPr lang="pt-BR" sz="2000" b="1" dirty="0"/>
              <a:t>e participação de representantes dos servidores públicos e dos militares, ativos e inativos, nos colegiados e instâncias de decisão</a:t>
            </a:r>
            <a:r>
              <a:rPr lang="pt-BR" sz="2000" dirty="0"/>
              <a:t> em que os seus interesses sejam objeto de discussão e deliberação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BCFB48C-E74B-48EC-8CE4-17B2215548A1}"/>
              </a:ext>
            </a:extLst>
          </p:cNvPr>
          <p:cNvSpPr/>
          <p:nvPr/>
        </p:nvSpPr>
        <p:spPr>
          <a:xfrm>
            <a:off x="2459181" y="4129327"/>
            <a:ext cx="8437417" cy="801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Portaria nº 402, de 2008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E57380-9AEF-4908-857A-25765175CD26}"/>
              </a:ext>
            </a:extLst>
          </p:cNvPr>
          <p:cNvSpPr/>
          <p:nvPr/>
        </p:nvSpPr>
        <p:spPr>
          <a:xfrm>
            <a:off x="1330895" y="5058401"/>
            <a:ext cx="10089572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Art. 10, § 3º A unidade gestora única </a:t>
            </a:r>
            <a:r>
              <a:rPr lang="pt-BR" sz="2000" b="1" dirty="0"/>
              <a:t>contará com colegiado ou instância de decisão</a:t>
            </a:r>
            <a:r>
              <a:rPr lang="pt-BR" sz="2000" dirty="0"/>
              <a:t>, no qual será garantida a representação dos segurados</a:t>
            </a:r>
          </a:p>
        </p:txBody>
      </p:sp>
    </p:spTree>
    <p:extLst>
      <p:ext uri="{BB962C8B-B14F-4D97-AF65-F5344CB8AC3E}">
        <p14:creationId xmlns:p14="http://schemas.microsoft.com/office/powerpoint/2010/main" val="3923291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5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88" y="-440308"/>
            <a:ext cx="5122764" cy="36230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11" y="4463246"/>
            <a:ext cx="3575219" cy="3575219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AE660364-CFBC-4144-A9B7-F6C2BE2EC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857" y="2590113"/>
            <a:ext cx="3886200" cy="533400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FORMAS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CENTRALIZADAS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C006C1A4-17CC-4E94-B2AA-6BFF9943A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045" y="2464618"/>
            <a:ext cx="4110925" cy="533400"/>
          </a:xfrm>
          <a:prstGeom prst="flowChartProcess">
            <a:avLst/>
          </a:prstGeom>
          <a:solidFill>
            <a:srgbClr val="00B0F0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FORMAS DESCENTRALIZADAS</a:t>
            </a: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67B00031-C745-4C84-A373-4676EE86F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967" y="3295330"/>
            <a:ext cx="2209800" cy="115446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t-BR" sz="20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pt-BR" sz="20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Departamentos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t-BR" sz="20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pt-BR" sz="20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Fundos Especiais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t-BR" sz="20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t-BR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DBDC392E-96E1-490B-829E-8548DA549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405" y="4583975"/>
            <a:ext cx="3877466" cy="1716491"/>
          </a:xfrm>
          <a:prstGeom prst="flowChartProcess">
            <a:avLst/>
          </a:prstGeom>
          <a:solidFill>
            <a:srgbClr val="00B0F0"/>
          </a:solidFill>
          <a:ln w="9525" algn="ctr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just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pt-BR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. </a:t>
            </a:r>
            <a:r>
              <a:rPr lang="pt-BR" sz="1600" b="1" dirty="0"/>
              <a:t>ausência de </a:t>
            </a:r>
            <a:r>
              <a:rPr lang="pt-BR" sz="1600" b="1" dirty="0">
                <a:cs typeface="Arial" panose="020B0604020202020204" pitchFamily="34" charset="0"/>
              </a:rPr>
              <a:t>personalidade jurídica própria;</a:t>
            </a:r>
          </a:p>
          <a:p>
            <a:pPr algn="just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t-BR" sz="1600" b="1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pt-BR" sz="1600" b="1" dirty="0">
                <a:cs typeface="Arial" panose="020B0604020202020204" pitchFamily="34" charset="0"/>
              </a:rPr>
              <a:t>. autonomia administrativa mitigada</a:t>
            </a:r>
          </a:p>
          <a:p>
            <a:pPr algn="just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pt-BR" sz="1600" b="1" dirty="0">
                <a:cs typeface="Arial" panose="020B0604020202020204" pitchFamily="34" charset="0"/>
              </a:rPr>
              <a:t>para com a Administração Pública Direta;</a:t>
            </a:r>
          </a:p>
          <a:p>
            <a:pPr algn="just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t-BR" sz="1600" b="1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pt-BR" sz="1600" b="1" dirty="0">
                <a:cs typeface="Arial" panose="020B0604020202020204" pitchFamily="34" charset="0"/>
              </a:rPr>
              <a:t>. autonomia gerencial e financeira mitigada.</a:t>
            </a:r>
          </a:p>
          <a:p>
            <a:pPr algn="just" eaLnBrk="1" hangingPunct="1">
              <a:lnSpc>
                <a:spcPct val="100000"/>
              </a:lnSpc>
              <a:buClrTx/>
              <a:buSzTx/>
              <a:buFontTx/>
              <a:buNone/>
              <a:defRPr/>
            </a:pPr>
            <a:endParaRPr lang="pt-BR" sz="1600" b="1" dirty="0">
              <a:cs typeface="Arial" panose="020B0604020202020204" pitchFamily="34" charset="0"/>
            </a:endParaRP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005AB926-7CE4-461E-AFAA-EFA75C71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865" y="3140756"/>
            <a:ext cx="1981200" cy="1295400"/>
          </a:xfrm>
          <a:prstGeom prst="flowChartProcess">
            <a:avLst/>
          </a:prstGeom>
          <a:solidFill>
            <a:schemeClr val="bg2">
              <a:lumMod val="75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pt-BR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pt-BR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pt-BR" sz="20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Autarquias</a:t>
            </a:r>
          </a:p>
          <a:p>
            <a:pPr algn="ctr"/>
            <a:endParaRPr lang="pt-BR" sz="200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pt-BR" sz="20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Fundações</a:t>
            </a:r>
          </a:p>
          <a:p>
            <a:pPr algn="ctr"/>
            <a:endParaRPr lang="pt-BR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pt-BR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algn="ctr"/>
            <a:endParaRPr lang="pt-BR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7D4EAC27-D848-4290-AA73-46BD9B4C5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6522" y="4534365"/>
            <a:ext cx="3671887" cy="1716490"/>
          </a:xfrm>
          <a:prstGeom prst="flowChartProcess">
            <a:avLst/>
          </a:prstGeom>
          <a:solidFill>
            <a:srgbClr val="00B0F0"/>
          </a:solidFill>
          <a:ln w="9525" algn="ctr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just"/>
            <a:r>
              <a:rPr lang="pt-BR" sz="1600" b="1" dirty="0">
                <a:cs typeface="Arial" panose="020B0604020202020204" pitchFamily="34" charset="0"/>
              </a:rPr>
              <a:t>. personalidade jurídica própria;</a:t>
            </a: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r>
              <a:rPr lang="pt-BR" sz="1600" b="1" dirty="0">
                <a:cs typeface="Arial" panose="020B0604020202020204" pitchFamily="34" charset="0"/>
              </a:rPr>
              <a:t>. autonomia administrativa </a:t>
            </a:r>
          </a:p>
          <a:p>
            <a:pPr algn="just"/>
            <a:r>
              <a:rPr lang="pt-BR" sz="1600" b="1" dirty="0">
                <a:cs typeface="Arial" panose="020B0604020202020204" pitchFamily="34" charset="0"/>
              </a:rPr>
              <a:t>para com a Administração Pública Direta</a:t>
            </a: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  <a:p>
            <a:pPr algn="just"/>
            <a:r>
              <a:rPr lang="pt-BR" sz="1600" b="1" dirty="0">
                <a:cs typeface="Arial" panose="020B0604020202020204" pitchFamily="34" charset="0"/>
              </a:rPr>
              <a:t>. autonomia gerencial e financeira</a:t>
            </a:r>
          </a:p>
          <a:p>
            <a:pPr algn="just"/>
            <a:endParaRPr lang="pt-BR" sz="1600" b="1" dirty="0"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0A9F164-DC5E-418C-BD7A-28FEA81047F6}"/>
              </a:ext>
            </a:extLst>
          </p:cNvPr>
          <p:cNvSpPr/>
          <p:nvPr/>
        </p:nvSpPr>
        <p:spPr>
          <a:xfrm>
            <a:off x="1495151" y="281210"/>
            <a:ext cx="8437417" cy="801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Possibilidades de Unidade Gestora Única</a:t>
            </a:r>
          </a:p>
        </p:txBody>
      </p:sp>
    </p:spTree>
    <p:extLst>
      <p:ext uri="{BB962C8B-B14F-4D97-AF65-F5344CB8AC3E}">
        <p14:creationId xmlns:p14="http://schemas.microsoft.com/office/powerpoint/2010/main" val="1899592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5"/>
            <a:ext cx="12192000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88" y="-440308"/>
            <a:ext cx="5122764" cy="36230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11" y="4463246"/>
            <a:ext cx="3575219" cy="3575219"/>
          </a:xfrm>
          <a:prstGeom prst="rect">
            <a:avLst/>
          </a:prstGeom>
        </p:spPr>
      </p:pic>
      <p:sp>
        <p:nvSpPr>
          <p:cNvPr id="12" name="TextShape 8">
            <a:extLst>
              <a:ext uri="{FF2B5EF4-FFF2-40B4-BE49-F238E27FC236}">
                <a16:creationId xmlns:a16="http://schemas.microsoft.com/office/drawing/2014/main" id="{AEC373CC-282D-46B3-91FB-DE55F4302A8D}"/>
              </a:ext>
            </a:extLst>
          </p:cNvPr>
          <p:cNvSpPr txBox="1"/>
          <p:nvPr/>
        </p:nvSpPr>
        <p:spPr>
          <a:xfrm>
            <a:off x="2829262" y="712955"/>
            <a:ext cx="7046258" cy="480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defRPr sz="28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GOVERNANÇA – Intervenientes Interessados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B30089D-0948-4602-8109-03CED6100941}"/>
              </a:ext>
            </a:extLst>
          </p:cNvPr>
          <p:cNvSpPr/>
          <p:nvPr/>
        </p:nvSpPr>
        <p:spPr>
          <a:xfrm>
            <a:off x="1571961" y="2682614"/>
            <a:ext cx="7845137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Sociedade – Interessada Mediata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7B0E061-BB24-4B70-BEAC-41F4F0DF6DD1}"/>
              </a:ext>
            </a:extLst>
          </p:cNvPr>
          <p:cNvSpPr/>
          <p:nvPr/>
        </p:nvSpPr>
        <p:spPr>
          <a:xfrm>
            <a:off x="2400300" y="3646062"/>
            <a:ext cx="8443844" cy="52322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Estado/Governo – Responsável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E1A3E9C-DC06-42EB-86F1-87259C3F841E}"/>
              </a:ext>
            </a:extLst>
          </p:cNvPr>
          <p:cNvSpPr/>
          <p:nvPr/>
        </p:nvSpPr>
        <p:spPr>
          <a:xfrm>
            <a:off x="3110305" y="4672247"/>
            <a:ext cx="8863445" cy="52322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Segurados e dependentes – Interessados Imediatos</a:t>
            </a:r>
          </a:p>
        </p:txBody>
      </p:sp>
    </p:spTree>
    <p:extLst>
      <p:ext uri="{BB962C8B-B14F-4D97-AF65-F5344CB8AC3E}">
        <p14:creationId xmlns:p14="http://schemas.microsoft.com/office/powerpoint/2010/main" val="160953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3"/>
          <p:cNvSpPr/>
          <p:nvPr/>
        </p:nvSpPr>
        <p:spPr>
          <a:xfrm>
            <a:off x="5590310" y="2204864"/>
            <a:ext cx="202900" cy="1944820"/>
          </a:xfrm>
          <a:custGeom>
            <a:avLst/>
            <a:gdLst/>
            <a:ahLst/>
            <a:cxnLst/>
            <a:rect l="l" t="t" r="r" b="b"/>
            <a:pathLst>
              <a:path h="2469811">
                <a:moveTo>
                  <a:pt x="45720" y="0"/>
                </a:moveTo>
                <a:lnTo>
                  <a:pt x="45720" y="2469811"/>
                </a:lnTo>
              </a:path>
            </a:pathLst>
          </a:custGeom>
          <a:noFill/>
          <a:ln w="1260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4"/>
          <p:cNvSpPr/>
          <p:nvPr/>
        </p:nvSpPr>
        <p:spPr>
          <a:xfrm>
            <a:off x="2567608" y="1052736"/>
            <a:ext cx="6395103" cy="1216531"/>
          </a:xfrm>
          <a:custGeom>
            <a:avLst/>
            <a:gdLst/>
            <a:ahLst/>
            <a:cxnLst/>
            <a:rect l="l" t="t" r="r" b="b"/>
            <a:pathLst>
              <a:path w="2681954" h="1340977">
                <a:moveTo>
                  <a:pt x="0" y="0"/>
                </a:moveTo>
                <a:lnTo>
                  <a:pt x="2681954" y="0"/>
                </a:lnTo>
                <a:lnTo>
                  <a:pt x="2681954" y="1340977"/>
                </a:lnTo>
                <a:lnTo>
                  <a:pt x="0" y="1340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i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Conselho de Administração (Paritário) </a:t>
            </a:r>
          </a:p>
          <a:p>
            <a:pPr algn="ctr"/>
            <a:r>
              <a:rPr lang="pt-BR" sz="2400" i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Natos (Secretários)</a:t>
            </a:r>
          </a:p>
          <a:p>
            <a:pPr algn="ctr"/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400" i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Eleitos (Segurados)</a:t>
            </a:r>
          </a:p>
        </p:txBody>
      </p:sp>
      <p:sp>
        <p:nvSpPr>
          <p:cNvPr id="506" name="CustomShape 5"/>
          <p:cNvSpPr/>
          <p:nvPr/>
        </p:nvSpPr>
        <p:spPr>
          <a:xfrm>
            <a:off x="3344937" y="4149689"/>
            <a:ext cx="4638029" cy="1569660"/>
          </a:xfrm>
          <a:custGeom>
            <a:avLst/>
            <a:gdLst/>
            <a:ahLst/>
            <a:cxnLst/>
            <a:rect l="l" t="t" r="r" b="b"/>
            <a:pathLst>
              <a:path w="2681954" h="1340977">
                <a:moveTo>
                  <a:pt x="0" y="0"/>
                </a:moveTo>
                <a:lnTo>
                  <a:pt x="2681954" y="0"/>
                </a:lnTo>
                <a:lnTo>
                  <a:pt x="2681954" y="1340977"/>
                </a:lnTo>
                <a:lnTo>
                  <a:pt x="0" y="1340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Diretoria Executiva</a:t>
            </a:r>
          </a:p>
          <a:p>
            <a:pPr algn="ctr"/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(Indicada)</a:t>
            </a:r>
          </a:p>
          <a:p>
            <a:pPr algn="ctr"/>
            <a:endParaRPr lang="pt-BR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7" name="CustomShape 6"/>
          <p:cNvSpPr/>
          <p:nvPr/>
        </p:nvSpPr>
        <p:spPr>
          <a:xfrm>
            <a:off x="6398792" y="2886873"/>
            <a:ext cx="4221105" cy="830997"/>
          </a:xfrm>
          <a:custGeom>
            <a:avLst/>
            <a:gdLst/>
            <a:ahLst/>
            <a:cxnLst/>
            <a:rect l="l" t="t" r="r" b="b"/>
            <a:pathLst>
              <a:path w="2830776" h="1340977">
                <a:moveTo>
                  <a:pt x="0" y="0"/>
                </a:moveTo>
                <a:lnTo>
                  <a:pt x="2830776" y="0"/>
                </a:lnTo>
                <a:lnTo>
                  <a:pt x="2830776" y="1340977"/>
                </a:lnTo>
                <a:lnTo>
                  <a:pt x="0" y="1340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Conselho Fiscal</a:t>
            </a:r>
          </a:p>
          <a:p>
            <a:pPr algn="ctr"/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(Eleitos – Segurados) </a:t>
            </a:r>
          </a:p>
        </p:txBody>
      </p:sp>
      <p:sp>
        <p:nvSpPr>
          <p:cNvPr id="508" name="CustomShape 7"/>
          <p:cNvSpPr/>
          <p:nvPr/>
        </p:nvSpPr>
        <p:spPr>
          <a:xfrm>
            <a:off x="1065380" y="2886872"/>
            <a:ext cx="3828738" cy="830997"/>
          </a:xfrm>
          <a:custGeom>
            <a:avLst/>
            <a:gdLst/>
            <a:ahLst/>
            <a:cxnLst/>
            <a:rect l="l" t="t" r="r" b="b"/>
            <a:pathLst>
              <a:path w="2891468" h="1340977">
                <a:moveTo>
                  <a:pt x="0" y="0"/>
                </a:moveTo>
                <a:lnTo>
                  <a:pt x="2891468" y="0"/>
                </a:lnTo>
                <a:lnTo>
                  <a:pt x="2891468" y="1340977"/>
                </a:lnTo>
                <a:lnTo>
                  <a:pt x="0" y="134097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Comitê de Investimentos</a:t>
            </a:r>
          </a:p>
          <a:p>
            <a:pPr algn="ctr"/>
            <a:r>
              <a:rPr lang="pt-BR" sz="2400" i="1" dirty="0">
                <a:latin typeface="Calibri" panose="020F0502020204030204" pitchFamily="34" charset="0"/>
                <a:cs typeface="Calibri" panose="020F0502020204030204" pitchFamily="34" charset="0"/>
              </a:rPr>
              <a:t>(Eleitos – Segurados)</a:t>
            </a:r>
          </a:p>
        </p:txBody>
      </p:sp>
      <p:sp>
        <p:nvSpPr>
          <p:cNvPr id="509" name="TextShape 8"/>
          <p:cNvSpPr txBox="1"/>
          <p:nvPr/>
        </p:nvSpPr>
        <p:spPr>
          <a:xfrm>
            <a:off x="1271467" y="109273"/>
            <a:ext cx="8640957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defRPr sz="2800" b="1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PENSANDO A GOVERNANÇA DA UNIDADE GESTORA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39156EE-2C67-4EC9-99CD-A6390A73765E}"/>
              </a:ext>
            </a:extLst>
          </p:cNvPr>
          <p:cNvCxnSpPr>
            <a:cxnSpLocks/>
          </p:cNvCxnSpPr>
          <p:nvPr/>
        </p:nvCxnSpPr>
        <p:spPr>
          <a:xfrm>
            <a:off x="4894118" y="3286051"/>
            <a:ext cx="1465118" cy="0"/>
          </a:xfrm>
          <a:prstGeom prst="line">
            <a:avLst/>
          </a:prstGeom>
          <a:ln w="952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Elipse 10">
            <a:extLst>
              <a:ext uri="{FF2B5EF4-FFF2-40B4-BE49-F238E27FC236}">
                <a16:creationId xmlns:a16="http://schemas.microsoft.com/office/drawing/2014/main" id="{4156D18A-DFCC-4FC1-9E09-4464A6370587}"/>
              </a:ext>
            </a:extLst>
          </p:cNvPr>
          <p:cNvSpPr/>
          <p:nvPr/>
        </p:nvSpPr>
        <p:spPr>
          <a:xfrm>
            <a:off x="89452" y="4194759"/>
            <a:ext cx="3024335" cy="15797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Diretores com formação acadêmica e qualificação compatíveis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B55B856-4CD5-4F87-AA45-1409A80FF383}"/>
              </a:ext>
            </a:extLst>
          </p:cNvPr>
          <p:cNvSpPr/>
          <p:nvPr/>
        </p:nvSpPr>
        <p:spPr>
          <a:xfrm>
            <a:off x="8711983" y="4226046"/>
            <a:ext cx="3024335" cy="15797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Há que adequar às dimensões do RPPS, contudo sem afastar dos princípios</a:t>
            </a:r>
          </a:p>
        </p:txBody>
      </p:sp>
      <p:sp>
        <p:nvSpPr>
          <p:cNvPr id="2" name="Seta: da Esquerda para a Direita 1">
            <a:extLst>
              <a:ext uri="{FF2B5EF4-FFF2-40B4-BE49-F238E27FC236}">
                <a16:creationId xmlns:a16="http://schemas.microsoft.com/office/drawing/2014/main" id="{A6D04F88-B763-4FD6-B0B0-0CA3E19C5757}"/>
              </a:ext>
            </a:extLst>
          </p:cNvPr>
          <p:cNvSpPr/>
          <p:nvPr/>
        </p:nvSpPr>
        <p:spPr>
          <a:xfrm>
            <a:off x="3086421" y="4849878"/>
            <a:ext cx="258516" cy="1692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trela: 7 Pontas 3">
            <a:extLst>
              <a:ext uri="{FF2B5EF4-FFF2-40B4-BE49-F238E27FC236}">
                <a16:creationId xmlns:a16="http://schemas.microsoft.com/office/drawing/2014/main" id="{B88390B5-9A68-4194-8009-1F2DEDD11969}"/>
              </a:ext>
            </a:extLst>
          </p:cNvPr>
          <p:cNvSpPr/>
          <p:nvPr/>
        </p:nvSpPr>
        <p:spPr>
          <a:xfrm>
            <a:off x="9102436" y="188640"/>
            <a:ext cx="3033695" cy="253047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Representantes eleitos com mandatos e formações acadêmicas </a:t>
            </a: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</a:rPr>
              <a:t>compatíveis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BE742EFD-AF3C-4D03-A593-857BE24AD483}"/>
              </a:ext>
            </a:extLst>
          </p:cNvPr>
          <p:cNvSpPr/>
          <p:nvPr/>
        </p:nvSpPr>
        <p:spPr>
          <a:xfrm>
            <a:off x="157626" y="1144168"/>
            <a:ext cx="2409982" cy="1060696"/>
          </a:xfrm>
          <a:prstGeom prst="rightArrow">
            <a:avLst/>
          </a:prstGeom>
          <a:solidFill>
            <a:schemeClr val="accent2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cs typeface="Times New Roman" panose="02020603050405020304" pitchFamily="18" charset="0"/>
              </a:rPr>
              <a:t>Citado 25 vezes pela  Portaria 464/2018</a:t>
            </a:r>
          </a:p>
        </p:txBody>
      </p:sp>
      <p:sp>
        <p:nvSpPr>
          <p:cNvPr id="6" name="Seta: Curva para a Esquerda 5">
            <a:extLst>
              <a:ext uri="{FF2B5EF4-FFF2-40B4-BE49-F238E27FC236}">
                <a16:creationId xmlns:a16="http://schemas.microsoft.com/office/drawing/2014/main" id="{8CABB8F1-F3A8-4E83-9B2F-AF3889A3E6CB}"/>
              </a:ext>
            </a:extLst>
          </p:cNvPr>
          <p:cNvSpPr/>
          <p:nvPr/>
        </p:nvSpPr>
        <p:spPr>
          <a:xfrm>
            <a:off x="10596500" y="2870277"/>
            <a:ext cx="1445880" cy="1101529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Citado 27 vezes pela  Portaria 464/2018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072CE5F-0D7D-41EB-9FDB-7FA5E4D2A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29318" cy="169970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A4F60B5-8263-4F28-800F-7439765452EB}"/>
              </a:ext>
            </a:extLst>
          </p:cNvPr>
          <p:cNvSpPr/>
          <p:nvPr/>
        </p:nvSpPr>
        <p:spPr>
          <a:xfrm>
            <a:off x="89452" y="5847576"/>
            <a:ext cx="12013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Conselho de Administração entendido como o órgão colegiado encarregado do processo de decisão da organização em relação ao seu direcionamento estratégico, exercendo o papel de GUARDIÃO dos princípios, valores, objeto da entidade e sistema de governança da organização, </a:t>
            </a:r>
            <a:r>
              <a:rPr lang="pt-BR" sz="2000" b="1" u="sng" dirty="0"/>
              <a:t>sendo seu principal componente</a:t>
            </a:r>
            <a:r>
              <a:rPr lang="pt-B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397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1" grpId="0" animBg="1"/>
      <p:bldP spid="24" grpId="0" animBg="1"/>
      <p:bldP spid="2" grpId="0" animBg="1"/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93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575" y="3925747"/>
            <a:ext cx="10515600" cy="1325563"/>
          </a:xfrm>
        </p:spPr>
        <p:txBody>
          <a:bodyPr>
            <a:normAutofit/>
          </a:bodyPr>
          <a:lstStyle/>
          <a:p>
            <a:pPr marL="171450" indent="-171450" algn="ctr">
              <a:spcBef>
                <a:spcPts val="750"/>
              </a:spcBef>
              <a:buClr>
                <a:srgbClr val="242852">
                  <a:lumMod val="75000"/>
                </a:srgbClr>
              </a:buClr>
              <a:defRPr/>
            </a:pPr>
            <a:r>
              <a:rPr lang="pt-BR" sz="3200" dirty="0">
                <a:latin typeface="Arial Black" panose="020B0A04020102020204" pitchFamily="34" charset="0"/>
              </a:rPr>
              <a:t>OBRIGADO</a:t>
            </a:r>
            <a:br>
              <a:rPr lang="pt-BR" dirty="0">
                <a:latin typeface="Arial Black" panose="020B0A04020102020204" pitchFamily="34" charset="0"/>
              </a:rPr>
            </a:br>
            <a:r>
              <a:rPr lang="pt-BR" sz="22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otonig@globo.com</a:t>
            </a:r>
            <a:br>
              <a:rPr lang="pt-BR" sz="22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(61) 9 9975-5980</a:t>
            </a:r>
            <a:endParaRPr lang="pt-BR" sz="2200" dirty="0">
              <a:latin typeface="Arial Black" panose="020B0A040201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9" y="26245"/>
            <a:ext cx="6748477" cy="33260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815" y="6120714"/>
            <a:ext cx="2673422" cy="51898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75" y="-19651"/>
            <a:ext cx="5272217" cy="3690551"/>
          </a:xfrm>
          <a:prstGeom prst="rect">
            <a:avLst/>
          </a:prstGeom>
        </p:spPr>
      </p:pic>
      <p:pic>
        <p:nvPicPr>
          <p:cNvPr id="8" name="Picture 2" descr="http://cdn-grupogen.intercase.net.br/media/catalog/product/cache/1/image/650x650/9df78eab33525d08d6e5fb8d27136e95/A/_/A_Contabilidade_na_Gest_o_dos_Regimes_Pr_prios_de_Previd_ncia_Social.png">
            <a:extLst>
              <a:ext uri="{FF2B5EF4-FFF2-40B4-BE49-F238E27FC236}">
                <a16:creationId xmlns:a16="http://schemas.microsoft.com/office/drawing/2014/main" id="{C594F99A-DEBF-4CC2-8843-CE882668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932253"/>
            <a:ext cx="3180238" cy="2408673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79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484</Words>
  <Application>Microsoft Office PowerPoint</Application>
  <PresentationFormat>Widescreen</PresentationFormat>
  <Paragraphs>66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Tema do Office</vt:lpstr>
      <vt:lpstr>Apresentação do PowerPoint</vt:lpstr>
      <vt:lpstr>Fundamento Normativo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 otonig@globo.com (61) 9 9975-5980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Otoni Guimaraes</cp:lastModifiedBy>
  <cp:revision>17</cp:revision>
  <dcterms:created xsi:type="dcterms:W3CDTF">2020-01-14T12:40:05Z</dcterms:created>
  <dcterms:modified xsi:type="dcterms:W3CDTF">2020-03-11T19:05:33Z</dcterms:modified>
</cp:coreProperties>
</file>