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93" r:id="rId29"/>
    <p:sldId id="283" r:id="rId30"/>
    <p:sldId id="284" r:id="rId31"/>
    <p:sldId id="285" r:id="rId32"/>
    <p:sldId id="286" r:id="rId33"/>
    <p:sldId id="294" r:id="rId34"/>
    <p:sldId id="287" r:id="rId35"/>
    <p:sldId id="288" r:id="rId36"/>
    <p:sldId id="289" r:id="rId37"/>
    <p:sldId id="290" r:id="rId38"/>
    <p:sldId id="291" r:id="rId39"/>
    <p:sldId id="295" r:id="rId40"/>
    <p:sldId id="296" r:id="rId41"/>
    <p:sldId id="292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\Desktop\7.%20Julho%20-%202018\Relat&#243;rio%20de%20&#205;ndic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C&#193;CERES\ALM\2019\Fronteira%20Eficiente%20CUPOM%203,30%20META%206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BALNE&#193;RIO%20CAMBORI&#218;\ALM\RESULTADOS\3%20Modelos%20de%20ALM_NTNB%20JUNHO%202018%20_%20CAMBORIU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/>
            </a:pPr>
            <a:r>
              <a:rPr lang="pt-BR"/>
              <a:t>Curva de Juros Real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33CC33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Gráficos!$B$4:$B$13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Gráficos!$C$4:$C$13</c:f>
              <c:numCache>
                <c:formatCode>0.00%</c:formatCode>
                <c:ptCount val="10"/>
                <c:pt idx="0">
                  <c:v>3.3804000000000001E-2</c:v>
                </c:pt>
                <c:pt idx="1">
                  <c:v>4.2832000000000002E-2</c:v>
                </c:pt>
                <c:pt idx="2">
                  <c:v>4.9617000000000001E-2</c:v>
                </c:pt>
                <c:pt idx="3">
                  <c:v>5.3644999999999998E-2</c:v>
                </c:pt>
                <c:pt idx="4">
                  <c:v>5.5849000000000003E-2</c:v>
                </c:pt>
                <c:pt idx="5">
                  <c:v>5.7021000000000002E-2</c:v>
                </c:pt>
                <c:pt idx="6">
                  <c:v>5.7643E-2</c:v>
                </c:pt>
                <c:pt idx="7">
                  <c:v>5.7979000000000003E-2</c:v>
                </c:pt>
                <c:pt idx="8">
                  <c:v>5.8167000000000003E-2</c:v>
                </c:pt>
                <c:pt idx="9">
                  <c:v>5.8278000000000003E-2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5-467C-8948-1CBD6C3F6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9117931"/>
        <c:axId val="32977143"/>
      </c:lineChart>
      <c:catAx>
        <c:axId val="91179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32977143"/>
        <c:crosses val="autoZero"/>
        <c:auto val="1"/>
        <c:lblAlgn val="ctr"/>
        <c:lblOffset val="100"/>
        <c:noMultiLvlLbl val="1"/>
      </c:catAx>
      <c:valAx>
        <c:axId val="32977143"/>
        <c:scaling>
          <c:orientation val="minMax"/>
          <c:max val="6.0000000000000012E-2"/>
          <c:min val="3.0000000000000006E-2"/>
        </c:scaling>
        <c:delete val="0"/>
        <c:axPos val="l"/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crossAx val="9117931"/>
        <c:crosses val="autoZero"/>
        <c:crossBetween val="midCat"/>
        <c:majorUnit val="0.01"/>
      </c:valAx>
      <c:spPr>
        <a:gradFill>
          <a:gsLst>
            <a:gs pos="0">
              <a:srgbClr val="FFFFFF"/>
            </a:gs>
            <a:gs pos="100000">
              <a:srgbClr val="F2F2F2"/>
            </a:gs>
          </a:gsLst>
          <a:lin ang="5400000"/>
        </a:gradFill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 sz="8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Fronteira Eficiente de Markowitz</a:t>
            </a:r>
          </a:p>
        </c:rich>
      </c:tx>
      <c:layout>
        <c:manualLayout>
          <c:xMode val="edge"/>
          <c:yMode val="edge"/>
          <c:x val="0.3183787133040451"/>
          <c:y val="3.274560132462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893387372989585"/>
          <c:y val="0.133501423642927"/>
          <c:w val="0.81098610014427575"/>
          <c:h val="0.70277164521465341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B05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63500"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'Otimizacao IMAB 3,30% CÁCERES'!$E$44:$E$73</c:f>
              <c:numCache>
                <c:formatCode>0.00%</c:formatCode>
                <c:ptCount val="30"/>
                <c:pt idx="0">
                  <c:v>1.4838424884429512E-2</c:v>
                </c:pt>
                <c:pt idx="1">
                  <c:v>1.4936157714114412E-2</c:v>
                </c:pt>
                <c:pt idx="2">
                  <c:v>1.5550508362703164E-2</c:v>
                </c:pt>
                <c:pt idx="3">
                  <c:v>1.6350395695702718E-2</c:v>
                </c:pt>
                <c:pt idx="4">
                  <c:v>1.7309170503036611E-2</c:v>
                </c:pt>
                <c:pt idx="5">
                  <c:v>1.8374036140294626E-2</c:v>
                </c:pt>
                <c:pt idx="6">
                  <c:v>1.9512731421869149E-2</c:v>
                </c:pt>
                <c:pt idx="7">
                  <c:v>2.0711256641557377E-2</c:v>
                </c:pt>
                <c:pt idx="8">
                  <c:v>2.1962243938524716E-2</c:v>
                </c:pt>
                <c:pt idx="9">
                  <c:v>2.3254694989981433E-2</c:v>
                </c:pt>
                <c:pt idx="10">
                  <c:v>2.4583954832575607E-2</c:v>
                </c:pt>
                <c:pt idx="11">
                  <c:v>2.5943771242791742E-2</c:v>
                </c:pt>
                <c:pt idx="12">
                  <c:v>2.7330355299819007E-2</c:v>
                </c:pt>
                <c:pt idx="13">
                  <c:v>2.8737630962534847E-2</c:v>
                </c:pt>
                <c:pt idx="14">
                  <c:v>3.0164800169885955E-2</c:v>
                </c:pt>
                <c:pt idx="15">
                  <c:v>3.160850107478775E-2</c:v>
                </c:pt>
                <c:pt idx="16">
                  <c:v>3.306656840458265E-2</c:v>
                </c:pt>
                <c:pt idx="17">
                  <c:v>3.4537182671280635E-2</c:v>
                </c:pt>
                <c:pt idx="18">
                  <c:v>3.6019628155275742E-2</c:v>
                </c:pt>
                <c:pt idx="19">
                  <c:v>3.7510136941403885E-2</c:v>
                </c:pt>
                <c:pt idx="20">
                  <c:v>3.9010059203224402E-2</c:v>
                </c:pt>
                <c:pt idx="21">
                  <c:v>4.0537057879228393E-2</c:v>
                </c:pt>
                <c:pt idx="22">
                  <c:v>4.2115106718164805E-2</c:v>
                </c:pt>
                <c:pt idx="23">
                  <c:v>4.373888603135908E-2</c:v>
                </c:pt>
                <c:pt idx="24">
                  <c:v>4.5409526178380066E-2</c:v>
                </c:pt>
                <c:pt idx="25">
                  <c:v>4.7195531138570335E-2</c:v>
                </c:pt>
                <c:pt idx="26">
                  <c:v>4.9009312566617454E-2</c:v>
                </c:pt>
                <c:pt idx="27">
                  <c:v>5.0845639367497468E-2</c:v>
                </c:pt>
                <c:pt idx="28">
                  <c:v>5.2693880134229903E-2</c:v>
                </c:pt>
                <c:pt idx="29">
                  <c:v>5.4579429112107378E-2</c:v>
                </c:pt>
              </c:numCache>
            </c:numRef>
          </c:xVal>
          <c:yVal>
            <c:numRef>
              <c:f>'Otimizacao IMAB 3,30% CÁCERES'!$D$44:$D$73</c:f>
              <c:numCache>
                <c:formatCode>0.00%</c:formatCode>
                <c:ptCount val="30"/>
                <c:pt idx="0">
                  <c:v>1.0138088803088793E-2</c:v>
                </c:pt>
                <c:pt idx="1">
                  <c:v>1.0497883390896171E-2</c:v>
                </c:pt>
                <c:pt idx="2">
                  <c:v>1.230950810810804E-2</c:v>
                </c:pt>
                <c:pt idx="3">
                  <c:v>1.4120132818532753E-2</c:v>
                </c:pt>
                <c:pt idx="4">
                  <c:v>1.5929757527949853E-2</c:v>
                </c:pt>
                <c:pt idx="5">
                  <c:v>1.7740382198515238E-2</c:v>
                </c:pt>
                <c:pt idx="6">
                  <c:v>1.9552006908882168E-2</c:v>
                </c:pt>
                <c:pt idx="7">
                  <c:v>2.1361631619387179E-2</c:v>
                </c:pt>
                <c:pt idx="8">
                  <c:v>2.3173256329731599E-2</c:v>
                </c:pt>
                <c:pt idx="9">
                  <c:v>2.4982881040236597E-2</c:v>
                </c:pt>
                <c:pt idx="10">
                  <c:v>2.6793505750638727E-2</c:v>
                </c:pt>
                <c:pt idx="11">
                  <c:v>2.8604130461063443E-2</c:v>
                </c:pt>
                <c:pt idx="12">
                  <c:v>3.0415755171430449E-2</c:v>
                </c:pt>
                <c:pt idx="13">
                  <c:v>3.2225379881935454E-2</c:v>
                </c:pt>
                <c:pt idx="14">
                  <c:v>3.4036004592337576E-2</c:v>
                </c:pt>
                <c:pt idx="15">
                  <c:v>3.5846629302762292E-2</c:v>
                </c:pt>
                <c:pt idx="16">
                  <c:v>3.7657254013187008E-2</c:v>
                </c:pt>
                <c:pt idx="17">
                  <c:v>3.9467878723611724E-2</c:v>
                </c:pt>
                <c:pt idx="18">
                  <c:v>4.1279503433978723E-2</c:v>
                </c:pt>
                <c:pt idx="19">
                  <c:v>4.3089128144483742E-2</c:v>
                </c:pt>
                <c:pt idx="20">
                  <c:v>4.4899752854885851E-2</c:v>
                </c:pt>
                <c:pt idx="21">
                  <c:v>4.6710377564241484E-2</c:v>
                </c:pt>
                <c:pt idx="22">
                  <c:v>4.8521002316654453E-2</c:v>
                </c:pt>
                <c:pt idx="23">
                  <c:v>5.0331627027079162E-2</c:v>
                </c:pt>
                <c:pt idx="24">
                  <c:v>5.2142251738946432E-2</c:v>
                </c:pt>
                <c:pt idx="25">
                  <c:v>5.3952876447877079E-2</c:v>
                </c:pt>
                <c:pt idx="26">
                  <c:v>5.5763501158301788E-2</c:v>
                </c:pt>
                <c:pt idx="27">
                  <c:v>5.7574125856980893E-2</c:v>
                </c:pt>
                <c:pt idx="28">
                  <c:v>5.938475057546698E-2</c:v>
                </c:pt>
                <c:pt idx="29">
                  <c:v>6.1195375289565361E-2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A3-4170-AA74-B2508353E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08768"/>
        <c:axId val="268232576"/>
      </c:scatterChart>
      <c:valAx>
        <c:axId val="268208768"/>
        <c:scaling>
          <c:orientation val="minMax"/>
          <c:max val="6.0000000000000012E-2"/>
          <c:min val="1.0000000000000002E-2"/>
        </c:scaling>
        <c:delete val="0"/>
        <c:axPos val="b"/>
        <c:majorGridlines>
          <c:spPr>
            <a:ln w="9525" cap="flat" cmpd="sng" algn="ctr">
              <a:solidFill>
                <a:srgbClr val="66FF66">
                  <a:alpha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Risco - Volatilidade Ano %</a:t>
                </a:r>
              </a:p>
            </c:rich>
          </c:tx>
          <c:layout>
            <c:manualLayout>
              <c:xMode val="edge"/>
              <c:yMode val="edge"/>
              <c:x val="0.40751540674549047"/>
              <c:y val="0.90923958448855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32576"/>
        <c:crosses val="autoZero"/>
        <c:crossBetween val="midCat"/>
        <c:majorUnit val="5.000000000000001E-3"/>
      </c:valAx>
      <c:valAx>
        <c:axId val="268232576"/>
        <c:scaling>
          <c:orientation val="minMax"/>
          <c:max val="6.5000000000000016E-2"/>
          <c:min val="5.000000000000001E-3"/>
        </c:scaling>
        <c:delete val="0"/>
        <c:axPos val="l"/>
        <c:majorGridlines>
          <c:spPr>
            <a:ln w="12700" cap="flat" cmpd="sng" algn="ctr">
              <a:solidFill>
                <a:srgbClr val="66FF66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Retorno Real %aa</a:t>
                </a:r>
              </a:p>
            </c:rich>
          </c:tx>
          <c:layout>
            <c:manualLayout>
              <c:xMode val="edge"/>
              <c:yMode val="edge"/>
              <c:x val="1.8796599974268764E-2"/>
              <c:y val="0.39697967331548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208768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rgbClr val="00B050"/>
                </a:solidFill>
              </a:rPr>
              <a:t>Ativos</a:t>
            </a:r>
            <a:r>
              <a:rPr lang="pt-BR"/>
              <a:t> x </a:t>
            </a:r>
            <a:r>
              <a:rPr lang="pt-BR" b="1">
                <a:solidFill>
                  <a:srgbClr val="FF0000"/>
                </a:solidFill>
              </a:rPr>
              <a:t>Passivos</a:t>
            </a:r>
            <a:r>
              <a:rPr lang="pt-BR"/>
              <a:t> (Milhares)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'Alocacao NTNB'!$N$8:$N$46</c:f>
              <c:numCache>
                <c:formatCode>m/d/yyyy</c:formatCode>
                <c:ptCount val="39"/>
                <c:pt idx="0">
                  <c:v>43154</c:v>
                </c:pt>
                <c:pt idx="1">
                  <c:v>43102</c:v>
                </c:pt>
                <c:pt idx="2">
                  <c:v>43467</c:v>
                </c:pt>
                <c:pt idx="3">
                  <c:v>43832</c:v>
                </c:pt>
                <c:pt idx="4">
                  <c:v>44198</c:v>
                </c:pt>
                <c:pt idx="5">
                  <c:v>44563</c:v>
                </c:pt>
                <c:pt idx="6">
                  <c:v>44928</c:v>
                </c:pt>
                <c:pt idx="7">
                  <c:v>45293</c:v>
                </c:pt>
                <c:pt idx="8">
                  <c:v>45659</c:v>
                </c:pt>
                <c:pt idx="9">
                  <c:v>46024</c:v>
                </c:pt>
                <c:pt idx="10">
                  <c:v>46389</c:v>
                </c:pt>
                <c:pt idx="11">
                  <c:v>46754</c:v>
                </c:pt>
                <c:pt idx="12">
                  <c:v>47120</c:v>
                </c:pt>
                <c:pt idx="13">
                  <c:v>47485</c:v>
                </c:pt>
                <c:pt idx="14">
                  <c:v>47850</c:v>
                </c:pt>
                <c:pt idx="15">
                  <c:v>48215</c:v>
                </c:pt>
                <c:pt idx="16">
                  <c:v>48581</c:v>
                </c:pt>
                <c:pt idx="17">
                  <c:v>48946</c:v>
                </c:pt>
                <c:pt idx="18">
                  <c:v>49311</c:v>
                </c:pt>
                <c:pt idx="19">
                  <c:v>49676</c:v>
                </c:pt>
                <c:pt idx="20">
                  <c:v>50042</c:v>
                </c:pt>
                <c:pt idx="21">
                  <c:v>50407</c:v>
                </c:pt>
                <c:pt idx="22">
                  <c:v>50772</c:v>
                </c:pt>
                <c:pt idx="23">
                  <c:v>51137</c:v>
                </c:pt>
                <c:pt idx="24">
                  <c:v>51503</c:v>
                </c:pt>
                <c:pt idx="25">
                  <c:v>51868</c:v>
                </c:pt>
                <c:pt idx="26">
                  <c:v>52233</c:v>
                </c:pt>
                <c:pt idx="27">
                  <c:v>52598</c:v>
                </c:pt>
                <c:pt idx="28">
                  <c:v>52964</c:v>
                </c:pt>
                <c:pt idx="29">
                  <c:v>53329</c:v>
                </c:pt>
                <c:pt idx="30">
                  <c:v>53694</c:v>
                </c:pt>
                <c:pt idx="31">
                  <c:v>54059</c:v>
                </c:pt>
                <c:pt idx="32">
                  <c:v>54425</c:v>
                </c:pt>
                <c:pt idx="33">
                  <c:v>54790</c:v>
                </c:pt>
                <c:pt idx="34">
                  <c:v>55155</c:v>
                </c:pt>
                <c:pt idx="35">
                  <c:v>55520</c:v>
                </c:pt>
                <c:pt idx="36">
                  <c:v>55886</c:v>
                </c:pt>
                <c:pt idx="37">
                  <c:v>56251</c:v>
                </c:pt>
                <c:pt idx="38">
                  <c:v>56616</c:v>
                </c:pt>
              </c:numCache>
            </c:numRef>
          </c:cat>
          <c:val>
            <c:numRef>
              <c:f>'Alocacao NTNB'!$M$8:$M$46</c:f>
              <c:numCache>
                <c:formatCode>_(* #,##0.00_);_(* \(#,##0.00\);_(* "-"??_);_(@_)</c:formatCode>
                <c:ptCount val="39"/>
                <c:pt idx="0">
                  <c:v>-166039.00523372568</c:v>
                </c:pt>
                <c:pt idx="1">
                  <c:v>-166039.00523372568</c:v>
                </c:pt>
                <c:pt idx="2">
                  <c:v>-166039.00523372568</c:v>
                </c:pt>
                <c:pt idx="3">
                  <c:v>-166039.00523372568</c:v>
                </c:pt>
                <c:pt idx="4">
                  <c:v>-166039.00523372568</c:v>
                </c:pt>
                <c:pt idx="5">
                  <c:v>-166039.00523372568</c:v>
                </c:pt>
                <c:pt idx="6">
                  <c:v>-166039.00523372568</c:v>
                </c:pt>
                <c:pt idx="7">
                  <c:v>-166039.00523372568</c:v>
                </c:pt>
                <c:pt idx="8">
                  <c:v>-166039.00523372568</c:v>
                </c:pt>
                <c:pt idx="9">
                  <c:v>-166039.00523372568</c:v>
                </c:pt>
                <c:pt idx="10">
                  <c:v>-166039.00523372568</c:v>
                </c:pt>
                <c:pt idx="11">
                  <c:v>-166039.00523372568</c:v>
                </c:pt>
                <c:pt idx="12">
                  <c:v>-166039.00523372568</c:v>
                </c:pt>
                <c:pt idx="13">
                  <c:v>-163700.71505281789</c:v>
                </c:pt>
                <c:pt idx="14">
                  <c:v>-159362.23854168222</c:v>
                </c:pt>
                <c:pt idx="15">
                  <c:v>-153791.57410058996</c:v>
                </c:pt>
                <c:pt idx="16">
                  <c:v>-147279.16761942735</c:v>
                </c:pt>
                <c:pt idx="17">
                  <c:v>-140267.66117705643</c:v>
                </c:pt>
                <c:pt idx="18">
                  <c:v>-132956.13496278197</c:v>
                </c:pt>
                <c:pt idx="19">
                  <c:v>-125158.47023462485</c:v>
                </c:pt>
                <c:pt idx="20">
                  <c:v>-117132.11800907034</c:v>
                </c:pt>
                <c:pt idx="21">
                  <c:v>-109212.01694802535</c:v>
                </c:pt>
                <c:pt idx="22">
                  <c:v>-101401.41368822956</c:v>
                </c:pt>
                <c:pt idx="23">
                  <c:v>-93758.010447497494</c:v>
                </c:pt>
                <c:pt idx="24">
                  <c:v>-86297.397153332218</c:v>
                </c:pt>
                <c:pt idx="25">
                  <c:v>-79122.711888245656</c:v>
                </c:pt>
                <c:pt idx="26">
                  <c:v>-72272.113894808412</c:v>
                </c:pt>
                <c:pt idx="27">
                  <c:v>-65772.688142719751</c:v>
                </c:pt>
                <c:pt idx="28">
                  <c:v>-59779.229307345384</c:v>
                </c:pt>
                <c:pt idx="29">
                  <c:v>-54200.90449650566</c:v>
                </c:pt>
                <c:pt idx="30">
                  <c:v>-49068.103427343471</c:v>
                </c:pt>
                <c:pt idx="31">
                  <c:v>-42907.188275532913</c:v>
                </c:pt>
                <c:pt idx="32">
                  <c:v>-37272.046330061996</c:v>
                </c:pt>
                <c:pt idx="33">
                  <c:v>-32195.726084235641</c:v>
                </c:pt>
                <c:pt idx="34">
                  <c:v>-27690.431767152404</c:v>
                </c:pt>
                <c:pt idx="35">
                  <c:v>-20235.082712123338</c:v>
                </c:pt>
                <c:pt idx="36">
                  <c:v>-17159.916312487003</c:v>
                </c:pt>
                <c:pt idx="37">
                  <c:v>-14470.964177413474</c:v>
                </c:pt>
                <c:pt idx="3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2-454C-A43E-A31195375735}"/>
            </c:ext>
          </c:extLst>
        </c:ser>
        <c:ser>
          <c:idx val="1"/>
          <c:order val="1"/>
          <c:tx>
            <c:strRef>
              <c:f>'Alocacao NTNB'!$W$8:$W$46</c:f>
              <c:strCache>
                <c:ptCount val="39"/>
                <c:pt idx="0">
                  <c:v> 193.964,63 </c:v>
                </c:pt>
                <c:pt idx="1">
                  <c:v> 195.838,02 </c:v>
                </c:pt>
                <c:pt idx="2">
                  <c:v> 198.221,99 </c:v>
                </c:pt>
                <c:pt idx="3">
                  <c:v> 201.344,60 </c:v>
                </c:pt>
                <c:pt idx="4">
                  <c:v> 205.226,13 </c:v>
                </c:pt>
                <c:pt idx="5">
                  <c:v> 209.897,40 </c:v>
                </c:pt>
                <c:pt idx="6">
                  <c:v> 215.360,83 </c:v>
                </c:pt>
                <c:pt idx="7">
                  <c:v> 221.583,77 </c:v>
                </c:pt>
                <c:pt idx="8">
                  <c:v> 228.573,29 </c:v>
                </c:pt>
                <c:pt idx="9">
                  <c:v> 236.345,95 </c:v>
                </c:pt>
                <c:pt idx="10">
                  <c:v> 247.602,23 </c:v>
                </c:pt>
                <c:pt idx="11">
                  <c:v> 257.062,03 </c:v>
                </c:pt>
                <c:pt idx="12">
                  <c:v> 267.310,96 </c:v>
                </c:pt>
                <c:pt idx="13">
                  <c:v> 274.120,78 </c:v>
                </c:pt>
                <c:pt idx="14">
                  <c:v> 281.034,06 </c:v>
                </c:pt>
                <c:pt idx="15">
                  <c:v> 282.064,44 </c:v>
                </c:pt>
                <c:pt idx="16">
                  <c:v> 280.886,71 </c:v>
                </c:pt>
                <c:pt idx="17">
                  <c:v> 278.154,11 </c:v>
                </c:pt>
                <c:pt idx="18">
                  <c:v> 274.111,40 </c:v>
                </c:pt>
                <c:pt idx="19">
                  <c:v> 275.054,18 </c:v>
                </c:pt>
                <c:pt idx="20">
                  <c:v> 267.577,61 </c:v>
                </c:pt>
                <c:pt idx="21">
                  <c:v> 259.261,48 </c:v>
                </c:pt>
                <c:pt idx="22">
                  <c:v> 250.063,86 </c:v>
                </c:pt>
                <c:pt idx="23">
                  <c:v> 240.085,37 </c:v>
                </c:pt>
                <c:pt idx="24">
                  <c:v> 237.546,89 </c:v>
                </c:pt>
                <c:pt idx="25">
                  <c:v> 226.293,42 </c:v>
                </c:pt>
                <c:pt idx="26">
                  <c:v> 214.670,98 </c:v>
                </c:pt>
                <c:pt idx="27">
                  <c:v> 202.808,02 </c:v>
                </c:pt>
                <c:pt idx="28">
                  <c:v> 191.357,56 </c:v>
                </c:pt>
                <c:pt idx="29">
                  <c:v> 194.041,40 </c:v>
                </c:pt>
                <c:pt idx="30">
                  <c:v> 183.088,62 </c:v>
                </c:pt>
                <c:pt idx="31">
                  <c:v> 166.206,41 </c:v>
                </c:pt>
                <c:pt idx="32">
                  <c:v> 149.801,42 </c:v>
                </c:pt>
                <c:pt idx="33">
                  <c:v> 134.233,75 </c:v>
                </c:pt>
                <c:pt idx="34">
                  <c:v> 141.026,20 </c:v>
                </c:pt>
                <c:pt idx="35">
                  <c:v> 108.006,81 </c:v>
                </c:pt>
                <c:pt idx="36">
                  <c:v> 96.328,10 </c:v>
                </c:pt>
                <c:pt idx="37">
                  <c:v> 85.686,22 </c:v>
                </c:pt>
                <c:pt idx="38">
                  <c:v>-3.447,50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'Alocacao NTNB'!$N$8:$N$46</c:f>
              <c:numCache>
                <c:formatCode>m/d/yyyy</c:formatCode>
                <c:ptCount val="39"/>
                <c:pt idx="0">
                  <c:v>43154</c:v>
                </c:pt>
                <c:pt idx="1">
                  <c:v>43102</c:v>
                </c:pt>
                <c:pt idx="2">
                  <c:v>43467</c:v>
                </c:pt>
                <c:pt idx="3">
                  <c:v>43832</c:v>
                </c:pt>
                <c:pt idx="4">
                  <c:v>44198</c:v>
                </c:pt>
                <c:pt idx="5">
                  <c:v>44563</c:v>
                </c:pt>
                <c:pt idx="6">
                  <c:v>44928</c:v>
                </c:pt>
                <c:pt idx="7">
                  <c:v>45293</c:v>
                </c:pt>
                <c:pt idx="8">
                  <c:v>45659</c:v>
                </c:pt>
                <c:pt idx="9">
                  <c:v>46024</c:v>
                </c:pt>
                <c:pt idx="10">
                  <c:v>46389</c:v>
                </c:pt>
                <c:pt idx="11">
                  <c:v>46754</c:v>
                </c:pt>
                <c:pt idx="12">
                  <c:v>47120</c:v>
                </c:pt>
                <c:pt idx="13">
                  <c:v>47485</c:v>
                </c:pt>
                <c:pt idx="14">
                  <c:v>47850</c:v>
                </c:pt>
                <c:pt idx="15">
                  <c:v>48215</c:v>
                </c:pt>
                <c:pt idx="16">
                  <c:v>48581</c:v>
                </c:pt>
                <c:pt idx="17">
                  <c:v>48946</c:v>
                </c:pt>
                <c:pt idx="18">
                  <c:v>49311</c:v>
                </c:pt>
                <c:pt idx="19">
                  <c:v>49676</c:v>
                </c:pt>
                <c:pt idx="20">
                  <c:v>50042</c:v>
                </c:pt>
                <c:pt idx="21">
                  <c:v>50407</c:v>
                </c:pt>
                <c:pt idx="22">
                  <c:v>50772</c:v>
                </c:pt>
                <c:pt idx="23">
                  <c:v>51137</c:v>
                </c:pt>
                <c:pt idx="24">
                  <c:v>51503</c:v>
                </c:pt>
                <c:pt idx="25">
                  <c:v>51868</c:v>
                </c:pt>
                <c:pt idx="26">
                  <c:v>52233</c:v>
                </c:pt>
                <c:pt idx="27">
                  <c:v>52598</c:v>
                </c:pt>
                <c:pt idx="28">
                  <c:v>52964</c:v>
                </c:pt>
                <c:pt idx="29">
                  <c:v>53329</c:v>
                </c:pt>
                <c:pt idx="30">
                  <c:v>53694</c:v>
                </c:pt>
                <c:pt idx="31">
                  <c:v>54059</c:v>
                </c:pt>
                <c:pt idx="32">
                  <c:v>54425</c:v>
                </c:pt>
                <c:pt idx="33">
                  <c:v>54790</c:v>
                </c:pt>
                <c:pt idx="34">
                  <c:v>55155</c:v>
                </c:pt>
                <c:pt idx="35">
                  <c:v>55520</c:v>
                </c:pt>
                <c:pt idx="36">
                  <c:v>55886</c:v>
                </c:pt>
                <c:pt idx="37">
                  <c:v>56251</c:v>
                </c:pt>
                <c:pt idx="38">
                  <c:v>56616</c:v>
                </c:pt>
              </c:numCache>
            </c:numRef>
          </c:cat>
          <c:val>
            <c:numRef>
              <c:f>'Alocacao NTNB'!$W$8:$W$46</c:f>
              <c:numCache>
                <c:formatCode>_(* #,##0.00_);_(* \(#,##0.00\);_(* "-"??_);_(@_)</c:formatCode>
                <c:ptCount val="39"/>
                <c:pt idx="0">
                  <c:v>193964.62642394728</c:v>
                </c:pt>
                <c:pt idx="1">
                  <c:v>195838.01923163835</c:v>
                </c:pt>
                <c:pt idx="2">
                  <c:v>198221.98811796278</c:v>
                </c:pt>
                <c:pt idx="3">
                  <c:v>201344.60291465966</c:v>
                </c:pt>
                <c:pt idx="4">
                  <c:v>205226.12686214256</c:v>
                </c:pt>
                <c:pt idx="5">
                  <c:v>209897.39605156588</c:v>
                </c:pt>
                <c:pt idx="6">
                  <c:v>215360.83426442821</c:v>
                </c:pt>
                <c:pt idx="7">
                  <c:v>221583.77018063434</c:v>
                </c:pt>
                <c:pt idx="8">
                  <c:v>228573.28676132395</c:v>
                </c:pt>
                <c:pt idx="9">
                  <c:v>236345.95176930225</c:v>
                </c:pt>
                <c:pt idx="10">
                  <c:v>247602.23487536417</c:v>
                </c:pt>
                <c:pt idx="11">
                  <c:v>257062.03008790861</c:v>
                </c:pt>
                <c:pt idx="12">
                  <c:v>267310.95629985572</c:v>
                </c:pt>
                <c:pt idx="13">
                  <c:v>274120.78478066862</c:v>
                </c:pt>
                <c:pt idx="14">
                  <c:v>281034.05873600527</c:v>
                </c:pt>
                <c:pt idx="15">
                  <c:v>282064.43726045743</c:v>
                </c:pt>
                <c:pt idx="16">
                  <c:v>280886.70823687175</c:v>
                </c:pt>
                <c:pt idx="17">
                  <c:v>278154.10563274601</c:v>
                </c:pt>
                <c:pt idx="18">
                  <c:v>274111.39516501362</c:v>
                </c:pt>
                <c:pt idx="19">
                  <c:v>275054.18456944736</c:v>
                </c:pt>
                <c:pt idx="20">
                  <c:v>267577.60586941917</c:v>
                </c:pt>
                <c:pt idx="21">
                  <c:v>259261.47641656804</c:v>
                </c:pt>
                <c:pt idx="22">
                  <c:v>250063.85863940974</c:v>
                </c:pt>
                <c:pt idx="23">
                  <c:v>240085.36773094744</c:v>
                </c:pt>
                <c:pt idx="24">
                  <c:v>237546.89109301061</c:v>
                </c:pt>
                <c:pt idx="25">
                  <c:v>226293.41880782961</c:v>
                </c:pt>
                <c:pt idx="26">
                  <c:v>214670.97632126042</c:v>
                </c:pt>
                <c:pt idx="27">
                  <c:v>202808.01773683811</c:v>
                </c:pt>
                <c:pt idx="28">
                  <c:v>191357.55697802571</c:v>
                </c:pt>
                <c:pt idx="29">
                  <c:v>194041.40149109799</c:v>
                </c:pt>
                <c:pt idx="30">
                  <c:v>183088.62177668387</c:v>
                </c:pt>
                <c:pt idx="31">
                  <c:v>166206.40633549332</c:v>
                </c:pt>
                <c:pt idx="32">
                  <c:v>149801.42363796226</c:v>
                </c:pt>
                <c:pt idx="33">
                  <c:v>134233.7482530913</c:v>
                </c:pt>
                <c:pt idx="34">
                  <c:v>141026.20400789549</c:v>
                </c:pt>
                <c:pt idx="35">
                  <c:v>108006.81379384284</c:v>
                </c:pt>
                <c:pt idx="36">
                  <c:v>96328.096561419501</c:v>
                </c:pt>
                <c:pt idx="37">
                  <c:v>85686.222590900885</c:v>
                </c:pt>
                <c:pt idx="38">
                  <c:v>-3447.4961288535196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2-454C-A43E-A31195375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946040"/>
        <c:axId val="551940944"/>
      </c:areaChart>
      <c:dateAx>
        <c:axId val="5519460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940944"/>
        <c:crosses val="autoZero"/>
        <c:auto val="1"/>
        <c:lblOffset val="100"/>
        <c:baseTimeUnit val="months"/>
      </c:dateAx>
      <c:valAx>
        <c:axId val="551940944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946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0.84567</cdr:x>
      <cdr:y>0.0122</cdr:y>
    </cdr:from>
    <cdr:to>
      <cdr:x>0.87955</cdr:x>
      <cdr:y>0.13281</cdr:y>
    </cdr:to>
    <cdr:sp macro="" textlink="">
      <cdr:nvSpPr>
        <cdr:cNvPr id="2" name="Seta: para Baixo 1">
          <a:extLst xmlns:a="http://schemas.openxmlformats.org/drawingml/2006/main">
            <a:ext uri="{FF2B5EF4-FFF2-40B4-BE49-F238E27FC236}">
              <a16:creationId xmlns:a16="http://schemas.microsoft.com/office/drawing/2014/main" id="{B03CE92B-BA7B-4711-A8A9-B2822876CFD6}"/>
            </a:ext>
          </a:extLst>
        </cdr:cNvPr>
        <cdr:cNvSpPr/>
      </cdr:nvSpPr>
      <cdr:spPr>
        <a:xfrm xmlns:a="http://schemas.openxmlformats.org/drawingml/2006/main">
          <a:off x="7166159" y="46707"/>
          <a:ext cx="287079" cy="46166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8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8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2282-1B93-5049-AA8B-E982BBAE025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EE68-DA55-DF41-A8DC-0F984192C5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7" y="932287"/>
            <a:ext cx="6932326" cy="53629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38D03F-0D78-4C52-8DF9-F0890C30D3BE}"/>
              </a:ext>
            </a:extLst>
          </p:cNvPr>
          <p:cNvSpPr txBox="1"/>
          <p:nvPr/>
        </p:nvSpPr>
        <p:spPr>
          <a:xfrm>
            <a:off x="773723" y="168812"/>
            <a:ext cx="7638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6600"/>
                </a:solidFill>
              </a:rPr>
              <a:t>ANÁLISE, APROVAÇÃO E ACOMPANHAMENTO DA POLÍTICA DE INVESTIMENTOS PARA 2020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C28A5D-E820-4825-8D29-18410B69E5D1}"/>
              </a:ext>
            </a:extLst>
          </p:cNvPr>
          <p:cNvSpPr txBox="1"/>
          <p:nvPr/>
        </p:nvSpPr>
        <p:spPr>
          <a:xfrm>
            <a:off x="239151" y="6295205"/>
            <a:ext cx="866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6600"/>
                </a:solidFill>
              </a:rPr>
              <a:t>                 RONALDO DE OLIVEIRA, </a:t>
            </a:r>
            <a:r>
              <a:rPr lang="pt-BR" b="1" dirty="0" err="1">
                <a:solidFill>
                  <a:srgbClr val="006600"/>
                </a:solidFill>
              </a:rPr>
              <a:t>MSc</a:t>
            </a:r>
            <a:r>
              <a:rPr lang="pt-BR" b="1" dirty="0">
                <a:solidFill>
                  <a:srgbClr val="006600"/>
                </a:solidFill>
              </a:rPr>
              <a:t>                       Dia 07/11/19              14:00 h    </a:t>
            </a:r>
          </a:p>
        </p:txBody>
      </p:sp>
    </p:spTree>
    <p:extLst>
      <p:ext uri="{BB962C8B-B14F-4D97-AF65-F5344CB8AC3E}">
        <p14:creationId xmlns:p14="http://schemas.microsoft.com/office/powerpoint/2010/main" val="375003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F80BD0B-EB2C-4EF0-8A99-D4C1A6CA0FEF}"/>
              </a:ext>
            </a:extLst>
          </p:cNvPr>
          <p:cNvSpPr txBox="1"/>
          <p:nvPr/>
        </p:nvSpPr>
        <p:spPr>
          <a:xfrm>
            <a:off x="195336" y="85186"/>
            <a:ext cx="706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09/10/2018          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(1º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07/10/18)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B12DBE-3E27-448B-B694-317BAB476A7E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5,50%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F9B5C2-1642-4179-916B-8F0E58A6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28" y="1327692"/>
            <a:ext cx="6332491" cy="33778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E307C8-9CE5-41A7-AF39-01E8BA9A70B3}"/>
              </a:ext>
            </a:extLst>
          </p:cNvPr>
          <p:cNvSpPr txBox="1"/>
          <p:nvPr/>
        </p:nvSpPr>
        <p:spPr>
          <a:xfrm>
            <a:off x="6850902" y="1493161"/>
            <a:ext cx="141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5,50%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8AB8A245-865F-4E06-AEFB-A4C716857F67}"/>
              </a:ext>
            </a:extLst>
          </p:cNvPr>
          <p:cNvSpPr/>
          <p:nvPr/>
        </p:nvSpPr>
        <p:spPr>
          <a:xfrm>
            <a:off x="7481140" y="1899509"/>
            <a:ext cx="308224" cy="35959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34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8BFC19E-8F78-4A48-AA2A-4CF65C107227}"/>
              </a:ext>
            </a:extLst>
          </p:cNvPr>
          <p:cNvSpPr txBox="1"/>
          <p:nvPr/>
        </p:nvSpPr>
        <p:spPr>
          <a:xfrm>
            <a:off x="195336" y="85186"/>
            <a:ext cx="717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12/11/2018            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(2º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28/10/18)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CF965B-DCCC-470F-B609-31FA9A95616E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5,11%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76DF37-5342-419E-9A3D-CC763CA0A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55" y="1379600"/>
            <a:ext cx="6225699" cy="34034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F71F62E-06E0-402B-9DF9-69009D21C3DA}"/>
              </a:ext>
            </a:extLst>
          </p:cNvPr>
          <p:cNvSpPr txBox="1"/>
          <p:nvPr/>
        </p:nvSpPr>
        <p:spPr>
          <a:xfrm>
            <a:off x="6667932" y="1610507"/>
            <a:ext cx="135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5,11%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0A20B445-120F-4B45-ACE2-571977DEFCAF}"/>
              </a:ext>
            </a:extLst>
          </p:cNvPr>
          <p:cNvSpPr/>
          <p:nvPr/>
        </p:nvSpPr>
        <p:spPr>
          <a:xfrm>
            <a:off x="7187087" y="2077040"/>
            <a:ext cx="308224" cy="35959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4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EB8AEB8-0847-4926-81BE-3F7B455319C4}"/>
              </a:ext>
            </a:extLst>
          </p:cNvPr>
          <p:cNvSpPr txBox="1"/>
          <p:nvPr/>
        </p:nvSpPr>
        <p:spPr>
          <a:xfrm>
            <a:off x="195336" y="85186"/>
            <a:ext cx="734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10/12/2018           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Nomes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Novo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0649B2-4240-4752-86C4-8A75874E655A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5,0%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ED8807-CDE8-4440-8808-4560AA0B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51" y="1369233"/>
            <a:ext cx="6127127" cy="33635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1282B1-674B-4E09-ADD3-1F714EE8ABBE}"/>
              </a:ext>
            </a:extLst>
          </p:cNvPr>
          <p:cNvSpPr txBox="1"/>
          <p:nvPr/>
        </p:nvSpPr>
        <p:spPr>
          <a:xfrm>
            <a:off x="6329491" y="1723327"/>
            <a:ext cx="123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5,0%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66064610-D8D9-4DC3-B316-524A1F63B520}"/>
              </a:ext>
            </a:extLst>
          </p:cNvPr>
          <p:cNvSpPr/>
          <p:nvPr/>
        </p:nvSpPr>
        <p:spPr>
          <a:xfrm>
            <a:off x="6863340" y="2129675"/>
            <a:ext cx="308224" cy="35959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13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9FE47CB-04DC-490D-8529-D9A4F69B97EE}"/>
              </a:ext>
            </a:extLst>
          </p:cNvPr>
          <p:cNvSpPr txBox="1"/>
          <p:nvPr/>
        </p:nvSpPr>
        <p:spPr>
          <a:xfrm>
            <a:off x="195336" y="85186"/>
            <a:ext cx="752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17/01/2019                 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(Nova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Previdência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4537F33-1FE1-47FD-B9CE-98659CA8E5D4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4,45% a.a. para 9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233442-1254-421D-A1A7-C7DB3A29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59" y="1336659"/>
            <a:ext cx="6469540" cy="34463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1617F3-5DE6-4A3F-81F0-66B3557FFF73}"/>
              </a:ext>
            </a:extLst>
          </p:cNvPr>
          <p:cNvSpPr txBox="1"/>
          <p:nvPr/>
        </p:nvSpPr>
        <p:spPr>
          <a:xfrm>
            <a:off x="6501829" y="1573491"/>
            <a:ext cx="141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4,45 %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1DE223A5-9053-4EC2-BB1C-DA97A7287711}"/>
              </a:ext>
            </a:extLst>
          </p:cNvPr>
          <p:cNvSpPr/>
          <p:nvPr/>
        </p:nvSpPr>
        <p:spPr>
          <a:xfrm>
            <a:off x="6886820" y="1979839"/>
            <a:ext cx="308224" cy="35959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2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98E9663-02D2-47A2-AB3C-746DE28CDD7B}"/>
              </a:ext>
            </a:extLst>
          </p:cNvPr>
          <p:cNvSpPr txBox="1"/>
          <p:nvPr/>
        </p:nvSpPr>
        <p:spPr>
          <a:xfrm>
            <a:off x="195336" y="85186"/>
            <a:ext cx="757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18/03/2019          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(Antes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Prisão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Temer</a:t>
            </a:r>
            <a:r>
              <a:rPr 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21/03)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E89F6E-1751-4389-B217-13583B4BE488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4,14% a.a. para 9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48F884-A8BA-41FD-8333-3B2FCD25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" y="1382363"/>
            <a:ext cx="7445863" cy="32981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66AA69E-F328-4921-9515-06D8A24AC0AF}"/>
              </a:ext>
            </a:extLst>
          </p:cNvPr>
          <p:cNvSpPr txBox="1"/>
          <p:nvPr/>
        </p:nvSpPr>
        <p:spPr>
          <a:xfrm>
            <a:off x="6424522" y="1613501"/>
            <a:ext cx="141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4,14 %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0B9B7CE8-06C8-40AD-B100-64CD1F4A61B0}"/>
              </a:ext>
            </a:extLst>
          </p:cNvPr>
          <p:cNvSpPr/>
          <p:nvPr/>
        </p:nvSpPr>
        <p:spPr>
          <a:xfrm>
            <a:off x="6809513" y="2019849"/>
            <a:ext cx="308224" cy="35959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31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31CA12F-21FC-457C-8E01-9678732FAA50}"/>
              </a:ext>
            </a:extLst>
          </p:cNvPr>
          <p:cNvSpPr txBox="1"/>
          <p:nvPr/>
        </p:nvSpPr>
        <p:spPr>
          <a:xfrm>
            <a:off x="195336" y="85186"/>
            <a:ext cx="684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MERCADO de NTNBs: 01/11/19 “HOJE” = IPCA + </a:t>
            </a:r>
            <a:r>
              <a:rPr lang="en-US" sz="2000" b="1" dirty="0" err="1">
                <a:solidFill>
                  <a:srgbClr val="008000"/>
                </a:solidFill>
              </a:rPr>
              <a:t>Cupom</a:t>
            </a:r>
            <a:r>
              <a:rPr lang="en-US" sz="2000" b="1" dirty="0">
                <a:solidFill>
                  <a:srgbClr val="008000"/>
                </a:solidFill>
              </a:rPr>
              <a:t> % </a:t>
            </a:r>
            <a:r>
              <a:rPr lang="en-US" sz="2000" b="1" dirty="0" err="1">
                <a:solidFill>
                  <a:srgbClr val="008000"/>
                </a:solidFill>
              </a:rPr>
              <a:t>a.a.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247E85-4434-4048-944F-4256ED0A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5" y="897360"/>
            <a:ext cx="8753545" cy="36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2626308B-99BA-4B9D-AD1D-62D7CF00E835}"/>
              </a:ext>
            </a:extLst>
          </p:cNvPr>
          <p:cNvSpPr/>
          <p:nvPr/>
        </p:nvSpPr>
        <p:spPr>
          <a:xfrm>
            <a:off x="224640" y="85320"/>
            <a:ext cx="4516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BOLETIM FOCUS: </a:t>
            </a:r>
            <a:r>
              <a:rPr lang="pt-BR" sz="28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01/11</a:t>
            </a:r>
            <a:r>
              <a:rPr lang="pt-BR" sz="28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95CB8B-850B-4C56-8B52-28B718AC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790321"/>
            <a:ext cx="8412480" cy="47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9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G.png">
            <a:extLst>
              <a:ext uri="{FF2B5EF4-FFF2-40B4-BE49-F238E27FC236}">
                <a16:creationId xmlns:a16="http://schemas.microsoft.com/office/drawing/2014/main" id="{9D145DBA-7847-40D0-9D40-BD28CFA7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313308"/>
            <a:ext cx="3896751" cy="301456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4B2DCAB6-5C0A-4CA7-9CBF-3EE0BBE6D8CB}"/>
              </a:ext>
            </a:extLst>
          </p:cNvPr>
          <p:cNvSpPr txBox="1"/>
          <p:nvPr/>
        </p:nvSpPr>
        <p:spPr>
          <a:xfrm flipH="1">
            <a:off x="1734957" y="4081230"/>
            <a:ext cx="3525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MARCAÇÃO 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NA CURVA </a:t>
            </a:r>
          </a:p>
          <a:p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Portaria</a:t>
            </a:r>
            <a:r>
              <a:rPr lang="en-US" b="1" dirty="0">
                <a:solidFill>
                  <a:srgbClr val="0000FF"/>
                </a:solidFill>
              </a:rPr>
              <a:t> MF nº 577/17)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BA1D99-0BF7-4DC9-89E3-BFEDAECCE963}"/>
              </a:ext>
            </a:extLst>
          </p:cNvPr>
          <p:cNvSpPr/>
          <p:nvPr/>
        </p:nvSpPr>
        <p:spPr>
          <a:xfrm rot="16200000" flipV="1">
            <a:off x="858845" y="4933874"/>
            <a:ext cx="1541124" cy="68076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374B03-A44E-482A-94CE-6BFD25313FB8}"/>
              </a:ext>
            </a:extLst>
          </p:cNvPr>
          <p:cNvSpPr txBox="1"/>
          <p:nvPr/>
        </p:nvSpPr>
        <p:spPr>
          <a:xfrm>
            <a:off x="4592056" y="4469244"/>
            <a:ext cx="106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X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D1F4125-6CD1-4FEE-AA98-E59B41D83D7F}"/>
              </a:ext>
            </a:extLst>
          </p:cNvPr>
          <p:cNvSpPr txBox="1"/>
          <p:nvPr/>
        </p:nvSpPr>
        <p:spPr>
          <a:xfrm flipH="1">
            <a:off x="5618023" y="4098905"/>
            <a:ext cx="352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MARCAÇÃO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 MERCADO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</a:rPr>
              <a:t>MtM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41441F8-4CAB-473C-932B-6A1B9F93C896}"/>
              </a:ext>
            </a:extLst>
          </p:cNvPr>
          <p:cNvSpPr/>
          <p:nvPr/>
        </p:nvSpPr>
        <p:spPr>
          <a:xfrm rot="16200000" flipV="1">
            <a:off x="4764883" y="4942031"/>
            <a:ext cx="1541124" cy="68076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FB670A1F-7D1A-44B7-81A2-6F5DBB0C7421}"/>
              </a:ext>
            </a:extLst>
          </p:cNvPr>
          <p:cNvSpPr/>
          <p:nvPr/>
        </p:nvSpPr>
        <p:spPr>
          <a:xfrm>
            <a:off x="14760" y="85320"/>
            <a:ext cx="6561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</a:t>
            </a:r>
            <a:r>
              <a:rPr lang="pt-BR" sz="24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 CURVA </a:t>
            </a:r>
            <a:r>
              <a:rPr lang="pt-BR" sz="24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 </a:t>
            </a:r>
            <a:r>
              <a:rPr lang="pt-BR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EFC75550-CC53-46AA-A5BB-31BF981AA8F7}"/>
              </a:ext>
            </a:extLst>
          </p:cNvPr>
          <p:cNvSpPr/>
          <p:nvPr/>
        </p:nvSpPr>
        <p:spPr>
          <a:xfrm>
            <a:off x="989280" y="809280"/>
            <a:ext cx="7292520" cy="349668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0FA1ADF9-D6FC-4C2A-B94C-0EE22A49AEE8}"/>
              </a:ext>
            </a:extLst>
          </p:cNvPr>
          <p:cNvSpPr/>
          <p:nvPr/>
        </p:nvSpPr>
        <p:spPr>
          <a:xfrm>
            <a:off x="3233160" y="4376160"/>
            <a:ext cx="2804760" cy="27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488D2E3F-4D78-48AB-B2C9-0CB52F054D08}"/>
              </a:ext>
            </a:extLst>
          </p:cNvPr>
          <p:cNvSpPr/>
          <p:nvPr/>
        </p:nvSpPr>
        <p:spPr>
          <a:xfrm flipV="1">
            <a:off x="1149480" y="1298880"/>
            <a:ext cx="6972120" cy="2928600"/>
          </a:xfrm>
          <a:prstGeom prst="line">
            <a:avLst/>
          </a:prstGeom>
          <a:ln w="316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5">
            <a:extLst>
              <a:ext uri="{FF2B5EF4-FFF2-40B4-BE49-F238E27FC236}">
                <a16:creationId xmlns:a16="http://schemas.microsoft.com/office/drawing/2014/main" id="{AC956654-B5EA-422D-B2CB-AC9B7881E98C}"/>
              </a:ext>
            </a:extLst>
          </p:cNvPr>
          <p:cNvSpPr/>
          <p:nvPr/>
        </p:nvSpPr>
        <p:spPr>
          <a:xfrm>
            <a:off x="1149480" y="1298880"/>
            <a:ext cx="6972120" cy="2983680"/>
          </a:xfrm>
          <a:custGeom>
            <a:avLst/>
            <a:gdLst/>
            <a:ahLst/>
            <a:cxnLst/>
            <a:rect l="l" t="t" r="r" b="b"/>
            <a:pathLst>
              <a:path w="4128" h="2048">
                <a:moveTo>
                  <a:pt x="0" y="1968"/>
                </a:moveTo>
                <a:cubicBezTo>
                  <a:pt x="40" y="1688"/>
                  <a:pt x="80" y="1408"/>
                  <a:pt x="336" y="1392"/>
                </a:cubicBezTo>
                <a:cubicBezTo>
                  <a:pt x="592" y="1376"/>
                  <a:pt x="1248" y="2048"/>
                  <a:pt x="1536" y="1872"/>
                </a:cubicBezTo>
                <a:cubicBezTo>
                  <a:pt x="1824" y="1696"/>
                  <a:pt x="1824" y="368"/>
                  <a:pt x="2064" y="336"/>
                </a:cubicBezTo>
                <a:cubicBezTo>
                  <a:pt x="2304" y="304"/>
                  <a:pt x="2736" y="1688"/>
                  <a:pt x="2976" y="1680"/>
                </a:cubicBezTo>
                <a:cubicBezTo>
                  <a:pt x="3216" y="1672"/>
                  <a:pt x="3312" y="568"/>
                  <a:pt x="3504" y="288"/>
                </a:cubicBezTo>
                <a:cubicBezTo>
                  <a:pt x="3696" y="8"/>
                  <a:pt x="4024" y="48"/>
                  <a:pt x="4128" y="0"/>
                </a:cubicBez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6">
            <a:extLst>
              <a:ext uri="{FF2B5EF4-FFF2-40B4-BE49-F238E27FC236}">
                <a16:creationId xmlns:a16="http://schemas.microsoft.com/office/drawing/2014/main" id="{EF2C7DA0-0D31-4337-AFFA-48A25847C428}"/>
              </a:ext>
            </a:extLst>
          </p:cNvPr>
          <p:cNvSpPr/>
          <p:nvPr/>
        </p:nvSpPr>
        <p:spPr>
          <a:xfrm>
            <a:off x="1790640" y="949320"/>
            <a:ext cx="2163600" cy="7689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CURVA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MERCADO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95C68A52-2942-46A8-B456-44D37CD29612}"/>
              </a:ext>
            </a:extLst>
          </p:cNvPr>
          <p:cNvSpPr/>
          <p:nvPr/>
        </p:nvSpPr>
        <p:spPr>
          <a:xfrm flipH="1">
            <a:off x="1870560" y="1228680"/>
            <a:ext cx="370800" cy="1440"/>
          </a:xfrm>
          <a:prstGeom prst="line">
            <a:avLst/>
          </a:prstGeom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2FECBB82-AB13-4CB8-A62E-DE18F0AB171E}"/>
              </a:ext>
            </a:extLst>
          </p:cNvPr>
          <p:cNvSpPr/>
          <p:nvPr/>
        </p:nvSpPr>
        <p:spPr>
          <a:xfrm flipH="1">
            <a:off x="1870560" y="1508400"/>
            <a:ext cx="370800" cy="144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9">
            <a:extLst>
              <a:ext uri="{FF2B5EF4-FFF2-40B4-BE49-F238E27FC236}">
                <a16:creationId xmlns:a16="http://schemas.microsoft.com/office/drawing/2014/main" id="{F3782D07-BDCD-4589-9460-AE2672723A17}"/>
              </a:ext>
            </a:extLst>
          </p:cNvPr>
          <p:cNvSpPr/>
          <p:nvPr/>
        </p:nvSpPr>
        <p:spPr>
          <a:xfrm rot="16200000">
            <a:off x="-474840" y="2223000"/>
            <a:ext cx="2447640" cy="32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RENTABILIDADE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80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EAABE7D-6515-4628-A97D-4A9E34091752}"/>
              </a:ext>
            </a:extLst>
          </p:cNvPr>
          <p:cNvSpPr txBox="1"/>
          <p:nvPr/>
        </p:nvSpPr>
        <p:spPr>
          <a:xfrm>
            <a:off x="195336" y="85186"/>
            <a:ext cx="560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SÉRIO PROBLEMA PARA OS RPPS: </a:t>
            </a:r>
            <a:r>
              <a:rPr lang="en-US" sz="2000" b="1" dirty="0">
                <a:solidFill>
                  <a:srgbClr val="0033CC"/>
                </a:solidFill>
              </a:rPr>
              <a:t>ATIVO</a:t>
            </a:r>
            <a:r>
              <a:rPr lang="en-US" sz="2000" b="1" dirty="0">
                <a:solidFill>
                  <a:srgbClr val="008000"/>
                </a:solidFill>
              </a:rPr>
              <a:t> X </a:t>
            </a:r>
            <a:r>
              <a:rPr lang="en-US" sz="2000" b="1" dirty="0">
                <a:solidFill>
                  <a:srgbClr val="FF0000"/>
                </a:solidFill>
              </a:rPr>
              <a:t>PASSIVO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3442C-90E1-48DE-AAA0-BC2BCFD2A011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3BDAA2E-525D-4C08-A151-D8E3F3794C83}"/>
              </a:ext>
            </a:extLst>
          </p:cNvPr>
          <p:cNvSpPr/>
          <p:nvPr/>
        </p:nvSpPr>
        <p:spPr>
          <a:xfrm>
            <a:off x="4687622" y="665220"/>
            <a:ext cx="4204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* PASSIVO: META ATUARIAL (NA CURVA): INPC + 6% </a:t>
            </a:r>
            <a:r>
              <a:rPr lang="pt-BR" sz="2000" b="1" dirty="0" err="1">
                <a:solidFill>
                  <a:srgbClr val="FF0000"/>
                </a:solidFill>
              </a:rPr>
              <a:t>a.a.</a:t>
            </a:r>
            <a:endParaRPr lang="pt-BR" sz="2000" b="1" dirty="0">
              <a:solidFill>
                <a:srgbClr val="333436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D274158-5788-4ECF-9F99-4C658655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731" y="1536903"/>
            <a:ext cx="3478891" cy="18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454B597-9D15-4BF6-90F4-69EF6DA10388}"/>
              </a:ext>
            </a:extLst>
          </p:cNvPr>
          <p:cNvSpPr/>
          <p:nvPr/>
        </p:nvSpPr>
        <p:spPr>
          <a:xfrm>
            <a:off x="-307203" y="697953"/>
            <a:ext cx="39963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rgbClr val="0033CC"/>
                </a:solidFill>
              </a:rPr>
              <a:t>* ATIVO (A MERCADO)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62AE38B-C894-45D1-94F9-24C46453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336" y="1313806"/>
            <a:ext cx="3427193" cy="202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enos 16">
            <a:extLst>
              <a:ext uri="{FF2B5EF4-FFF2-40B4-BE49-F238E27FC236}">
                <a16:creationId xmlns:a16="http://schemas.microsoft.com/office/drawing/2014/main" id="{3FF3A638-3511-42B0-9CC2-67141C0B545B}"/>
              </a:ext>
            </a:extLst>
          </p:cNvPr>
          <p:cNvSpPr/>
          <p:nvPr/>
        </p:nvSpPr>
        <p:spPr>
          <a:xfrm>
            <a:off x="4172611" y="1776262"/>
            <a:ext cx="567558" cy="777766"/>
          </a:xfrm>
          <a:prstGeom prst="mathMinus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8A25448-2200-4F21-A52B-F93E0A365DB0}"/>
              </a:ext>
            </a:extLst>
          </p:cNvPr>
          <p:cNvCxnSpPr/>
          <p:nvPr/>
        </p:nvCxnSpPr>
        <p:spPr>
          <a:xfrm flipV="1">
            <a:off x="84080" y="3478931"/>
            <a:ext cx="8891760" cy="2102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198BD0-32BC-4DAB-A3F2-EB005796367A}"/>
              </a:ext>
            </a:extLst>
          </p:cNvPr>
          <p:cNvSpPr/>
          <p:nvPr/>
        </p:nvSpPr>
        <p:spPr>
          <a:xfrm>
            <a:off x="123972" y="3569208"/>
            <a:ext cx="8441959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rgbClr val="0033CC"/>
                </a:solidFill>
              </a:rPr>
              <a:t># ATIVO </a:t>
            </a:r>
            <a:r>
              <a:rPr lang="pt-BR" sz="2200" b="1" dirty="0">
                <a:solidFill>
                  <a:srgbClr val="008000"/>
                </a:solidFill>
              </a:rPr>
              <a:t>&gt;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FF0000"/>
                </a:solidFill>
              </a:rPr>
              <a:t>PASSIVO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008000"/>
                </a:solidFill>
              </a:rPr>
              <a:t>=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i="1" dirty="0">
                <a:solidFill>
                  <a:srgbClr val="008000"/>
                </a:solidFill>
              </a:rPr>
              <a:t>SUPERÁVIT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rgbClr val="0033CC"/>
                </a:solidFill>
              </a:rPr>
              <a:t># ATIVO </a:t>
            </a:r>
            <a:r>
              <a:rPr lang="pt-BR" sz="2200" b="1" dirty="0">
                <a:solidFill>
                  <a:srgbClr val="008000"/>
                </a:solidFill>
              </a:rPr>
              <a:t>&lt;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FF0000"/>
                </a:solidFill>
              </a:rPr>
              <a:t>PASSIVO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008000"/>
                </a:solidFill>
              </a:rPr>
              <a:t>=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i="1" dirty="0">
                <a:solidFill>
                  <a:srgbClr val="FF0000"/>
                </a:solidFill>
              </a:rPr>
              <a:t>DÉFICIT</a:t>
            </a:r>
          </a:p>
          <a:p>
            <a:pPr lvl="1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rgbClr val="0033CC"/>
                </a:solidFill>
              </a:rPr>
              <a:t># ATIVO = </a:t>
            </a:r>
            <a:r>
              <a:rPr lang="pt-BR" sz="2200" b="1" dirty="0">
                <a:solidFill>
                  <a:srgbClr val="FF0000"/>
                </a:solidFill>
              </a:rPr>
              <a:t>PASSIVO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008000"/>
                </a:solidFill>
              </a:rPr>
              <a:t>= ESTÁ CASADO = OK!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1B30612-DD61-437D-967E-857FE36B77E1}"/>
              </a:ext>
            </a:extLst>
          </p:cNvPr>
          <p:cNvCxnSpPr/>
          <p:nvPr/>
        </p:nvCxnSpPr>
        <p:spPr>
          <a:xfrm>
            <a:off x="4487918" y="2364830"/>
            <a:ext cx="1135114" cy="1671144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0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03" y="5578471"/>
            <a:ext cx="1466444" cy="113181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87E3595-8734-4A8A-A3FA-FC3A5BA84962}"/>
              </a:ext>
            </a:extLst>
          </p:cNvPr>
          <p:cNvSpPr txBox="1"/>
          <p:nvPr/>
        </p:nvSpPr>
        <p:spPr>
          <a:xfrm>
            <a:off x="195336" y="85186"/>
            <a:ext cx="5993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QUEM DEFINE A TAXA DE JUROS REAL?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E5F030-9A06-4556-9143-68AD0AEB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2" y="1162986"/>
            <a:ext cx="4556709" cy="31445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340BBA-1D82-4927-B789-E5219562263F}"/>
              </a:ext>
            </a:extLst>
          </p:cNvPr>
          <p:cNvSpPr txBox="1"/>
          <p:nvPr/>
        </p:nvSpPr>
        <p:spPr>
          <a:xfrm>
            <a:off x="20095" y="1748333"/>
            <a:ext cx="2461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8337"/>
                </a:solidFill>
              </a:rPr>
              <a:t>POLÍTICA </a:t>
            </a:r>
          </a:p>
          <a:p>
            <a:pPr algn="ctr"/>
            <a:r>
              <a:rPr lang="pt-BR" sz="2400" b="1" dirty="0">
                <a:solidFill>
                  <a:srgbClr val="118337"/>
                </a:solidFill>
              </a:rPr>
              <a:t>ANUAL </a:t>
            </a:r>
          </a:p>
          <a:p>
            <a:pPr algn="ctr"/>
            <a:r>
              <a:rPr lang="pt-BR" sz="2400" b="1" dirty="0">
                <a:solidFill>
                  <a:srgbClr val="118337"/>
                </a:solidFill>
              </a:rPr>
              <a:t>DE INVESTIMENTOS?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72D0E33-7205-481F-BB94-B52EF4A3AEE8}"/>
              </a:ext>
            </a:extLst>
          </p:cNvPr>
          <p:cNvSpPr txBox="1"/>
          <p:nvPr/>
        </p:nvSpPr>
        <p:spPr>
          <a:xfrm>
            <a:off x="6860402" y="2340917"/>
            <a:ext cx="246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8337"/>
                </a:solidFill>
              </a:rPr>
              <a:t>ATUÁRIO ?</a:t>
            </a:r>
          </a:p>
        </p:txBody>
      </p:sp>
    </p:spTree>
    <p:extLst>
      <p:ext uri="{BB962C8B-B14F-4D97-AF65-F5344CB8AC3E}">
        <p14:creationId xmlns:p14="http://schemas.microsoft.com/office/powerpoint/2010/main" val="139126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7949F7C-0F18-4AD2-A49C-B18909C74F7B}"/>
              </a:ext>
            </a:extLst>
          </p:cNvPr>
          <p:cNvSpPr txBox="1"/>
          <p:nvPr/>
        </p:nvSpPr>
        <p:spPr>
          <a:xfrm>
            <a:off x="195336" y="85186"/>
            <a:ext cx="571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SÉRIO PROBLEMA PARA OS RPPS: ENCRUZILHADA!!!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66FB7D-48A2-47F0-A4F7-28DA7DE4AF0E}"/>
              </a:ext>
            </a:extLst>
          </p:cNvPr>
          <p:cNvSpPr/>
          <p:nvPr/>
        </p:nvSpPr>
        <p:spPr>
          <a:xfrm>
            <a:off x="-400692" y="2099876"/>
            <a:ext cx="208565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“JOGAR A TOALHA!!”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NÃO VOU CONSEGUIR BATER A META ATUARIAL!!!</a:t>
            </a:r>
            <a:endParaRPr lang="pt-BR" b="1" dirty="0">
              <a:solidFill>
                <a:srgbClr val="333436"/>
              </a:solidFill>
            </a:endParaRPr>
          </a:p>
        </p:txBody>
      </p:sp>
      <p:pic>
        <p:nvPicPr>
          <p:cNvPr id="5" name="Picture 2" descr="http://www.estrategiaeconsultoria.com.br/wp-content/uploads/2015/09/A-vida-na-encruzilhada.jpg">
            <a:extLst>
              <a:ext uri="{FF2B5EF4-FFF2-40B4-BE49-F238E27FC236}">
                <a16:creationId xmlns:a16="http://schemas.microsoft.com/office/drawing/2014/main" id="{4C439384-9568-4A8A-8D85-82FCE147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63" y="754920"/>
            <a:ext cx="5952874" cy="40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4">
            <a:extLst>
              <a:ext uri="{FF2B5EF4-FFF2-40B4-BE49-F238E27FC236}">
                <a16:creationId xmlns:a16="http://schemas.microsoft.com/office/drawing/2014/main" id="{0ED6486E-B33C-4C8E-8840-03D28B6361AA}"/>
              </a:ext>
            </a:extLst>
          </p:cNvPr>
          <p:cNvCxnSpPr/>
          <p:nvPr/>
        </p:nvCxnSpPr>
        <p:spPr>
          <a:xfrm flipH="1">
            <a:off x="1119883" y="2845942"/>
            <a:ext cx="33905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745B6816-F9CB-4465-866E-85474809E5BD}"/>
              </a:ext>
            </a:extLst>
          </p:cNvPr>
          <p:cNvSpPr/>
          <p:nvPr/>
        </p:nvSpPr>
        <p:spPr>
          <a:xfrm>
            <a:off x="7025827" y="2015976"/>
            <a:ext cx="222091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008000"/>
                </a:solidFill>
              </a:rPr>
              <a:t>“ARREGAÇAR AS MANGAS!”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sz="1600" b="1" dirty="0">
              <a:solidFill>
                <a:srgbClr val="008000"/>
              </a:solidFill>
            </a:endParaRP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008000"/>
                </a:solidFill>
              </a:rPr>
              <a:t>ASSUMIR UM POUCO MAIS DE RISCO, EM BUSCA DE MAIOR RETORNO!</a:t>
            </a:r>
          </a:p>
        </p:txBody>
      </p:sp>
      <p:cxnSp>
        <p:nvCxnSpPr>
          <p:cNvPr id="8" name="Conector de seta reta 19">
            <a:extLst>
              <a:ext uri="{FF2B5EF4-FFF2-40B4-BE49-F238E27FC236}">
                <a16:creationId xmlns:a16="http://schemas.microsoft.com/office/drawing/2014/main" id="{DA2D0AE4-DDEA-4DB0-852C-CBEC94B91BC7}"/>
              </a:ext>
            </a:extLst>
          </p:cNvPr>
          <p:cNvCxnSpPr/>
          <p:nvPr/>
        </p:nvCxnSpPr>
        <p:spPr>
          <a:xfrm flipH="1">
            <a:off x="7611438" y="2762036"/>
            <a:ext cx="339051" cy="0"/>
          </a:xfrm>
          <a:prstGeom prst="straightConnector1">
            <a:avLst/>
          </a:prstGeom>
          <a:ln w="76200">
            <a:solidFill>
              <a:srgbClr val="008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1221DA-5F79-475E-813D-E8DF161EDF61}"/>
              </a:ext>
            </a:extLst>
          </p:cNvPr>
          <p:cNvSpPr txBox="1"/>
          <p:nvPr/>
        </p:nvSpPr>
        <p:spPr>
          <a:xfrm>
            <a:off x="4232953" y="750016"/>
            <a:ext cx="76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?</a:t>
            </a:r>
          </a:p>
        </p:txBody>
      </p:sp>
      <p:sp>
        <p:nvSpPr>
          <p:cNvPr id="10" name="Raio 9">
            <a:extLst>
              <a:ext uri="{FF2B5EF4-FFF2-40B4-BE49-F238E27FC236}">
                <a16:creationId xmlns:a16="http://schemas.microsoft.com/office/drawing/2014/main" id="{53793687-4CBD-4B8D-8DD9-AD100EEDAC83}"/>
              </a:ext>
            </a:extLst>
          </p:cNvPr>
          <p:cNvSpPr/>
          <p:nvPr/>
        </p:nvSpPr>
        <p:spPr>
          <a:xfrm>
            <a:off x="2017642" y="1072130"/>
            <a:ext cx="2085654" cy="3008338"/>
          </a:xfrm>
          <a:prstGeom prst="lightningBol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272443-A55E-4BAC-B178-AF8A433C044F}"/>
              </a:ext>
            </a:extLst>
          </p:cNvPr>
          <p:cNvSpPr txBox="1"/>
          <p:nvPr/>
        </p:nvSpPr>
        <p:spPr>
          <a:xfrm>
            <a:off x="2368229" y="1493334"/>
            <a:ext cx="10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SELIC</a:t>
            </a:r>
          </a:p>
        </p:txBody>
      </p:sp>
    </p:spTree>
    <p:extLst>
      <p:ext uri="{BB962C8B-B14F-4D97-AF65-F5344CB8AC3E}">
        <p14:creationId xmlns:p14="http://schemas.microsoft.com/office/powerpoint/2010/main" val="368222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298A4BE-69A2-494F-81DF-E6336FACDB7B}"/>
              </a:ext>
            </a:extLst>
          </p:cNvPr>
          <p:cNvSpPr txBox="1"/>
          <p:nvPr/>
        </p:nvSpPr>
        <p:spPr>
          <a:xfrm>
            <a:off x="195336" y="85186"/>
            <a:ext cx="675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SÉRIO PROBLEMA PARA OS RPPS: QUAL CAMINHO ESCOLHER?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EC0F30-28E0-48C3-BB97-74A43C8352A6}"/>
              </a:ext>
            </a:extLst>
          </p:cNvPr>
          <p:cNvSpPr txBox="1"/>
          <p:nvPr/>
        </p:nvSpPr>
        <p:spPr>
          <a:xfrm>
            <a:off x="7284378" y="749300"/>
            <a:ext cx="1572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1AB26F-5EFF-4E23-8B20-CEA0FE87CB22}"/>
              </a:ext>
            </a:extLst>
          </p:cNvPr>
          <p:cNvSpPr/>
          <p:nvPr/>
        </p:nvSpPr>
        <p:spPr>
          <a:xfrm>
            <a:off x="-483319" y="651232"/>
            <a:ext cx="248677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* TENHO MEDO!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* SOU COVARDE!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* AUMENTAR A ALÍQUOTA DO ENTE E DO SERVIDOR!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FF0000"/>
                </a:solidFill>
              </a:rPr>
              <a:t>* MEU MASCOTE HIENA HARDY!!!</a:t>
            </a:r>
            <a:endParaRPr lang="pt-BR" sz="2000" b="1" dirty="0">
              <a:solidFill>
                <a:srgbClr val="333436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4354F0-CA58-4816-B870-C558C20A492C}"/>
              </a:ext>
            </a:extLst>
          </p:cNvPr>
          <p:cNvSpPr/>
          <p:nvPr/>
        </p:nvSpPr>
        <p:spPr>
          <a:xfrm>
            <a:off x="6360807" y="923177"/>
            <a:ext cx="27831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008000"/>
                </a:solidFill>
              </a:rPr>
              <a:t>* </a:t>
            </a:r>
            <a:r>
              <a:rPr lang="pt-BR" sz="2000" b="1" dirty="0">
                <a:solidFill>
                  <a:srgbClr val="0033CC"/>
                </a:solidFill>
              </a:rPr>
              <a:t>CAPACITAÇÃO;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008000"/>
                </a:solidFill>
              </a:rPr>
              <a:t>* SUBIR DEGRAUS DE RISCO;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008000"/>
                </a:solidFill>
              </a:rPr>
              <a:t>* </a:t>
            </a:r>
            <a:r>
              <a:rPr lang="pt-BR" sz="2000" b="1" dirty="0">
                <a:solidFill>
                  <a:srgbClr val="0033CC"/>
                </a:solidFill>
              </a:rPr>
              <a:t>SABER ANALISAR CADA TIPO DE INVESTIMENTO;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008000"/>
                </a:solidFill>
              </a:rPr>
              <a:t>* ADERIR AO PRÓ-GESTÃO;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rgbClr val="008000"/>
                </a:solidFill>
              </a:rPr>
              <a:t>* </a:t>
            </a:r>
            <a:r>
              <a:rPr lang="pt-BR" sz="2000" b="1" dirty="0">
                <a:solidFill>
                  <a:srgbClr val="0033CC"/>
                </a:solidFill>
              </a:rPr>
              <a:t>TRANSPARÊNCIA TOTAL PARA O SERVIDOR! </a:t>
            </a:r>
          </a:p>
        </p:txBody>
      </p:sp>
      <p:pic>
        <p:nvPicPr>
          <p:cNvPr id="7" name="Imagem 6" descr="C:\LDB EMPRESAS 2016\IMAGENS OK\storm_cloud_with_lightning_1600_clr_5418.png">
            <a:extLst>
              <a:ext uri="{FF2B5EF4-FFF2-40B4-BE49-F238E27FC236}">
                <a16:creationId xmlns:a16="http://schemas.microsoft.com/office/drawing/2014/main" id="{0FBC1120-9988-4DC3-AE50-849DCBE13A4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8353" y="570482"/>
            <a:ext cx="3907543" cy="41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LDB EMPRESAS 2016\IMAGENS OK\img_028.png">
            <a:extLst>
              <a:ext uri="{FF2B5EF4-FFF2-40B4-BE49-F238E27FC236}">
                <a16:creationId xmlns:a16="http://schemas.microsoft.com/office/drawing/2014/main" id="{E68B8C5F-ACDC-48D2-9A99-055FDA9C006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107" y="2427890"/>
            <a:ext cx="2093863" cy="27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LDB EMPRESAS 2016\IMAGENS OK\wipe_sweat_from_brow_1600_clr_6557.png">
            <a:extLst>
              <a:ext uri="{FF2B5EF4-FFF2-40B4-BE49-F238E27FC236}">
                <a16:creationId xmlns:a16="http://schemas.microsoft.com/office/drawing/2014/main" id="{690212FD-BACA-40F6-BAE6-E905DC6DD11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6812" y="833382"/>
            <a:ext cx="2713302" cy="45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baixo 2">
            <a:extLst>
              <a:ext uri="{FF2B5EF4-FFF2-40B4-BE49-F238E27FC236}">
                <a16:creationId xmlns:a16="http://schemas.microsoft.com/office/drawing/2014/main" id="{E107DDD6-4E30-4062-A468-FC4758020A10}"/>
              </a:ext>
            </a:extLst>
          </p:cNvPr>
          <p:cNvSpPr/>
          <p:nvPr/>
        </p:nvSpPr>
        <p:spPr>
          <a:xfrm>
            <a:off x="7657550" y="88988"/>
            <a:ext cx="675264" cy="789292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C1CC133-F018-4629-A600-4239F4151A4B}"/>
              </a:ext>
            </a:extLst>
          </p:cNvPr>
          <p:cNvCxnSpPr/>
          <p:nvPr/>
        </p:nvCxnSpPr>
        <p:spPr>
          <a:xfrm>
            <a:off x="5065156" y="667820"/>
            <a:ext cx="20549" cy="4192984"/>
          </a:xfrm>
          <a:prstGeom prst="line">
            <a:avLst/>
          </a:prstGeom>
          <a:ln w="76200">
            <a:solidFill>
              <a:srgbClr val="0033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D419F991-86CD-4AD8-A500-4AC30A0FE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02" y="3349480"/>
            <a:ext cx="1800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9725C192-834F-45DD-A403-D54A59D1D404}"/>
              </a:ext>
            </a:extLst>
          </p:cNvPr>
          <p:cNvSpPr/>
          <p:nvPr/>
        </p:nvSpPr>
        <p:spPr>
          <a:xfrm>
            <a:off x="221040" y="85320"/>
            <a:ext cx="5042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CAEB83B2-B180-48C8-BB62-66C4E3D05BF3}"/>
              </a:ext>
            </a:extLst>
          </p:cNvPr>
          <p:cNvSpPr/>
          <p:nvPr/>
        </p:nvSpPr>
        <p:spPr>
          <a:xfrm>
            <a:off x="123840" y="749160"/>
            <a:ext cx="873252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220BBE7E-ACEB-4A92-871D-86220A7B0FE4}"/>
              </a:ext>
            </a:extLst>
          </p:cNvPr>
          <p:cNvSpPr/>
          <p:nvPr/>
        </p:nvSpPr>
        <p:spPr>
          <a:xfrm flipV="1">
            <a:off x="528480" y="749160"/>
            <a:ext cx="0" cy="3670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6EB29889-FC8F-4195-BD1A-FF8F1B987731}"/>
              </a:ext>
            </a:extLst>
          </p:cNvPr>
          <p:cNvSpPr/>
          <p:nvPr/>
        </p:nvSpPr>
        <p:spPr>
          <a:xfrm>
            <a:off x="510840" y="4421160"/>
            <a:ext cx="8181000" cy="3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91641114-4869-4A34-9258-B1351B108E7B}"/>
              </a:ext>
            </a:extLst>
          </p:cNvPr>
          <p:cNvSpPr/>
          <p:nvPr/>
        </p:nvSpPr>
        <p:spPr>
          <a:xfrm>
            <a:off x="25560" y="608400"/>
            <a:ext cx="502920" cy="269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E7230A93-3308-436B-A99F-A91EF7EEE947}"/>
              </a:ext>
            </a:extLst>
          </p:cNvPr>
          <p:cNvSpPr/>
          <p:nvPr/>
        </p:nvSpPr>
        <p:spPr>
          <a:xfrm>
            <a:off x="7622280" y="4530600"/>
            <a:ext cx="879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E4DAFAE2-ADB9-42AA-9402-AD30C3971382}"/>
              </a:ext>
            </a:extLst>
          </p:cNvPr>
          <p:cNvSpPr/>
          <p:nvPr/>
        </p:nvSpPr>
        <p:spPr>
          <a:xfrm>
            <a:off x="665280" y="3809880"/>
            <a:ext cx="1442520" cy="5043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51C4E873-7FF1-421C-A9E2-7906B4A1228E}"/>
              </a:ext>
            </a:extLst>
          </p:cNvPr>
          <p:cNvSpPr/>
          <p:nvPr/>
        </p:nvSpPr>
        <p:spPr>
          <a:xfrm>
            <a:off x="3313080" y="2910960"/>
            <a:ext cx="1442520" cy="5043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EF37E12D-E842-4B00-A416-E66128BE9C9F}"/>
              </a:ext>
            </a:extLst>
          </p:cNvPr>
          <p:cNvSpPr/>
          <p:nvPr/>
        </p:nvSpPr>
        <p:spPr>
          <a:xfrm>
            <a:off x="6526440" y="1258920"/>
            <a:ext cx="1442520" cy="4953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B0BDEEB9-0903-4053-ADBF-6DE7164FD6E6}"/>
              </a:ext>
            </a:extLst>
          </p:cNvPr>
          <p:cNvSpPr/>
          <p:nvPr/>
        </p:nvSpPr>
        <p:spPr>
          <a:xfrm>
            <a:off x="7497720" y="738720"/>
            <a:ext cx="1442520" cy="460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EB51F5C6-2E4E-42A7-85FB-EDC6A49B43C9}"/>
              </a:ext>
            </a:extLst>
          </p:cNvPr>
          <p:cNvSpPr/>
          <p:nvPr/>
        </p:nvSpPr>
        <p:spPr>
          <a:xfrm>
            <a:off x="2167200" y="347076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2">
            <a:extLst>
              <a:ext uri="{FF2B5EF4-FFF2-40B4-BE49-F238E27FC236}">
                <a16:creationId xmlns:a16="http://schemas.microsoft.com/office/drawing/2014/main" id="{930CF5F6-84C2-4FF0-821F-9A15B6F6A28D}"/>
              </a:ext>
            </a:extLst>
          </p:cNvPr>
          <p:cNvSpPr/>
          <p:nvPr/>
        </p:nvSpPr>
        <p:spPr>
          <a:xfrm>
            <a:off x="4603680" y="235440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6212634F-611B-4BB1-B1A2-E61E037A816A}"/>
              </a:ext>
            </a:extLst>
          </p:cNvPr>
          <p:cNvSpPr/>
          <p:nvPr/>
        </p:nvSpPr>
        <p:spPr>
          <a:xfrm>
            <a:off x="5657040" y="182052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29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4C64119E-BF0E-4D08-8670-DEFCC2896196}"/>
              </a:ext>
            </a:extLst>
          </p:cNvPr>
          <p:cNvSpPr/>
          <p:nvPr/>
        </p:nvSpPr>
        <p:spPr>
          <a:xfrm>
            <a:off x="225360" y="85320"/>
            <a:ext cx="57178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1D86F72-B325-465E-907E-005785AC19D3}"/>
              </a:ext>
            </a:extLst>
          </p:cNvPr>
          <p:cNvSpPr/>
          <p:nvPr/>
        </p:nvSpPr>
        <p:spPr>
          <a:xfrm flipV="1">
            <a:off x="463320" y="655920"/>
            <a:ext cx="60480" cy="413712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09FCF3CC-E898-4FBE-AF90-AF0AB7F84EB1}"/>
              </a:ext>
            </a:extLst>
          </p:cNvPr>
          <p:cNvSpPr/>
          <p:nvPr/>
        </p:nvSpPr>
        <p:spPr>
          <a:xfrm>
            <a:off x="51120" y="632880"/>
            <a:ext cx="287640" cy="182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2FFBF373-7852-48F0-8F8E-2CB6D0640E3D}"/>
              </a:ext>
            </a:extLst>
          </p:cNvPr>
          <p:cNvSpPr/>
          <p:nvPr/>
        </p:nvSpPr>
        <p:spPr>
          <a:xfrm>
            <a:off x="164160" y="2777400"/>
            <a:ext cx="288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7D06C76-F8E3-4548-B1C2-960D18B2E80F}"/>
              </a:ext>
            </a:extLst>
          </p:cNvPr>
          <p:cNvSpPr/>
          <p:nvPr/>
        </p:nvSpPr>
        <p:spPr>
          <a:xfrm>
            <a:off x="506160" y="3412080"/>
            <a:ext cx="8309160" cy="144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088E10B1-DB1C-42A2-8957-0A0BD1247024}"/>
              </a:ext>
            </a:extLst>
          </p:cNvPr>
          <p:cNvSpPr/>
          <p:nvPr/>
        </p:nvSpPr>
        <p:spPr>
          <a:xfrm>
            <a:off x="697320" y="676080"/>
            <a:ext cx="1315800" cy="4694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CDI/SELIC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A0802533-E6B9-4509-92A4-EFFD4106146C}"/>
              </a:ext>
            </a:extLst>
          </p:cNvPr>
          <p:cNvSpPr/>
          <p:nvPr/>
        </p:nvSpPr>
        <p:spPr>
          <a:xfrm>
            <a:off x="5977800" y="3521880"/>
            <a:ext cx="1315800" cy="5857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id="{C8B73EA1-C713-4A4F-8C9E-4DF040CB10A3}"/>
              </a:ext>
            </a:extLst>
          </p:cNvPr>
          <p:cNvSpPr/>
          <p:nvPr/>
        </p:nvSpPr>
        <p:spPr>
          <a:xfrm>
            <a:off x="7335720" y="4155120"/>
            <a:ext cx="1489320" cy="59004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5+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9">
            <a:extLst>
              <a:ext uri="{FF2B5EF4-FFF2-40B4-BE49-F238E27FC236}">
                <a16:creationId xmlns:a16="http://schemas.microsoft.com/office/drawing/2014/main" id="{C95441C9-FF2C-4A92-8185-05183CBDE6FA}"/>
              </a:ext>
            </a:extLst>
          </p:cNvPr>
          <p:cNvSpPr/>
          <p:nvPr/>
        </p:nvSpPr>
        <p:spPr>
          <a:xfrm>
            <a:off x="8394480" y="3420000"/>
            <a:ext cx="10076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11">
            <a:extLst>
              <a:ext uri="{FF2B5EF4-FFF2-40B4-BE49-F238E27FC236}">
                <a16:creationId xmlns:a16="http://schemas.microsoft.com/office/drawing/2014/main" id="{2BE58350-16BF-45F2-90AB-328C8933251E}"/>
              </a:ext>
            </a:extLst>
          </p:cNvPr>
          <p:cNvSpPr/>
          <p:nvPr/>
        </p:nvSpPr>
        <p:spPr>
          <a:xfrm>
            <a:off x="1631520" y="4049640"/>
            <a:ext cx="28080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3">
            <a:extLst>
              <a:ext uri="{FF2B5EF4-FFF2-40B4-BE49-F238E27FC236}">
                <a16:creationId xmlns:a16="http://schemas.microsoft.com/office/drawing/2014/main" id="{201E4316-BC40-40C1-90E2-DEA5A0B6512C}"/>
              </a:ext>
            </a:extLst>
          </p:cNvPr>
          <p:cNvSpPr/>
          <p:nvPr/>
        </p:nvSpPr>
        <p:spPr>
          <a:xfrm>
            <a:off x="2618280" y="1746000"/>
            <a:ext cx="1442520" cy="5043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IMA-B 5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4">
            <a:extLst>
              <a:ext uri="{FF2B5EF4-FFF2-40B4-BE49-F238E27FC236}">
                <a16:creationId xmlns:a16="http://schemas.microsoft.com/office/drawing/2014/main" id="{F5BD220C-E5B8-4482-B081-C816D1761701}"/>
              </a:ext>
            </a:extLst>
          </p:cNvPr>
          <p:cNvSpPr/>
          <p:nvPr/>
        </p:nvSpPr>
        <p:spPr>
          <a:xfrm>
            <a:off x="1588320" y="120168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5">
            <a:extLst>
              <a:ext uri="{FF2B5EF4-FFF2-40B4-BE49-F238E27FC236}">
                <a16:creationId xmlns:a16="http://schemas.microsoft.com/office/drawing/2014/main" id="{8A30018B-B9F5-41E2-BCEB-ACF3E7C613B5}"/>
              </a:ext>
            </a:extLst>
          </p:cNvPr>
          <p:cNvSpPr/>
          <p:nvPr/>
        </p:nvSpPr>
        <p:spPr>
          <a:xfrm>
            <a:off x="3710520" y="231732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6">
            <a:extLst>
              <a:ext uri="{FF2B5EF4-FFF2-40B4-BE49-F238E27FC236}">
                <a16:creationId xmlns:a16="http://schemas.microsoft.com/office/drawing/2014/main" id="{27BD8307-EB5D-4C7B-8D57-079D85DE34DD}"/>
              </a:ext>
            </a:extLst>
          </p:cNvPr>
          <p:cNvSpPr/>
          <p:nvPr/>
        </p:nvSpPr>
        <p:spPr>
          <a:xfrm>
            <a:off x="4990680" y="2853720"/>
            <a:ext cx="1290240" cy="48096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IRFM 1+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D03FE1B-A32A-41C0-95BC-992CA01883D6}"/>
              </a:ext>
            </a:extLst>
          </p:cNvPr>
          <p:cNvCxnSpPr/>
          <p:nvPr/>
        </p:nvCxnSpPr>
        <p:spPr>
          <a:xfrm flipH="1">
            <a:off x="697320" y="3784680"/>
            <a:ext cx="5130724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B9285DB-87F2-4FF0-BC22-C11B05402365}"/>
              </a:ext>
            </a:extLst>
          </p:cNvPr>
          <p:cNvCxnSpPr>
            <a:cxnSpLocks/>
          </p:cNvCxnSpPr>
          <p:nvPr/>
        </p:nvCxnSpPr>
        <p:spPr>
          <a:xfrm flipH="1">
            <a:off x="697320" y="4509836"/>
            <a:ext cx="6487251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6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48D1B1D5-9F48-4A9A-8A70-B01CFBCCE64E}"/>
              </a:ext>
            </a:extLst>
          </p:cNvPr>
          <p:cNvSpPr/>
          <p:nvPr/>
        </p:nvSpPr>
        <p:spPr>
          <a:xfrm>
            <a:off x="221040" y="85320"/>
            <a:ext cx="5042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NORMALIDADE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0C9D18E3-8010-40EF-A63E-03BCC6A245EB}"/>
              </a:ext>
            </a:extLst>
          </p:cNvPr>
          <p:cNvSpPr/>
          <p:nvPr/>
        </p:nvSpPr>
        <p:spPr>
          <a:xfrm>
            <a:off x="123840" y="749160"/>
            <a:ext cx="873252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8B67DF4-C224-4B62-AFD3-FC24ED662D9B}"/>
              </a:ext>
            </a:extLst>
          </p:cNvPr>
          <p:cNvSpPr/>
          <p:nvPr/>
        </p:nvSpPr>
        <p:spPr>
          <a:xfrm flipV="1">
            <a:off x="528480" y="749160"/>
            <a:ext cx="0" cy="36702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ED0856C7-9D65-4F2F-B5C1-F36FF50F08E6}"/>
              </a:ext>
            </a:extLst>
          </p:cNvPr>
          <p:cNvSpPr/>
          <p:nvPr/>
        </p:nvSpPr>
        <p:spPr>
          <a:xfrm>
            <a:off x="510840" y="4421160"/>
            <a:ext cx="8345880" cy="36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F8E9E5D-8652-46FC-B3EC-281F1E35C173}"/>
              </a:ext>
            </a:extLst>
          </p:cNvPr>
          <p:cNvSpPr/>
          <p:nvPr/>
        </p:nvSpPr>
        <p:spPr>
          <a:xfrm>
            <a:off x="193680" y="608400"/>
            <a:ext cx="502920" cy="182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E963F486-C8CB-48C6-B3A4-73C33A7F80BC}"/>
              </a:ext>
            </a:extLst>
          </p:cNvPr>
          <p:cNvSpPr/>
          <p:nvPr/>
        </p:nvSpPr>
        <p:spPr>
          <a:xfrm>
            <a:off x="7767360" y="4473360"/>
            <a:ext cx="879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CBF7A392-ECB9-48C2-93FC-0B113E7D74A0}"/>
              </a:ext>
            </a:extLst>
          </p:cNvPr>
          <p:cNvSpPr/>
          <p:nvPr/>
        </p:nvSpPr>
        <p:spPr>
          <a:xfrm>
            <a:off x="804240" y="3378240"/>
            <a:ext cx="2636280" cy="7956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id="{FCE09434-3EE6-4E23-915B-3FE96D7FE80B}"/>
              </a:ext>
            </a:extLst>
          </p:cNvPr>
          <p:cNvSpPr/>
          <p:nvPr/>
        </p:nvSpPr>
        <p:spPr>
          <a:xfrm>
            <a:off x="3290400" y="2281680"/>
            <a:ext cx="2644200" cy="7873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9">
            <a:extLst>
              <a:ext uri="{FF2B5EF4-FFF2-40B4-BE49-F238E27FC236}">
                <a16:creationId xmlns:a16="http://schemas.microsoft.com/office/drawing/2014/main" id="{FD1201CB-7E16-4141-8806-F64A4F43978F}"/>
              </a:ext>
            </a:extLst>
          </p:cNvPr>
          <p:cNvSpPr/>
          <p:nvPr/>
        </p:nvSpPr>
        <p:spPr>
          <a:xfrm>
            <a:off x="5676840" y="1136880"/>
            <a:ext cx="2623680" cy="8200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947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F2AF4931-F634-4D77-A593-02D3160B550A}"/>
              </a:ext>
            </a:extLst>
          </p:cNvPr>
          <p:cNvSpPr/>
          <p:nvPr/>
        </p:nvSpPr>
        <p:spPr>
          <a:xfrm>
            <a:off x="225360" y="85320"/>
            <a:ext cx="57178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 ESPELHO: </a:t>
            </a:r>
            <a:r>
              <a:rPr lang="pt-BR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CENÁRIO DE STRESS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49C07DF-00E6-4FAC-B0CB-61EDF8680492}"/>
              </a:ext>
            </a:extLst>
          </p:cNvPr>
          <p:cNvSpPr/>
          <p:nvPr/>
        </p:nvSpPr>
        <p:spPr>
          <a:xfrm flipV="1">
            <a:off x="463320" y="787320"/>
            <a:ext cx="30240" cy="400572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86705C0B-B5EA-4D67-B9B4-0C68DD63BB5C}"/>
              </a:ext>
            </a:extLst>
          </p:cNvPr>
          <p:cNvSpPr/>
          <p:nvPr/>
        </p:nvSpPr>
        <p:spPr>
          <a:xfrm>
            <a:off x="9360" y="580320"/>
            <a:ext cx="287640" cy="1681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9269D780-9E1F-47BC-A7A9-EC6B48CCCF39}"/>
              </a:ext>
            </a:extLst>
          </p:cNvPr>
          <p:cNvSpPr/>
          <p:nvPr/>
        </p:nvSpPr>
        <p:spPr>
          <a:xfrm>
            <a:off x="164160" y="2222280"/>
            <a:ext cx="288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8CD17C84-74C1-45A3-8B76-AD64D0127E12}"/>
              </a:ext>
            </a:extLst>
          </p:cNvPr>
          <p:cNvSpPr/>
          <p:nvPr/>
        </p:nvSpPr>
        <p:spPr>
          <a:xfrm>
            <a:off x="463320" y="2392560"/>
            <a:ext cx="8309160" cy="14400"/>
          </a:xfrm>
          <a:prstGeom prst="line">
            <a:avLst/>
          </a:prstGeom>
          <a:ln w="63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8D408993-A064-417D-898A-F5846D348327}"/>
              </a:ext>
            </a:extLst>
          </p:cNvPr>
          <p:cNvSpPr/>
          <p:nvPr/>
        </p:nvSpPr>
        <p:spPr>
          <a:xfrm>
            <a:off x="8136000" y="2591640"/>
            <a:ext cx="10076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12C7F7DA-03CF-42D9-809C-4E7A9E171BFE}"/>
              </a:ext>
            </a:extLst>
          </p:cNvPr>
          <p:cNvSpPr/>
          <p:nvPr/>
        </p:nvSpPr>
        <p:spPr>
          <a:xfrm>
            <a:off x="1526400" y="3513600"/>
            <a:ext cx="28080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NEGATIVO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10">
            <a:extLst>
              <a:ext uri="{FF2B5EF4-FFF2-40B4-BE49-F238E27FC236}">
                <a16:creationId xmlns:a16="http://schemas.microsoft.com/office/drawing/2014/main" id="{A55F9172-A9F8-4D3F-B234-D1121C7A9A13}"/>
              </a:ext>
            </a:extLst>
          </p:cNvPr>
          <p:cNvSpPr/>
          <p:nvPr/>
        </p:nvSpPr>
        <p:spPr>
          <a:xfrm>
            <a:off x="720720" y="1284840"/>
            <a:ext cx="2636280" cy="79560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FIXA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AF2A6991-5DF6-4625-820A-ABB927403014}"/>
              </a:ext>
            </a:extLst>
          </p:cNvPr>
          <p:cNvSpPr/>
          <p:nvPr/>
        </p:nvSpPr>
        <p:spPr>
          <a:xfrm>
            <a:off x="3357360" y="2561760"/>
            <a:ext cx="2644200" cy="78732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MULTIMERCADO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12">
            <a:extLst>
              <a:ext uri="{FF2B5EF4-FFF2-40B4-BE49-F238E27FC236}">
                <a16:creationId xmlns:a16="http://schemas.microsoft.com/office/drawing/2014/main" id="{F076342F-6870-4EA7-8311-DFC19E4235EB}"/>
              </a:ext>
            </a:extLst>
          </p:cNvPr>
          <p:cNvSpPr/>
          <p:nvPr/>
        </p:nvSpPr>
        <p:spPr>
          <a:xfrm>
            <a:off x="5973480" y="3849480"/>
            <a:ext cx="2623680" cy="820080"/>
          </a:xfrm>
          <a:prstGeom prst="rect">
            <a:avLst/>
          </a:prstGeom>
          <a:solidFill>
            <a:srgbClr val="118337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RENDA VARIÁVEL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97CFFD4-5BDF-492D-9BA6-5B4A8E61BC2A}"/>
              </a:ext>
            </a:extLst>
          </p:cNvPr>
          <p:cNvCxnSpPr/>
          <p:nvPr/>
        </p:nvCxnSpPr>
        <p:spPr>
          <a:xfrm flipH="1">
            <a:off x="697320" y="4297146"/>
            <a:ext cx="5130724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AC083E0-4C29-47B0-9C24-4DDBA85BAA4C}"/>
              </a:ext>
            </a:extLst>
          </p:cNvPr>
          <p:cNvCxnSpPr>
            <a:cxnSpLocks/>
          </p:cNvCxnSpPr>
          <p:nvPr/>
        </p:nvCxnSpPr>
        <p:spPr>
          <a:xfrm flipH="1">
            <a:off x="697320" y="2956320"/>
            <a:ext cx="2488007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4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0E69BA-AAD8-4F42-AC12-71C6CA3A752E}"/>
              </a:ext>
            </a:extLst>
          </p:cNvPr>
          <p:cNvSpPr txBox="1"/>
          <p:nvPr/>
        </p:nvSpPr>
        <p:spPr>
          <a:xfrm>
            <a:off x="195336" y="85186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RPPS “X”: 30/09/2019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F3D01F-A640-4F3A-95A4-BBE4E19D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6" y="1013290"/>
            <a:ext cx="8802890" cy="45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2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425A8EE1-99E6-4AC1-9102-0C1736DC1A8D}"/>
              </a:ext>
            </a:extLst>
          </p:cNvPr>
          <p:cNvSpPr txBox="1"/>
          <p:nvPr/>
        </p:nvSpPr>
        <p:spPr>
          <a:xfrm>
            <a:off x="195336" y="85186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RPPS “X”: 30/09/2019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78568C-9ED0-48D6-A4C1-88FF64FD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973533"/>
            <a:ext cx="8931964" cy="41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G.png">
            <a:extLst>
              <a:ext uri="{FF2B5EF4-FFF2-40B4-BE49-F238E27FC236}">
                <a16:creationId xmlns:a16="http://schemas.microsoft.com/office/drawing/2014/main" id="{9D145DBA-7847-40D0-9D40-BD28CFA7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313308"/>
            <a:ext cx="3896751" cy="301456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7E8949E1-8A72-494C-8F04-FCC4BD889D6C}"/>
              </a:ext>
            </a:extLst>
          </p:cNvPr>
          <p:cNvSpPr txBox="1"/>
          <p:nvPr/>
        </p:nvSpPr>
        <p:spPr>
          <a:xfrm flipH="1">
            <a:off x="2949691" y="3781026"/>
            <a:ext cx="3525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CREDENCIAMENTO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DOS RPPS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F5E9711-8D57-400C-9CC1-BAD1DF126C04}"/>
              </a:ext>
            </a:extLst>
          </p:cNvPr>
          <p:cNvSpPr/>
          <p:nvPr/>
        </p:nvSpPr>
        <p:spPr>
          <a:xfrm rot="16200000" flipV="1">
            <a:off x="2281731" y="4304084"/>
            <a:ext cx="1075237" cy="59585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295F104-3B13-4D17-92CC-D7CA2E99EF01}"/>
              </a:ext>
            </a:extLst>
          </p:cNvPr>
          <p:cNvSpPr txBox="1"/>
          <p:nvPr/>
        </p:nvSpPr>
        <p:spPr>
          <a:xfrm>
            <a:off x="332787" y="5229108"/>
            <a:ext cx="870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600"/>
                </a:solidFill>
              </a:rPr>
              <a:t>(Portaria MPS nº 519/11, Artigo 3º, Inciso IX e § 1º)</a:t>
            </a:r>
          </a:p>
        </p:txBody>
      </p:sp>
    </p:spTree>
    <p:extLst>
      <p:ext uri="{BB962C8B-B14F-4D97-AF65-F5344CB8AC3E}">
        <p14:creationId xmlns:p14="http://schemas.microsoft.com/office/powerpoint/2010/main" val="918034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7816642-4DD1-48AE-BC8A-EF8D6EDD82DA}"/>
              </a:ext>
            </a:extLst>
          </p:cNvPr>
          <p:cNvSpPr txBox="1"/>
          <p:nvPr/>
        </p:nvSpPr>
        <p:spPr>
          <a:xfrm>
            <a:off x="58706" y="85186"/>
            <a:ext cx="734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INSTRUÇÃO CVM Nº 555/14: SEGREGAÇÃO DE FUNÇÕES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289E3-90C8-4D65-96B6-156FF813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14809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pt-BR" sz="2000">
              <a:latin typeface="Times New Roman" pitchFamily="18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B72F5D20-29EC-415E-8861-573395FA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1872434"/>
            <a:ext cx="2178050" cy="600768"/>
          </a:xfrm>
          <a:prstGeom prst="roundRect">
            <a:avLst>
              <a:gd name="adj" fmla="val 16667"/>
            </a:avLst>
          </a:prstGeom>
          <a:solidFill>
            <a:srgbClr val="1183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1"/>
                </a:solidFill>
              </a:rPr>
              <a:t>Gestor</a:t>
            </a:r>
            <a:endParaRPr lang="pt-BR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A0E30F-126D-4575-8EF1-761E20F5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871260"/>
            <a:ext cx="2178050" cy="639416"/>
          </a:xfrm>
          <a:prstGeom prst="roundRect">
            <a:avLst>
              <a:gd name="adj" fmla="val 16667"/>
            </a:avLst>
          </a:prstGeom>
          <a:solidFill>
            <a:srgbClr val="00B1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Administrador</a:t>
            </a:r>
            <a:endParaRPr lang="pt-BR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2A62FF9-8CCB-4743-A136-9405F3975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868964"/>
            <a:ext cx="2178050" cy="60306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Distribuidor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8C3EF18-3C00-4EC0-A0D8-36A0DE993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3974375"/>
            <a:ext cx="2178050" cy="566099"/>
          </a:xfrm>
          <a:prstGeom prst="roundRect">
            <a:avLst>
              <a:gd name="adj" fmla="val 16667"/>
            </a:avLst>
          </a:prstGeom>
          <a:solidFill>
            <a:srgbClr val="1A988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bg1"/>
                </a:solidFill>
              </a:rPr>
              <a:t>Custodiante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B0E64866-45F9-41B1-9BA5-8ED29130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1809379"/>
            <a:ext cx="2743200" cy="687372"/>
          </a:xfrm>
          <a:prstGeom prst="leftArrowCallout">
            <a:avLst>
              <a:gd name="adj1" fmla="val 25000"/>
              <a:gd name="adj2" fmla="val 25000"/>
              <a:gd name="adj3" fmla="val 42857"/>
              <a:gd name="adj4" fmla="val 66667"/>
            </a:avLst>
          </a:prstGeom>
          <a:solidFill>
            <a:srgbClr val="1183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bg1"/>
                </a:solidFill>
              </a:rPr>
              <a:t>Responsável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bg1"/>
                </a:solidFill>
              </a:rPr>
              <a:t>Investimentos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2FA62AF0-26C9-4C34-B827-9C0B3A1E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745029"/>
            <a:ext cx="2743200" cy="839000"/>
          </a:xfrm>
          <a:prstGeom prst="leftArrowCallout">
            <a:avLst>
              <a:gd name="adj1" fmla="val 25000"/>
              <a:gd name="adj2" fmla="val 25000"/>
              <a:gd name="adj3" fmla="val 42857"/>
              <a:gd name="adj4" fmla="val 66667"/>
            </a:avLst>
          </a:prstGeom>
          <a:solidFill>
            <a:srgbClr val="00B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Administração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 de Recursos</a:t>
            </a:r>
            <a:endParaRPr lang="pt-BR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69B66D72-9612-4E87-8A0D-2F183714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05781"/>
            <a:ext cx="2743200" cy="708168"/>
          </a:xfrm>
          <a:prstGeom prst="leftArrowCallout">
            <a:avLst>
              <a:gd name="adj1" fmla="val 25000"/>
              <a:gd name="adj2" fmla="val 25000"/>
              <a:gd name="adj3" fmla="val 42857"/>
              <a:gd name="adj4" fmla="val 66667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Venda </a:t>
            </a:r>
          </a:p>
          <a:p>
            <a:pPr algn="ctr" eaLnBrk="0" hangingPunct="0"/>
            <a:r>
              <a:rPr lang="pt-BR" sz="2000" b="1" dirty="0">
                <a:solidFill>
                  <a:schemeClr val="bg1"/>
                </a:solidFill>
              </a:rPr>
              <a:t>de cotas</a:t>
            </a:r>
            <a:endParaRPr lang="pt-BR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AA99DEC2-79BD-47A7-8C6B-890399E5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3737895"/>
            <a:ext cx="2743200" cy="1066800"/>
          </a:xfrm>
          <a:prstGeom prst="leftArrowCallout">
            <a:avLst>
              <a:gd name="adj1" fmla="val 25000"/>
              <a:gd name="adj2" fmla="val 25000"/>
              <a:gd name="adj3" fmla="val 42857"/>
              <a:gd name="adj4" fmla="val 66667"/>
            </a:avLst>
          </a:prstGeom>
          <a:solidFill>
            <a:srgbClr val="1A988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</a:rPr>
              <a:t>Faz </a:t>
            </a:r>
            <a:r>
              <a:rPr lang="pt-BR" b="1" i="1" dirty="0" err="1">
                <a:solidFill>
                  <a:schemeClr val="bg1"/>
                </a:solidFill>
              </a:rPr>
              <a:t>MtM</a:t>
            </a:r>
            <a:r>
              <a:rPr lang="pt-BR" b="1" dirty="0">
                <a:solidFill>
                  <a:schemeClr val="bg1"/>
                </a:solidFill>
              </a:rPr>
              <a:t>;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</a:rPr>
              <a:t>Contabiliza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</a:rPr>
              <a:t>a carteira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EB120D70-F9F7-4C0C-BCFF-CD1E0E96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2013424"/>
            <a:ext cx="2386340" cy="1532334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bg1"/>
                </a:solidFill>
              </a:rPr>
              <a:t>Fundo de </a:t>
            </a:r>
          </a:p>
          <a:p>
            <a:pPr algn="ctr" eaLnBrk="0" hangingPunct="0">
              <a:defRPr/>
            </a:pPr>
            <a:r>
              <a:rPr lang="pt-BR" sz="2800" b="1" dirty="0">
                <a:solidFill>
                  <a:schemeClr val="bg1"/>
                </a:solidFill>
              </a:rPr>
              <a:t>Investimento Categoria “X”</a:t>
            </a:r>
            <a:endParaRPr lang="pt-BR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Chave esquerda 17">
            <a:extLst>
              <a:ext uri="{FF2B5EF4-FFF2-40B4-BE49-F238E27FC236}">
                <a16:creationId xmlns:a16="http://schemas.microsoft.com/office/drawing/2014/main" id="{0364C3A3-AF93-4B06-8A3A-4B42E58A8F9C}"/>
              </a:ext>
            </a:extLst>
          </p:cNvPr>
          <p:cNvSpPr/>
          <p:nvPr/>
        </p:nvSpPr>
        <p:spPr>
          <a:xfrm>
            <a:off x="2764221" y="819807"/>
            <a:ext cx="662151" cy="3720667"/>
          </a:xfrm>
          <a:prstGeom prst="leftBrac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78D6A2-CEAE-4B3C-91AA-76D19E766BC3}"/>
              </a:ext>
            </a:extLst>
          </p:cNvPr>
          <p:cNvSpPr txBox="1"/>
          <p:nvPr/>
        </p:nvSpPr>
        <p:spPr>
          <a:xfrm>
            <a:off x="1155955" y="5317590"/>
            <a:ext cx="673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6600"/>
                </a:solidFill>
              </a:rPr>
              <a:t>VERIFICAR A LISTA EXAUSTIVA DA SECRETARIA DE PREVIDÊNCIA!!!</a:t>
            </a:r>
          </a:p>
        </p:txBody>
      </p:sp>
    </p:spTree>
    <p:extLst>
      <p:ext uri="{BB962C8B-B14F-4D97-AF65-F5344CB8AC3E}">
        <p14:creationId xmlns:p14="http://schemas.microsoft.com/office/powerpoint/2010/main" val="29829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490706"/>
            <a:ext cx="1466444" cy="1131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A9443-30A1-4E7B-8C1B-6EA3A8ECBAF5}"/>
              </a:ext>
            </a:extLst>
          </p:cNvPr>
          <p:cNvSpPr txBox="1"/>
          <p:nvPr/>
        </p:nvSpPr>
        <p:spPr>
          <a:xfrm>
            <a:off x="195336" y="85186"/>
            <a:ext cx="522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ANTIGA PORTARIA Nº 403, 10/12/2008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151ED6-EB65-4C01-90D1-12EB76C28114}"/>
              </a:ext>
            </a:extLst>
          </p:cNvPr>
          <p:cNvSpPr txBox="1"/>
          <p:nvPr/>
        </p:nvSpPr>
        <p:spPr>
          <a:xfrm>
            <a:off x="195336" y="801384"/>
            <a:ext cx="8743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8337"/>
                </a:solidFill>
              </a:rPr>
              <a:t>Art. 9º </a:t>
            </a:r>
            <a:r>
              <a:rPr lang="pt-BR" sz="2400" dirty="0"/>
              <a:t>A taxa real de juros utilizada na avaliação atuarial deverá ter como referência a meta estabelecida para as aplicações dos recursos do RPPS na </a:t>
            </a:r>
            <a:r>
              <a:rPr lang="pt-BR" sz="2400" b="1" u="sng" dirty="0">
                <a:solidFill>
                  <a:srgbClr val="118337"/>
                </a:solidFill>
              </a:rPr>
              <a:t>Política de Investimentos do RPPS</a:t>
            </a:r>
            <a:r>
              <a:rPr lang="pt-BR" sz="2400" dirty="0"/>
              <a:t>, </a:t>
            </a:r>
            <a:r>
              <a:rPr lang="pt-BR" sz="2400" b="1" u="sng" dirty="0">
                <a:solidFill>
                  <a:srgbClr val="118337"/>
                </a:solidFill>
              </a:rPr>
              <a:t>limitada ao máximo de 6% ao ano</a:t>
            </a:r>
            <a:r>
              <a:rPr lang="pt-BR" sz="2400" dirty="0"/>
              <a:t>.</a:t>
            </a:r>
          </a:p>
          <a:p>
            <a:pPr algn="ctr"/>
            <a:endParaRPr lang="pt-BR" sz="2400" dirty="0"/>
          </a:p>
          <a:p>
            <a:pPr algn="ctr"/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SELIC</a:t>
            </a:r>
            <a:r>
              <a:rPr lang="pt-BR" sz="3200" dirty="0"/>
              <a:t> em </a:t>
            </a:r>
            <a:r>
              <a:rPr lang="pt-BR" sz="3200" b="1" dirty="0">
                <a:solidFill>
                  <a:srgbClr val="118337"/>
                </a:solidFill>
              </a:rPr>
              <a:t>Dez/2008 </a:t>
            </a:r>
            <a:r>
              <a:rPr lang="pt-BR" sz="3200" dirty="0"/>
              <a:t>=  </a:t>
            </a:r>
            <a:r>
              <a:rPr lang="pt-BR" sz="3200" b="1" dirty="0">
                <a:solidFill>
                  <a:srgbClr val="118337"/>
                </a:solidFill>
              </a:rPr>
              <a:t>13,75</a:t>
            </a:r>
            <a:r>
              <a:rPr lang="pt-BR" sz="3200" dirty="0"/>
              <a:t>% a.a.</a:t>
            </a:r>
          </a:p>
          <a:p>
            <a:pPr algn="ctr"/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IPCA</a:t>
            </a:r>
            <a:r>
              <a:rPr lang="pt-BR" sz="3200" dirty="0"/>
              <a:t> em </a:t>
            </a:r>
            <a:r>
              <a:rPr lang="pt-BR" sz="3200" b="1" dirty="0">
                <a:solidFill>
                  <a:srgbClr val="118337"/>
                </a:solidFill>
              </a:rPr>
              <a:t>2008</a:t>
            </a:r>
            <a:r>
              <a:rPr lang="pt-BR" sz="3200" dirty="0"/>
              <a:t>           =    </a:t>
            </a:r>
            <a:r>
              <a:rPr lang="pt-BR" sz="3200" b="1" dirty="0">
                <a:solidFill>
                  <a:srgbClr val="118337"/>
                </a:solidFill>
              </a:rPr>
              <a:t>5,90</a:t>
            </a:r>
            <a:r>
              <a:rPr lang="pt-BR" sz="3200" dirty="0"/>
              <a:t>% a.a.</a:t>
            </a:r>
            <a:br>
              <a:rPr lang="pt-BR" sz="3200" dirty="0"/>
            </a:br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Taxa</a:t>
            </a:r>
            <a:r>
              <a:rPr lang="pt-BR" sz="3200" dirty="0"/>
              <a:t> de Juros </a:t>
            </a:r>
            <a:r>
              <a:rPr lang="pt-BR" sz="3200" b="1" dirty="0">
                <a:solidFill>
                  <a:srgbClr val="118337"/>
                </a:solidFill>
              </a:rPr>
              <a:t>Real</a:t>
            </a:r>
            <a:r>
              <a:rPr lang="pt-BR" sz="3200" dirty="0"/>
              <a:t>    =    </a:t>
            </a:r>
            <a:r>
              <a:rPr lang="pt-BR" sz="3200" b="1" dirty="0">
                <a:solidFill>
                  <a:srgbClr val="118337"/>
                </a:solidFill>
              </a:rPr>
              <a:t>7,41</a:t>
            </a:r>
            <a:r>
              <a:rPr lang="pt-BR" sz="3200" dirty="0"/>
              <a:t>% a.a. </a:t>
            </a:r>
          </a:p>
        </p:txBody>
      </p:sp>
    </p:spTree>
    <p:extLst>
      <p:ext uri="{BB962C8B-B14F-4D97-AF65-F5344CB8AC3E}">
        <p14:creationId xmlns:p14="http://schemas.microsoft.com/office/powerpoint/2010/main" val="1719793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F2021-DBB2-41C7-AF01-7533110583AC}"/>
              </a:ext>
            </a:extLst>
          </p:cNvPr>
          <p:cNvSpPr txBox="1"/>
          <p:nvPr/>
        </p:nvSpPr>
        <p:spPr>
          <a:xfrm>
            <a:off x="195335" y="718332"/>
            <a:ext cx="87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18337"/>
                </a:solidFill>
              </a:rPr>
              <a:t>FUNDO DE GESTORA QUE COMPRA ATIVO (DEBÊNTURE) DE EMPRESA QUE TEM COMO SÓCIO O PRÓPRIO DONO DA GESTORA!!!</a:t>
            </a:r>
            <a:endParaRPr lang="en-US" b="1" dirty="0">
              <a:solidFill>
                <a:srgbClr val="33343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3BAE1-D13F-4B1D-B646-0A7397D920ED}"/>
              </a:ext>
            </a:extLst>
          </p:cNvPr>
          <p:cNvSpPr txBox="1"/>
          <p:nvPr/>
        </p:nvSpPr>
        <p:spPr>
          <a:xfrm>
            <a:off x="69216" y="86366"/>
            <a:ext cx="330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9EA745-E6AA-4F0F-8F07-D5FAC6909217}"/>
              </a:ext>
            </a:extLst>
          </p:cNvPr>
          <p:cNvSpPr/>
          <p:nvPr/>
        </p:nvSpPr>
        <p:spPr>
          <a:xfrm>
            <a:off x="914400" y="1637828"/>
            <a:ext cx="1910993" cy="70891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GESTORA “X”</a:t>
            </a:r>
          </a:p>
        </p:txBody>
      </p:sp>
      <p:sp>
        <p:nvSpPr>
          <p:cNvPr id="6" name="Seta em curva para a direita 5">
            <a:extLst>
              <a:ext uri="{FF2B5EF4-FFF2-40B4-BE49-F238E27FC236}">
                <a16:creationId xmlns:a16="http://schemas.microsoft.com/office/drawing/2014/main" id="{27164F16-C127-44C8-A852-B368718FE32E}"/>
              </a:ext>
            </a:extLst>
          </p:cNvPr>
          <p:cNvSpPr/>
          <p:nvPr/>
        </p:nvSpPr>
        <p:spPr>
          <a:xfrm>
            <a:off x="107879" y="1859622"/>
            <a:ext cx="657546" cy="1520575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30EE7E-B974-4C16-A56F-34657864D96B}"/>
              </a:ext>
            </a:extLst>
          </p:cNvPr>
          <p:cNvSpPr/>
          <p:nvPr/>
        </p:nvSpPr>
        <p:spPr>
          <a:xfrm>
            <a:off x="914400" y="2755999"/>
            <a:ext cx="1910993" cy="708917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“Y”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FFCFCA4-C6CF-489D-91BD-5801A6BFAA0B}"/>
              </a:ext>
            </a:extLst>
          </p:cNvPr>
          <p:cNvSpPr/>
          <p:nvPr/>
        </p:nvSpPr>
        <p:spPr>
          <a:xfrm>
            <a:off x="6328881" y="2815116"/>
            <a:ext cx="1551397" cy="791109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DEBÊNTURE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EMPRESA “Z”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F85CAE-01BF-43CC-805C-501B265B8ACB}"/>
              </a:ext>
            </a:extLst>
          </p:cNvPr>
          <p:cNvSpPr/>
          <p:nvPr/>
        </p:nvSpPr>
        <p:spPr>
          <a:xfrm>
            <a:off x="6111405" y="1637827"/>
            <a:ext cx="1910993" cy="70891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EMPRESA “Z”</a:t>
            </a:r>
          </a:p>
        </p:txBody>
      </p:sp>
      <p:sp>
        <p:nvSpPr>
          <p:cNvPr id="10" name="Seta em curva para a esquerda 10">
            <a:extLst>
              <a:ext uri="{FF2B5EF4-FFF2-40B4-BE49-F238E27FC236}">
                <a16:creationId xmlns:a16="http://schemas.microsoft.com/office/drawing/2014/main" id="{AA90B9AF-1801-4541-A6E1-4B6DA6F1FDB9}"/>
              </a:ext>
            </a:extLst>
          </p:cNvPr>
          <p:cNvSpPr/>
          <p:nvPr/>
        </p:nvSpPr>
        <p:spPr>
          <a:xfrm>
            <a:off x="8219321" y="1818526"/>
            <a:ext cx="760288" cy="1623315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1" name="Conector de seta reta 13">
            <a:extLst>
              <a:ext uri="{FF2B5EF4-FFF2-40B4-BE49-F238E27FC236}">
                <a16:creationId xmlns:a16="http://schemas.microsoft.com/office/drawing/2014/main" id="{B90B0133-5474-4161-9CEC-C6618E9DA9A4}"/>
              </a:ext>
            </a:extLst>
          </p:cNvPr>
          <p:cNvCxnSpPr/>
          <p:nvPr/>
        </p:nvCxnSpPr>
        <p:spPr>
          <a:xfrm>
            <a:off x="2938410" y="1952088"/>
            <a:ext cx="3121625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esultado de imagem para bonequinho para apresentação">
            <a:extLst>
              <a:ext uri="{FF2B5EF4-FFF2-40B4-BE49-F238E27FC236}">
                <a16:creationId xmlns:a16="http://schemas.microsoft.com/office/drawing/2014/main" id="{9447FE32-6001-4962-AD64-7EB7442CCF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1473409"/>
            <a:ext cx="1304818" cy="2132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ta em curva para a esquerda 18">
            <a:extLst>
              <a:ext uri="{FF2B5EF4-FFF2-40B4-BE49-F238E27FC236}">
                <a16:creationId xmlns:a16="http://schemas.microsoft.com/office/drawing/2014/main" id="{03B29938-53D7-40B1-8D30-CC81122C571C}"/>
              </a:ext>
            </a:extLst>
          </p:cNvPr>
          <p:cNvSpPr/>
          <p:nvPr/>
        </p:nvSpPr>
        <p:spPr>
          <a:xfrm rot="5400000">
            <a:off x="3966920" y="1398380"/>
            <a:ext cx="953306" cy="5558320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5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A82C8B-00AA-4525-9383-E16AC5D88C70}"/>
              </a:ext>
            </a:extLst>
          </p:cNvPr>
          <p:cNvSpPr txBox="1"/>
          <p:nvPr/>
        </p:nvSpPr>
        <p:spPr>
          <a:xfrm>
            <a:off x="195335" y="718332"/>
            <a:ext cx="87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18337"/>
                </a:solidFill>
              </a:rPr>
              <a:t>FUNDO PIRÂMIDE: FUNDO DE UM GESTOR QUE COMPRA VÁRIOS OUTROS FUNDOS DO PRÓPRIO GESTOR</a:t>
            </a:r>
            <a:endParaRPr lang="en-US" b="1" dirty="0">
              <a:solidFill>
                <a:srgbClr val="33343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A7E82-11E1-4749-BD46-42C6430ED09F}"/>
              </a:ext>
            </a:extLst>
          </p:cNvPr>
          <p:cNvSpPr txBox="1"/>
          <p:nvPr/>
        </p:nvSpPr>
        <p:spPr>
          <a:xfrm>
            <a:off x="69216" y="86366"/>
            <a:ext cx="330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3DADCE-B492-4409-9699-02EB1722C734}"/>
              </a:ext>
            </a:extLst>
          </p:cNvPr>
          <p:cNvSpPr/>
          <p:nvPr/>
        </p:nvSpPr>
        <p:spPr>
          <a:xfrm>
            <a:off x="914400" y="1637828"/>
            <a:ext cx="1910993" cy="70891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GESTORA “X”</a:t>
            </a:r>
          </a:p>
        </p:txBody>
      </p:sp>
      <p:sp>
        <p:nvSpPr>
          <p:cNvPr id="6" name="Seta em curva para a direita 5">
            <a:extLst>
              <a:ext uri="{FF2B5EF4-FFF2-40B4-BE49-F238E27FC236}">
                <a16:creationId xmlns:a16="http://schemas.microsoft.com/office/drawing/2014/main" id="{AD27A650-0714-4F00-A8AA-6E010152DB60}"/>
              </a:ext>
            </a:extLst>
          </p:cNvPr>
          <p:cNvSpPr/>
          <p:nvPr/>
        </p:nvSpPr>
        <p:spPr>
          <a:xfrm>
            <a:off x="359595" y="1859622"/>
            <a:ext cx="405829" cy="1520575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405FCD-65C4-4277-ACEB-788CD2D7BB43}"/>
              </a:ext>
            </a:extLst>
          </p:cNvPr>
          <p:cNvSpPr/>
          <p:nvPr/>
        </p:nvSpPr>
        <p:spPr>
          <a:xfrm>
            <a:off x="914400" y="2755999"/>
            <a:ext cx="1910993" cy="708917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“Y” GESTORA “X”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4EA8209-2A4F-4888-8B67-A98FDCC2BBDE}"/>
              </a:ext>
            </a:extLst>
          </p:cNvPr>
          <p:cNvSpPr/>
          <p:nvPr/>
        </p:nvSpPr>
        <p:spPr>
          <a:xfrm>
            <a:off x="6328881" y="2815116"/>
            <a:ext cx="1551397" cy="791109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DEBÊNTURE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EMPRESA “Z”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ECC2480-CF62-4375-920E-2507F0BB0568}"/>
              </a:ext>
            </a:extLst>
          </p:cNvPr>
          <p:cNvSpPr/>
          <p:nvPr/>
        </p:nvSpPr>
        <p:spPr>
          <a:xfrm>
            <a:off x="6111405" y="1637827"/>
            <a:ext cx="1910993" cy="70891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EMPRESA “Z”</a:t>
            </a:r>
          </a:p>
        </p:txBody>
      </p:sp>
      <p:sp>
        <p:nvSpPr>
          <p:cNvPr id="10" name="Seta em curva para a esquerda 10">
            <a:extLst>
              <a:ext uri="{FF2B5EF4-FFF2-40B4-BE49-F238E27FC236}">
                <a16:creationId xmlns:a16="http://schemas.microsoft.com/office/drawing/2014/main" id="{BDB12D46-32C3-4186-A4CE-29EBE3FB5DC9}"/>
              </a:ext>
            </a:extLst>
          </p:cNvPr>
          <p:cNvSpPr/>
          <p:nvPr/>
        </p:nvSpPr>
        <p:spPr>
          <a:xfrm>
            <a:off x="8219321" y="1818526"/>
            <a:ext cx="760288" cy="1623315"/>
          </a:xfrm>
          <a:prstGeom prst="curvedLef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1" name="Conector de seta reta 13">
            <a:extLst>
              <a:ext uri="{FF2B5EF4-FFF2-40B4-BE49-F238E27FC236}">
                <a16:creationId xmlns:a16="http://schemas.microsoft.com/office/drawing/2014/main" id="{EDC13D8A-974D-469D-9A10-A1E37DE35540}"/>
              </a:ext>
            </a:extLst>
          </p:cNvPr>
          <p:cNvCxnSpPr/>
          <p:nvPr/>
        </p:nvCxnSpPr>
        <p:spPr>
          <a:xfrm>
            <a:off x="2938410" y="1952088"/>
            <a:ext cx="3121625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esultado de imagem para bonequinho para apresentação">
            <a:extLst>
              <a:ext uri="{FF2B5EF4-FFF2-40B4-BE49-F238E27FC236}">
                <a16:creationId xmlns:a16="http://schemas.microsoft.com/office/drawing/2014/main" id="{BBC0410B-23DC-4937-9312-D11D1B070B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1473409"/>
            <a:ext cx="1304818" cy="173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CC431A1-87CC-4D10-BD3F-3881F3A2D990}"/>
              </a:ext>
            </a:extLst>
          </p:cNvPr>
          <p:cNvSpPr/>
          <p:nvPr/>
        </p:nvSpPr>
        <p:spPr>
          <a:xfrm>
            <a:off x="2845933" y="3949748"/>
            <a:ext cx="1910993" cy="708917"/>
          </a:xfrm>
          <a:prstGeom prst="rect">
            <a:avLst/>
          </a:prstGeom>
          <a:solidFill>
            <a:srgbClr val="1A9E87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“S” GESTORA “X”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EAE805D-9AF9-4C51-8AD4-37765E0C4CCA}"/>
              </a:ext>
            </a:extLst>
          </p:cNvPr>
          <p:cNvSpPr/>
          <p:nvPr/>
        </p:nvSpPr>
        <p:spPr>
          <a:xfrm>
            <a:off x="142243" y="3949749"/>
            <a:ext cx="1910993" cy="708917"/>
          </a:xfrm>
          <a:prstGeom prst="rect">
            <a:avLst/>
          </a:prstGeom>
          <a:solidFill>
            <a:srgbClr val="00B1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“W” GESTORA “X”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BC9A81D-E808-4FA9-8D14-F2C50373F282}"/>
              </a:ext>
            </a:extLst>
          </p:cNvPr>
          <p:cNvCxnSpPr/>
          <p:nvPr/>
        </p:nvCxnSpPr>
        <p:spPr>
          <a:xfrm>
            <a:off x="2465797" y="3475190"/>
            <a:ext cx="0" cy="839290"/>
          </a:xfrm>
          <a:prstGeom prst="line">
            <a:avLst/>
          </a:prstGeom>
          <a:ln w="38100">
            <a:solidFill>
              <a:srgbClr val="1A98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9">
            <a:extLst>
              <a:ext uri="{FF2B5EF4-FFF2-40B4-BE49-F238E27FC236}">
                <a16:creationId xmlns:a16="http://schemas.microsoft.com/office/drawing/2014/main" id="{BCD5B3E9-E4B6-4611-BDAC-E3F83220323E}"/>
              </a:ext>
            </a:extLst>
          </p:cNvPr>
          <p:cNvCxnSpPr/>
          <p:nvPr/>
        </p:nvCxnSpPr>
        <p:spPr>
          <a:xfrm>
            <a:off x="2053236" y="4314480"/>
            <a:ext cx="772157" cy="0"/>
          </a:xfrm>
          <a:prstGeom prst="straightConnector1">
            <a:avLst/>
          </a:prstGeom>
          <a:ln w="38100">
            <a:solidFill>
              <a:srgbClr val="1A988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84C6893-05CC-409C-AA66-032F6F4527E7}"/>
              </a:ext>
            </a:extLst>
          </p:cNvPr>
          <p:cNvCxnSpPr/>
          <p:nvPr/>
        </p:nvCxnSpPr>
        <p:spPr>
          <a:xfrm>
            <a:off x="3020602" y="3380197"/>
            <a:ext cx="3226086" cy="0"/>
          </a:xfrm>
          <a:prstGeom prst="line">
            <a:avLst/>
          </a:prstGeom>
          <a:ln w="38100">
            <a:solidFill>
              <a:srgbClr val="1A9884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2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87A32-5D14-4F06-856D-0E1605D8448A}"/>
              </a:ext>
            </a:extLst>
          </p:cNvPr>
          <p:cNvSpPr txBox="1"/>
          <p:nvPr/>
        </p:nvSpPr>
        <p:spPr>
          <a:xfrm>
            <a:off x="195335" y="718332"/>
            <a:ext cx="872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118337"/>
                </a:solidFill>
              </a:rPr>
              <a:t>FUNDO QUADRILHA: FUNDO DE UM GESTOR QUE COMPRA VÁRIOS OUTROS FUNDOS DE OUTROS GESTORES. ESTES OUTROS GESTORES, COMPRAM FUNDOS DA GESTORA QUE COMPROU OS FUNDOS DELES E, ASSIM POR DIANTE.</a:t>
            </a:r>
            <a:endParaRPr lang="en-US" sz="1600" b="1" dirty="0">
              <a:solidFill>
                <a:srgbClr val="33343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90DEB-39D6-4A43-876A-FDB8B4166749}"/>
              </a:ext>
            </a:extLst>
          </p:cNvPr>
          <p:cNvSpPr txBox="1"/>
          <p:nvPr/>
        </p:nvSpPr>
        <p:spPr>
          <a:xfrm>
            <a:off x="69216" y="86366"/>
            <a:ext cx="330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TOMAR CUIDADO!!!!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842B98-EA56-4BF5-8BAB-1401834A520C}"/>
              </a:ext>
            </a:extLst>
          </p:cNvPr>
          <p:cNvSpPr/>
          <p:nvPr/>
        </p:nvSpPr>
        <p:spPr>
          <a:xfrm>
            <a:off x="914400" y="1637828"/>
            <a:ext cx="1910993" cy="70891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FUNDO “Y” GESTORA “X”</a:t>
            </a:r>
          </a:p>
        </p:txBody>
      </p:sp>
      <p:sp>
        <p:nvSpPr>
          <p:cNvPr id="6" name="Seta em curva para a direita 5">
            <a:extLst>
              <a:ext uri="{FF2B5EF4-FFF2-40B4-BE49-F238E27FC236}">
                <a16:creationId xmlns:a16="http://schemas.microsoft.com/office/drawing/2014/main" id="{ABD6823B-34A3-4913-B8E4-758F99FDEEBE}"/>
              </a:ext>
            </a:extLst>
          </p:cNvPr>
          <p:cNvSpPr/>
          <p:nvPr/>
        </p:nvSpPr>
        <p:spPr>
          <a:xfrm>
            <a:off x="462335" y="1859622"/>
            <a:ext cx="405829" cy="1520575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AC699D-7C14-4901-807D-BE6E70912EC2}"/>
              </a:ext>
            </a:extLst>
          </p:cNvPr>
          <p:cNvSpPr/>
          <p:nvPr/>
        </p:nvSpPr>
        <p:spPr>
          <a:xfrm>
            <a:off x="914400" y="2755999"/>
            <a:ext cx="1910993" cy="708917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“O” GESTORA “Q”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0787405-A696-40F1-B9CC-808D61CFAFC4}"/>
              </a:ext>
            </a:extLst>
          </p:cNvPr>
          <p:cNvSpPr/>
          <p:nvPr/>
        </p:nvSpPr>
        <p:spPr>
          <a:xfrm>
            <a:off x="914400" y="3949749"/>
            <a:ext cx="1910993" cy="708917"/>
          </a:xfrm>
          <a:prstGeom prst="rect">
            <a:avLst/>
          </a:prstGeom>
          <a:solidFill>
            <a:srgbClr val="00B1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FUNDO “P” GESTORA “R”</a:t>
            </a:r>
          </a:p>
        </p:txBody>
      </p:sp>
      <p:sp>
        <p:nvSpPr>
          <p:cNvPr id="9" name="Seta em curva para a direita 18">
            <a:extLst>
              <a:ext uri="{FF2B5EF4-FFF2-40B4-BE49-F238E27FC236}">
                <a16:creationId xmlns:a16="http://schemas.microsoft.com/office/drawing/2014/main" id="{6B251C85-B037-4474-AB06-10C97874BFD7}"/>
              </a:ext>
            </a:extLst>
          </p:cNvPr>
          <p:cNvSpPr/>
          <p:nvPr/>
        </p:nvSpPr>
        <p:spPr>
          <a:xfrm>
            <a:off x="120717" y="1859622"/>
            <a:ext cx="405829" cy="2537717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direita 8">
            <a:extLst>
              <a:ext uri="{FF2B5EF4-FFF2-40B4-BE49-F238E27FC236}">
                <a16:creationId xmlns:a16="http://schemas.microsoft.com/office/drawing/2014/main" id="{E4805B50-3880-4AB5-9476-6809C3F446AD}"/>
              </a:ext>
            </a:extLst>
          </p:cNvPr>
          <p:cNvSpPr/>
          <p:nvPr/>
        </p:nvSpPr>
        <p:spPr>
          <a:xfrm rot="10800000">
            <a:off x="3277453" y="1736334"/>
            <a:ext cx="647272" cy="2537717"/>
          </a:xfrm>
          <a:prstGeom prst="curvedRightArrow">
            <a:avLst/>
          </a:prstGeom>
          <a:solidFill>
            <a:srgbClr val="1A9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a direita 20">
            <a:extLst>
              <a:ext uri="{FF2B5EF4-FFF2-40B4-BE49-F238E27FC236}">
                <a16:creationId xmlns:a16="http://schemas.microsoft.com/office/drawing/2014/main" id="{F2DEF0EA-6E21-4CD6-8406-E35A59C6C523}"/>
              </a:ext>
            </a:extLst>
          </p:cNvPr>
          <p:cNvSpPr/>
          <p:nvPr/>
        </p:nvSpPr>
        <p:spPr>
          <a:xfrm rot="10800000">
            <a:off x="2910151" y="1821737"/>
            <a:ext cx="493158" cy="1520575"/>
          </a:xfrm>
          <a:prstGeom prst="curvedRightArrow">
            <a:avLst/>
          </a:prstGeom>
          <a:solidFill>
            <a:srgbClr val="1A9884"/>
          </a:solidFill>
          <a:ln>
            <a:solidFill>
              <a:srgbClr val="1A98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550276-8588-4583-A2BD-7B7F3DB40DCB}"/>
              </a:ext>
            </a:extLst>
          </p:cNvPr>
          <p:cNvSpPr/>
          <p:nvPr/>
        </p:nvSpPr>
        <p:spPr>
          <a:xfrm>
            <a:off x="4099386" y="1637826"/>
            <a:ext cx="1910993" cy="70891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FUNDO “W” GESTORA “X”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833D9BC-CF69-4ED9-9015-E50AC42E1ABD}"/>
              </a:ext>
            </a:extLst>
          </p:cNvPr>
          <p:cNvSpPr/>
          <p:nvPr/>
        </p:nvSpPr>
        <p:spPr>
          <a:xfrm>
            <a:off x="6618995" y="1627817"/>
            <a:ext cx="1910993" cy="70891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FUNDO “S” GESTORA “X”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B45A1AD-B8F7-48AC-BAC3-4D37CFB57337}"/>
              </a:ext>
            </a:extLst>
          </p:cNvPr>
          <p:cNvCxnSpPr/>
          <p:nvPr/>
        </p:nvCxnSpPr>
        <p:spPr>
          <a:xfrm>
            <a:off x="3156729" y="4489808"/>
            <a:ext cx="4538615" cy="0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2D46E80-945A-45B9-820C-3C8594939F45}"/>
              </a:ext>
            </a:extLst>
          </p:cNvPr>
          <p:cNvCxnSpPr/>
          <p:nvPr/>
        </p:nvCxnSpPr>
        <p:spPr>
          <a:xfrm flipV="1">
            <a:off x="5054882" y="2571750"/>
            <a:ext cx="0" cy="1918059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12CB89C-ACD9-4676-95FF-09F18765E7B6}"/>
              </a:ext>
            </a:extLst>
          </p:cNvPr>
          <p:cNvCxnSpPr/>
          <p:nvPr/>
        </p:nvCxnSpPr>
        <p:spPr>
          <a:xfrm flipV="1">
            <a:off x="7695344" y="2582025"/>
            <a:ext cx="0" cy="1918059"/>
          </a:xfrm>
          <a:prstGeom prst="line">
            <a:avLst/>
          </a:prstGeom>
          <a:ln w="38100">
            <a:solidFill>
              <a:srgbClr val="1A988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C8436D-59E2-4918-A616-ACB6003167A4}"/>
              </a:ext>
            </a:extLst>
          </p:cNvPr>
          <p:cNvSpPr txBox="1"/>
          <p:nvPr/>
        </p:nvSpPr>
        <p:spPr>
          <a:xfrm>
            <a:off x="269601" y="5101361"/>
            <a:ext cx="7265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6600"/>
                </a:solidFill>
              </a:rPr>
              <a:t>IMPRESCINDÍVEL A ANÁLISE DE ABERTURA DE CARTEIRAS DOS FUNDOS PARA SABER QUAIS SÃO OS ATIVOS FINAIS!!!</a:t>
            </a:r>
          </a:p>
        </p:txBody>
      </p:sp>
    </p:spTree>
    <p:extLst>
      <p:ext uri="{BB962C8B-B14F-4D97-AF65-F5344CB8AC3E}">
        <p14:creationId xmlns:p14="http://schemas.microsoft.com/office/powerpoint/2010/main" val="2666246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G.png">
            <a:extLst>
              <a:ext uri="{FF2B5EF4-FFF2-40B4-BE49-F238E27FC236}">
                <a16:creationId xmlns:a16="http://schemas.microsoft.com/office/drawing/2014/main" id="{9D145DBA-7847-40D0-9D40-BD28CFA7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313308"/>
            <a:ext cx="3896751" cy="301456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401B681-D1D2-4958-8A9F-EE8B4E452AD5}"/>
              </a:ext>
            </a:extLst>
          </p:cNvPr>
          <p:cNvSpPr txBox="1"/>
          <p:nvPr/>
        </p:nvSpPr>
        <p:spPr>
          <a:xfrm flipH="1">
            <a:off x="3147438" y="4221320"/>
            <a:ext cx="352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6600"/>
                </a:solidFill>
              </a:rPr>
              <a:t>ALM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(</a:t>
            </a:r>
            <a:r>
              <a:rPr lang="en-US" sz="3200" b="1" i="1" dirty="0">
                <a:solidFill>
                  <a:srgbClr val="006600"/>
                </a:solidFill>
              </a:rPr>
              <a:t>ASSET LIABILITY</a:t>
            </a:r>
          </a:p>
          <a:p>
            <a:r>
              <a:rPr lang="en-US" sz="3200" b="1" i="1" dirty="0">
                <a:solidFill>
                  <a:srgbClr val="006600"/>
                </a:solidFill>
              </a:rPr>
              <a:t>MANAGEMENT</a:t>
            </a:r>
            <a:r>
              <a:rPr lang="en-US" sz="3200" b="1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2A266E6-3F06-48A2-9CC9-7316311FA604}"/>
              </a:ext>
            </a:extLst>
          </p:cNvPr>
          <p:cNvSpPr/>
          <p:nvPr/>
        </p:nvSpPr>
        <p:spPr>
          <a:xfrm rot="16200000" flipV="1">
            <a:off x="2239882" y="4983972"/>
            <a:ext cx="1554428" cy="59586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E316F75-0747-4C52-9B34-7FC3AD598FB2}"/>
              </a:ext>
            </a:extLst>
          </p:cNvPr>
          <p:cNvSpPr txBox="1"/>
          <p:nvPr/>
        </p:nvSpPr>
        <p:spPr>
          <a:xfrm>
            <a:off x="3942" y="85186"/>
            <a:ext cx="643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2400" b="1" i="1" dirty="0">
                <a:solidFill>
                  <a:srgbClr val="008000"/>
                </a:solidFill>
              </a:rPr>
              <a:t>ALM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5F04D6-0ED6-4691-8089-1301FF89AB54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Cubo 4">
            <a:extLst>
              <a:ext uri="{FF2B5EF4-FFF2-40B4-BE49-F238E27FC236}">
                <a16:creationId xmlns:a16="http://schemas.microsoft.com/office/drawing/2014/main" id="{49C02E14-9D06-4A60-AE10-D0BCA1FD79EC}"/>
              </a:ext>
            </a:extLst>
          </p:cNvPr>
          <p:cNvSpPr/>
          <p:nvPr/>
        </p:nvSpPr>
        <p:spPr>
          <a:xfrm>
            <a:off x="999460" y="1135683"/>
            <a:ext cx="1903228" cy="1277898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ATIVOS</a:t>
            </a:r>
          </a:p>
        </p:txBody>
      </p:sp>
      <p:sp>
        <p:nvSpPr>
          <p:cNvPr id="6" name="Cubo 5">
            <a:extLst>
              <a:ext uri="{FF2B5EF4-FFF2-40B4-BE49-F238E27FC236}">
                <a16:creationId xmlns:a16="http://schemas.microsoft.com/office/drawing/2014/main" id="{19445867-42C2-469E-AD45-D7EA17C994F0}"/>
              </a:ext>
            </a:extLst>
          </p:cNvPr>
          <p:cNvSpPr/>
          <p:nvPr/>
        </p:nvSpPr>
        <p:spPr>
          <a:xfrm>
            <a:off x="999460" y="2941460"/>
            <a:ext cx="1903228" cy="1277898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PASSIVO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700359-C1D7-48F9-9068-957AE1BF9A7D}"/>
              </a:ext>
            </a:extLst>
          </p:cNvPr>
          <p:cNvSpPr txBox="1"/>
          <p:nvPr/>
        </p:nvSpPr>
        <p:spPr>
          <a:xfrm>
            <a:off x="1201472" y="1156949"/>
            <a:ext cx="153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RISCOS FINANCEIROS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FEBB6E-3614-4B20-8072-7E0F4599ED27}"/>
              </a:ext>
            </a:extLst>
          </p:cNvPr>
          <p:cNvSpPr txBox="1"/>
          <p:nvPr/>
        </p:nvSpPr>
        <p:spPr>
          <a:xfrm>
            <a:off x="1244004" y="2973567"/>
            <a:ext cx="153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RISCOS ATUARIAIS</a:t>
            </a:r>
          </a:p>
        </p:txBody>
      </p:sp>
      <p:cxnSp>
        <p:nvCxnSpPr>
          <p:cNvPr id="9" name="Conector de seta reta 21">
            <a:extLst>
              <a:ext uri="{FF2B5EF4-FFF2-40B4-BE49-F238E27FC236}">
                <a16:creationId xmlns:a16="http://schemas.microsoft.com/office/drawing/2014/main" id="{90C3A008-1878-4C61-B1F9-D06BCD5648EF}"/>
              </a:ext>
            </a:extLst>
          </p:cNvPr>
          <p:cNvCxnSpPr/>
          <p:nvPr/>
        </p:nvCxnSpPr>
        <p:spPr>
          <a:xfrm>
            <a:off x="3115340" y="1701209"/>
            <a:ext cx="1765004" cy="542261"/>
          </a:xfrm>
          <a:prstGeom prst="straightConnector1">
            <a:avLst/>
          </a:prstGeom>
          <a:ln w="76200">
            <a:solidFill>
              <a:srgbClr val="00B1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23">
            <a:extLst>
              <a:ext uri="{FF2B5EF4-FFF2-40B4-BE49-F238E27FC236}">
                <a16:creationId xmlns:a16="http://schemas.microsoft.com/office/drawing/2014/main" id="{D4775315-7996-45A8-8285-89030E871BB8}"/>
              </a:ext>
            </a:extLst>
          </p:cNvPr>
          <p:cNvCxnSpPr/>
          <p:nvPr/>
        </p:nvCxnSpPr>
        <p:spPr>
          <a:xfrm flipV="1">
            <a:off x="3115340" y="3120767"/>
            <a:ext cx="1765004" cy="4092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C:\LDB EMPRESAS 2016\IMAGENS OK\img_013.png">
            <a:extLst>
              <a:ext uri="{FF2B5EF4-FFF2-40B4-BE49-F238E27FC236}">
                <a16:creationId xmlns:a16="http://schemas.microsoft.com/office/drawing/2014/main" id="{30389D79-2AA2-40B2-BB51-EF1FB22502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230" y="1156948"/>
            <a:ext cx="4391247" cy="30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1365B82-5BA7-46D8-BC73-6633CC143173}"/>
              </a:ext>
            </a:extLst>
          </p:cNvPr>
          <p:cNvSpPr txBox="1"/>
          <p:nvPr/>
        </p:nvSpPr>
        <p:spPr>
          <a:xfrm>
            <a:off x="5465134" y="2243470"/>
            <a:ext cx="1541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ALM</a:t>
            </a:r>
          </a:p>
          <a:p>
            <a:pPr algn="ctr"/>
            <a:r>
              <a:rPr lang="pt-BR" dirty="0"/>
              <a:t>(</a:t>
            </a:r>
            <a:r>
              <a:rPr lang="pt-BR" i="1" dirty="0" err="1"/>
              <a:t>Asset</a:t>
            </a:r>
            <a:endParaRPr lang="pt-BR" i="1" dirty="0"/>
          </a:p>
          <a:p>
            <a:pPr algn="ctr"/>
            <a:r>
              <a:rPr lang="pt-BR" i="1" dirty="0" err="1"/>
              <a:t>Liability</a:t>
            </a:r>
            <a:endParaRPr lang="pt-BR" i="1" dirty="0"/>
          </a:p>
          <a:p>
            <a:pPr algn="ctr"/>
            <a:r>
              <a:rPr lang="pt-BR" i="1" dirty="0"/>
              <a:t>Management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7020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45AC0A8-7C63-45F8-A26A-E3F916F72139}"/>
              </a:ext>
            </a:extLst>
          </p:cNvPr>
          <p:cNvSpPr txBox="1"/>
          <p:nvPr/>
        </p:nvSpPr>
        <p:spPr>
          <a:xfrm>
            <a:off x="3942" y="85186"/>
            <a:ext cx="643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2400" b="1" i="1" dirty="0">
                <a:solidFill>
                  <a:srgbClr val="008000"/>
                </a:solidFill>
              </a:rPr>
              <a:t>ALM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BEBD42-6336-44AC-91A8-136C9810F558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D01420-1644-47F4-971A-91FB9C7F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69" y="1105783"/>
            <a:ext cx="8780448" cy="316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72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4A14D6A-B547-4A8D-91E4-B036ECD2923C}"/>
              </a:ext>
            </a:extLst>
          </p:cNvPr>
          <p:cNvSpPr txBox="1"/>
          <p:nvPr/>
        </p:nvSpPr>
        <p:spPr>
          <a:xfrm>
            <a:off x="3942" y="85186"/>
            <a:ext cx="643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2400" b="1" i="1" dirty="0">
                <a:solidFill>
                  <a:srgbClr val="008000"/>
                </a:solidFill>
              </a:rPr>
              <a:t>ALM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818587-F8AA-4E1C-BA7F-307883530459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DA19B160-41A2-458A-8842-76B08EB9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39116"/>
            <a:ext cx="4294187" cy="29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</a:pPr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Passivo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pt-BR" altLang="pt-BR" b="1" dirty="0">
                <a:solidFill>
                  <a:srgbClr val="333436"/>
                </a:solidFill>
                <a:latin typeface="+mn-lt"/>
              </a:rPr>
              <a:t> Mensuração da necessidade de caixa;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pt-BR" altLang="pt-BR" b="1" dirty="0">
                <a:solidFill>
                  <a:srgbClr val="333436"/>
                </a:solidFill>
                <a:latin typeface="+mn-lt"/>
              </a:rPr>
              <a:t> Projeção das reservas matemáticas.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  <a:buFontTx/>
              <a:buBlip>
                <a:blip r:embed="rId3"/>
              </a:buBlip>
            </a:pPr>
            <a:endParaRPr lang="pt-BR" altLang="pt-BR" b="1" dirty="0">
              <a:solidFill>
                <a:srgbClr val="521973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</a:pPr>
            <a:r>
              <a:rPr lang="pt-BR" altLang="pt-BR" b="1" dirty="0">
                <a:solidFill>
                  <a:srgbClr val="118337"/>
                </a:solidFill>
                <a:latin typeface="Calibri" panose="020F0502020204030204" pitchFamily="34" charset="0"/>
              </a:rPr>
              <a:t>Ativo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b="1" dirty="0">
                <a:solidFill>
                  <a:srgbClr val="118337"/>
                </a:solidFill>
                <a:latin typeface="+mn-lt"/>
              </a:rPr>
              <a:t>*</a:t>
            </a:r>
            <a:r>
              <a:rPr lang="pt-BR" altLang="pt-BR" b="1" dirty="0">
                <a:solidFill>
                  <a:srgbClr val="333436"/>
                </a:solidFill>
                <a:latin typeface="+mn-lt"/>
              </a:rPr>
              <a:t> Controle de liquidez;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b="1" dirty="0">
                <a:solidFill>
                  <a:srgbClr val="118337"/>
                </a:solidFill>
                <a:latin typeface="+mn-lt"/>
              </a:rPr>
              <a:t>* </a:t>
            </a:r>
            <a:r>
              <a:rPr lang="pt-BR" altLang="pt-BR" b="1" dirty="0">
                <a:solidFill>
                  <a:srgbClr val="333436"/>
                </a:solidFill>
                <a:latin typeface="+mn-lt"/>
              </a:rPr>
              <a:t>Acompanhamento da solvência;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b="1" dirty="0">
                <a:solidFill>
                  <a:srgbClr val="118337"/>
                </a:solidFill>
                <a:latin typeface="+mn-lt"/>
              </a:rPr>
              <a:t>*</a:t>
            </a:r>
            <a:r>
              <a:rPr lang="pt-BR" altLang="pt-BR" b="1" dirty="0">
                <a:solidFill>
                  <a:srgbClr val="333436"/>
                </a:solidFill>
                <a:latin typeface="+mn-lt"/>
              </a:rPr>
              <a:t> Projeções de retorno da carteira.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  <a:buFont typeface="Wingdings" panose="05000000000000000000" pitchFamily="2" charset="2"/>
              <a:buChar char="§"/>
            </a:pPr>
            <a:endParaRPr lang="pt-BR" altLang="pt-BR" sz="1600" dirty="0">
              <a:solidFill>
                <a:srgbClr val="47464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EE6EDC9-A6F1-4200-8ED2-EFBED995F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94" y="843385"/>
            <a:ext cx="417671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A Gestão de </a:t>
            </a:r>
            <a:r>
              <a:rPr lang="pt-BR" b="1" dirty="0">
                <a:solidFill>
                  <a:srgbClr val="118337"/>
                </a:solidFill>
              </a:rPr>
              <a:t>Ativos</a:t>
            </a:r>
            <a:r>
              <a:rPr lang="pt-BR" b="1" dirty="0">
                <a:solidFill>
                  <a:srgbClr val="333436"/>
                </a:solidFill>
              </a:rPr>
              <a:t> e </a:t>
            </a:r>
            <a:r>
              <a:rPr lang="pt-BR" b="1" dirty="0">
                <a:solidFill>
                  <a:srgbClr val="FF0000"/>
                </a:solidFill>
              </a:rPr>
              <a:t>Passivos</a:t>
            </a:r>
            <a:r>
              <a:rPr lang="pt-BR" b="1" dirty="0">
                <a:solidFill>
                  <a:srgbClr val="333436"/>
                </a:solidFill>
              </a:rPr>
              <a:t> permitirá avaliar as projeções dos riscos atuariais e financeiros.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0495A31-35C3-412D-9B83-5C4319872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939" y="762999"/>
            <a:ext cx="3196841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b="1" dirty="0">
                <a:solidFill>
                  <a:srgbClr val="5C307D"/>
                </a:solidFill>
                <a:latin typeface="+mj-lt"/>
                <a:ea typeface="Verdana" pitchFamily="34" charset="0"/>
                <a:cs typeface="Verdana" pitchFamily="34" charset="0"/>
              </a:rPr>
              <a:t>E como tudo isso é analisado?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Imagem 7" descr="C:\LDB EMPRESAS 2016\IMAGENS OK\stick_figure_searching_for_answers_1600_clr_4919.png">
            <a:extLst>
              <a:ext uri="{FF2B5EF4-FFF2-40B4-BE49-F238E27FC236}">
                <a16:creationId xmlns:a16="http://schemas.microsoft.com/office/drawing/2014/main" id="{D77218AB-A929-4856-A324-638EA935A5D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975" y="1093679"/>
            <a:ext cx="3526433" cy="35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1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35A05DC-3330-4C93-B108-74D000F9B6DB}"/>
              </a:ext>
            </a:extLst>
          </p:cNvPr>
          <p:cNvSpPr txBox="1"/>
          <p:nvPr/>
        </p:nvSpPr>
        <p:spPr>
          <a:xfrm>
            <a:off x="169597" y="76002"/>
            <a:ext cx="2451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</a:rPr>
              <a:t>ALM</a:t>
            </a:r>
            <a:r>
              <a:rPr lang="en-US" sz="2400" b="1" dirty="0">
                <a:solidFill>
                  <a:srgbClr val="008000"/>
                </a:solidFill>
              </a:rPr>
              <a:t>: ESTRUTURA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96CAE6-D6A8-4F0C-B76E-550293C270A7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8270111-A47F-45D8-926A-9B15AAAA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740022"/>
            <a:ext cx="3975100" cy="923330"/>
          </a:xfrm>
          <a:prstGeom prst="rect">
            <a:avLst/>
          </a:prstGeom>
          <a:noFill/>
          <a:ln w="28575">
            <a:solidFill>
              <a:srgbClr val="3333CC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3333CC"/>
                </a:solidFill>
              </a:rPr>
              <a:t>Cenários dos Benchmarks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Obtenção de retornos e volatilidades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9C1EEEA6-4157-42D2-B685-91BCEEC60844}"/>
              </a:ext>
            </a:extLst>
          </p:cNvPr>
          <p:cNvSpPr/>
          <p:nvPr/>
        </p:nvSpPr>
        <p:spPr>
          <a:xfrm>
            <a:off x="1499204" y="2060754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9D4828E7-D1CD-4148-B78F-1672BD94797B}"/>
              </a:ext>
            </a:extLst>
          </p:cNvPr>
          <p:cNvSpPr/>
          <p:nvPr/>
        </p:nvSpPr>
        <p:spPr>
          <a:xfrm>
            <a:off x="1532221" y="965555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7864F176-37F8-44EF-98F4-63297C868344}"/>
              </a:ext>
            </a:extLst>
          </p:cNvPr>
          <p:cNvSpPr/>
          <p:nvPr/>
        </p:nvSpPr>
        <p:spPr>
          <a:xfrm>
            <a:off x="435935" y="3381182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5DB709D8-449C-4257-8757-C0E9D3310D4D}"/>
              </a:ext>
            </a:extLst>
          </p:cNvPr>
          <p:cNvSpPr/>
          <p:nvPr/>
        </p:nvSpPr>
        <p:spPr>
          <a:xfrm>
            <a:off x="2775095" y="3425216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BEC8EF1-86E3-45A7-884A-709090CDA075}"/>
              </a:ext>
            </a:extLst>
          </p:cNvPr>
          <p:cNvCxnSpPr/>
          <p:nvPr/>
        </p:nvCxnSpPr>
        <p:spPr>
          <a:xfrm>
            <a:off x="2275367" y="1754372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93DACFC-2CC7-40A1-A0E6-E2202C4C6B79}"/>
              </a:ext>
            </a:extLst>
          </p:cNvPr>
          <p:cNvCxnSpPr>
            <a:stCxn id="8" idx="7"/>
            <a:endCxn id="6" idx="3"/>
          </p:cNvCxnSpPr>
          <p:nvPr/>
        </p:nvCxnSpPr>
        <p:spPr>
          <a:xfrm flipV="1">
            <a:off x="1532220" y="3187810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5F7D8C4-A61C-43A8-82B5-1F808B5BCFEA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2787918" y="3187810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3758DA0B-AD80-4535-8536-62696C36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613" y="1899326"/>
            <a:ext cx="3975100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Projeção do Passivo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Valor anual de fluxo de caixa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CFBD37E-F111-47F4-9359-FE6F387C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151" y="3096991"/>
            <a:ext cx="3975100" cy="1671227"/>
          </a:xfrm>
          <a:prstGeom prst="rect">
            <a:avLst/>
          </a:prstGeom>
          <a:noFill/>
          <a:ln w="28575">
            <a:solidFill>
              <a:srgbClr val="11833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18337"/>
                </a:solidFill>
              </a:rPr>
              <a:t>Otimização do Ativo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Otimização da carteira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liquidez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solvência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Ponto ótimo entre Risco e Retorno</a:t>
            </a:r>
          </a:p>
        </p:txBody>
      </p:sp>
    </p:spTree>
    <p:extLst>
      <p:ext uri="{BB962C8B-B14F-4D97-AF65-F5344CB8AC3E}">
        <p14:creationId xmlns:p14="http://schemas.microsoft.com/office/powerpoint/2010/main" val="2421407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92138A2-873E-41AE-A152-76D1E5236DD7}"/>
              </a:ext>
            </a:extLst>
          </p:cNvPr>
          <p:cNvSpPr txBox="1"/>
          <p:nvPr/>
        </p:nvSpPr>
        <p:spPr>
          <a:xfrm>
            <a:off x="86134" y="85186"/>
            <a:ext cx="512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FRONTEIRA EFICIENTE DE </a:t>
            </a:r>
            <a:r>
              <a:rPr lang="en-US" sz="2400" b="1" i="1" dirty="0">
                <a:solidFill>
                  <a:srgbClr val="008000"/>
                </a:solidFill>
              </a:rPr>
              <a:t>MARKOWITZ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5E73BB-4CFE-4C7C-980C-65BB1830F85D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5F0F8DD4-3969-4E90-8635-A7877C07D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277606"/>
              </p:ext>
            </p:extLst>
          </p:nvPr>
        </p:nvGraphicFramePr>
        <p:xfrm>
          <a:off x="382772" y="871870"/>
          <a:ext cx="8473964" cy="382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055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DA738C7-8783-4CB5-9B77-23DAC1D41EAC}"/>
              </a:ext>
            </a:extLst>
          </p:cNvPr>
          <p:cNvSpPr txBox="1"/>
          <p:nvPr/>
        </p:nvSpPr>
        <p:spPr>
          <a:xfrm>
            <a:off x="86134" y="85186"/>
            <a:ext cx="543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PROTEÇÃO (</a:t>
            </a:r>
            <a:r>
              <a:rPr lang="en-US" sz="2400" b="1" i="1" dirty="0">
                <a:solidFill>
                  <a:srgbClr val="008000"/>
                </a:solidFill>
              </a:rPr>
              <a:t>HEDGE</a:t>
            </a:r>
            <a:r>
              <a:rPr lang="en-US" sz="2400" b="1" dirty="0">
                <a:solidFill>
                  <a:srgbClr val="008000"/>
                </a:solidFill>
              </a:rPr>
              <a:t>) DO ATIVO X </a:t>
            </a:r>
            <a:r>
              <a:rPr lang="en-US" sz="2400" b="1" dirty="0">
                <a:solidFill>
                  <a:srgbClr val="FF0000"/>
                </a:solidFill>
              </a:rPr>
              <a:t>PASSIVO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2BB0B3-01EE-44DB-8701-504D2EF319CA}"/>
              </a:ext>
            </a:extLst>
          </p:cNvPr>
          <p:cNvSpPr txBox="1"/>
          <p:nvPr/>
        </p:nvSpPr>
        <p:spPr>
          <a:xfrm>
            <a:off x="0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endParaRPr lang="pt-BR" b="1" dirty="0">
              <a:solidFill>
                <a:srgbClr val="333436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11A3220-8744-45F0-AFBE-5C6B48258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09518"/>
              </p:ext>
            </p:extLst>
          </p:nvPr>
        </p:nvGraphicFramePr>
        <p:xfrm>
          <a:off x="411236" y="749299"/>
          <a:ext cx="8547234" cy="477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11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7cbc_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3D42A4B4-32A4-44B7-AFB7-F07412C5C07B}"/>
              </a:ext>
            </a:extLst>
          </p:cNvPr>
          <p:cNvSpPr txBox="1"/>
          <p:nvPr/>
        </p:nvSpPr>
        <p:spPr>
          <a:xfrm>
            <a:off x="195336" y="85186"/>
            <a:ext cx="456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PORTARIA MF Nº 464, 19/11/2018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F09870-977D-4AC0-8217-D4FF7E2FD42F}"/>
              </a:ext>
            </a:extLst>
          </p:cNvPr>
          <p:cNvSpPr txBox="1"/>
          <p:nvPr/>
        </p:nvSpPr>
        <p:spPr>
          <a:xfrm>
            <a:off x="70338" y="680806"/>
            <a:ext cx="8993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118337"/>
                </a:solidFill>
              </a:rPr>
              <a:t>Art. 26 </a:t>
            </a:r>
            <a:r>
              <a:rPr lang="pt-BR" sz="2400" dirty="0"/>
              <a:t>A </a:t>
            </a:r>
            <a:r>
              <a:rPr lang="pt-BR" sz="2400" b="1" dirty="0">
                <a:solidFill>
                  <a:srgbClr val="118337"/>
                </a:solidFill>
              </a:rPr>
              <a:t>taxa de juros real anual </a:t>
            </a:r>
            <a:r>
              <a:rPr lang="pt-BR" sz="2400" dirty="0"/>
              <a:t>a ser utilizada como taxa de desconto para apuração do valor presente dos fluxos de benefícios e contribuições do RPPS deverá ter, </a:t>
            </a:r>
            <a:r>
              <a:rPr lang="pt-BR" sz="2400" b="1" u="sng" dirty="0">
                <a:solidFill>
                  <a:srgbClr val="118337"/>
                </a:solidFill>
              </a:rPr>
              <a:t>como limite máximo</a:t>
            </a:r>
            <a:r>
              <a:rPr lang="pt-BR" sz="2400" dirty="0"/>
              <a:t>, </a:t>
            </a:r>
            <a:r>
              <a:rPr lang="pt-BR" sz="2400" b="1" u="sng" dirty="0">
                <a:solidFill>
                  <a:srgbClr val="118337"/>
                </a:solidFill>
              </a:rPr>
              <a:t>o menor percentual dentre os seguintes</a:t>
            </a:r>
            <a:r>
              <a:rPr lang="pt-BR" sz="2400" dirty="0"/>
              <a:t>: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b="1" dirty="0">
                <a:solidFill>
                  <a:srgbClr val="118337"/>
                </a:solidFill>
              </a:rPr>
              <a:t>I</a:t>
            </a:r>
            <a:r>
              <a:rPr lang="pt-BR" sz="2400" dirty="0"/>
              <a:t> - do </a:t>
            </a:r>
            <a:r>
              <a:rPr lang="pt-BR" sz="2400" b="1" dirty="0">
                <a:solidFill>
                  <a:srgbClr val="118337"/>
                </a:solidFill>
              </a:rPr>
              <a:t>valor esperado da rentabilidade futura </a:t>
            </a:r>
            <a:r>
              <a:rPr lang="pt-BR" sz="2400" dirty="0"/>
              <a:t>dos investimentos dos ativos garantidores do RPPS, </a:t>
            </a:r>
            <a:r>
              <a:rPr lang="pt-BR" sz="2400" b="1" dirty="0">
                <a:solidFill>
                  <a:srgbClr val="118337"/>
                </a:solidFill>
              </a:rPr>
              <a:t>conforme meta prevista na política anual de investimentos </a:t>
            </a:r>
            <a:r>
              <a:rPr lang="pt-BR" sz="2400" dirty="0"/>
              <a:t>aprovada pelo conselho deliberativo do regime; e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b="1" dirty="0">
                <a:solidFill>
                  <a:srgbClr val="118337"/>
                </a:solidFill>
              </a:rPr>
              <a:t>II</a:t>
            </a:r>
            <a:r>
              <a:rPr lang="pt-BR" sz="2400" dirty="0"/>
              <a:t> - da </a:t>
            </a:r>
            <a:r>
              <a:rPr lang="pt-BR" sz="2400" b="1" dirty="0">
                <a:solidFill>
                  <a:srgbClr val="118337"/>
                </a:solidFill>
              </a:rPr>
              <a:t>taxa de juros parâmetro </a:t>
            </a:r>
            <a:r>
              <a:rPr lang="pt-BR" sz="2400" b="1" u="sng" dirty="0">
                <a:solidFill>
                  <a:srgbClr val="118337"/>
                </a:solidFill>
              </a:rPr>
              <a:t>cujo ponto </a:t>
            </a:r>
            <a:r>
              <a:rPr lang="pt-BR" sz="2400" dirty="0"/>
              <a:t>da Estrutura a Termo de Taxa de Juros Média seja o mais próximo à </a:t>
            </a:r>
            <a:r>
              <a:rPr lang="pt-BR" sz="2400" b="1" dirty="0">
                <a:solidFill>
                  <a:srgbClr val="118337"/>
                </a:solidFill>
              </a:rPr>
              <a:t>duração do passivo </a:t>
            </a:r>
            <a:r>
              <a:rPr lang="pt-BR" sz="2400" dirty="0"/>
              <a:t>do RPPS.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811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618F22F-49CE-4084-AC79-773D42EC7243}"/>
              </a:ext>
            </a:extLst>
          </p:cNvPr>
          <p:cNvSpPr txBox="1"/>
          <p:nvPr/>
        </p:nvSpPr>
        <p:spPr>
          <a:xfrm>
            <a:off x="3942" y="85186"/>
            <a:ext cx="251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</a:rPr>
              <a:t>ALM</a:t>
            </a:r>
            <a:r>
              <a:rPr lang="en-US" sz="2400" b="1" dirty="0">
                <a:solidFill>
                  <a:srgbClr val="008000"/>
                </a:solidFill>
              </a:rPr>
              <a:t>: CONCLUSÃO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FACA03-438E-4C90-A4DF-15FA6E550A4D}"/>
              </a:ext>
            </a:extLst>
          </p:cNvPr>
          <p:cNvSpPr txBox="1"/>
          <p:nvPr/>
        </p:nvSpPr>
        <p:spPr>
          <a:xfrm>
            <a:off x="123972" y="749300"/>
            <a:ext cx="87327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pt-BR" sz="2000" b="1" dirty="0">
              <a:solidFill>
                <a:srgbClr val="333436"/>
              </a:solidFill>
            </a:endParaRPr>
          </a:p>
          <a:p>
            <a:endParaRPr lang="pt-BR" sz="1700" b="1" dirty="0">
              <a:solidFill>
                <a:srgbClr val="333436"/>
              </a:solidFill>
            </a:endParaRP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3C5D1FB6-3BDF-4B0C-994D-18097AF6D818}"/>
              </a:ext>
            </a:extLst>
          </p:cNvPr>
          <p:cNvSpPr/>
          <p:nvPr/>
        </p:nvSpPr>
        <p:spPr>
          <a:xfrm>
            <a:off x="1499204" y="2060754"/>
            <a:ext cx="1509823" cy="132042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170C4359-5AF9-491E-A882-EF13A5EF3B4A}"/>
              </a:ext>
            </a:extLst>
          </p:cNvPr>
          <p:cNvSpPr/>
          <p:nvPr/>
        </p:nvSpPr>
        <p:spPr>
          <a:xfrm>
            <a:off x="1532221" y="965555"/>
            <a:ext cx="1459312" cy="788817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914B136F-6832-468F-8AB8-84824208E678}"/>
              </a:ext>
            </a:extLst>
          </p:cNvPr>
          <p:cNvSpPr/>
          <p:nvPr/>
        </p:nvSpPr>
        <p:spPr>
          <a:xfrm>
            <a:off x="435935" y="3381182"/>
            <a:ext cx="1284378" cy="788817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512793CF-9F4B-4FD7-B264-B60E454D326E}"/>
              </a:ext>
            </a:extLst>
          </p:cNvPr>
          <p:cNvSpPr/>
          <p:nvPr/>
        </p:nvSpPr>
        <p:spPr>
          <a:xfrm>
            <a:off x="2775095" y="3425216"/>
            <a:ext cx="1477930" cy="7888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1DE33B1-F15C-498E-9140-B4219433D215}"/>
              </a:ext>
            </a:extLst>
          </p:cNvPr>
          <p:cNvCxnSpPr/>
          <p:nvPr/>
        </p:nvCxnSpPr>
        <p:spPr>
          <a:xfrm>
            <a:off x="2275367" y="1754372"/>
            <a:ext cx="0" cy="3063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9592401-C074-4283-9245-4C5ED348E0B0}"/>
              </a:ext>
            </a:extLst>
          </p:cNvPr>
          <p:cNvCxnSpPr>
            <a:stCxn id="7" idx="7"/>
            <a:endCxn id="5" idx="3"/>
          </p:cNvCxnSpPr>
          <p:nvPr/>
        </p:nvCxnSpPr>
        <p:spPr>
          <a:xfrm flipV="1">
            <a:off x="1532220" y="3187810"/>
            <a:ext cx="188093" cy="308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2A1E5E-598B-4561-AFD1-FD48FC96A754}"/>
              </a:ext>
            </a:extLst>
          </p:cNvPr>
          <p:cNvCxnSpPr>
            <a:stCxn id="8" idx="1"/>
            <a:endCxn id="5" idx="5"/>
          </p:cNvCxnSpPr>
          <p:nvPr/>
        </p:nvCxnSpPr>
        <p:spPr>
          <a:xfrm flipH="1" flipV="1">
            <a:off x="2787918" y="3187810"/>
            <a:ext cx="203615" cy="3529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C:\LDB EMPRESAS 2016\IMAGENS OK\img_013.png">
            <a:extLst>
              <a:ext uri="{FF2B5EF4-FFF2-40B4-BE49-F238E27FC236}">
                <a16:creationId xmlns:a16="http://schemas.microsoft.com/office/drawing/2014/main" id="{620D6D52-6DFB-4935-8F12-F60AA3FD2FE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9702" y="749300"/>
            <a:ext cx="4098850" cy="39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DE9F4E-BB99-4576-ABD2-BC9FED48DB53}"/>
              </a:ext>
            </a:extLst>
          </p:cNvPr>
          <p:cNvSpPr txBox="1"/>
          <p:nvPr/>
        </p:nvSpPr>
        <p:spPr>
          <a:xfrm>
            <a:off x="5465136" y="2137139"/>
            <a:ext cx="1541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 Gestão de </a:t>
            </a:r>
            <a:r>
              <a:rPr lang="pt-BR" sz="1400" b="1" dirty="0">
                <a:solidFill>
                  <a:srgbClr val="118337"/>
                </a:solidFill>
              </a:rPr>
              <a:t>Ativos</a:t>
            </a:r>
            <a:r>
              <a:rPr lang="pt-BR" sz="1400" b="1" dirty="0"/>
              <a:t> e </a:t>
            </a:r>
            <a:r>
              <a:rPr lang="pt-BR" sz="1400" b="1" dirty="0">
                <a:solidFill>
                  <a:srgbClr val="FF0000"/>
                </a:solidFill>
              </a:rPr>
              <a:t>Passivos</a:t>
            </a:r>
            <a:r>
              <a:rPr lang="pt-BR" sz="1400" b="1" dirty="0"/>
              <a:t> possibilita a diminuição dos RISCOS, aumentando a chance de SUCESSO do objetivo buscado!</a:t>
            </a:r>
            <a:endParaRPr lang="pt-BR" sz="1400" dirty="0"/>
          </a:p>
        </p:txBody>
      </p:sp>
      <p:sp>
        <p:nvSpPr>
          <p:cNvPr id="14" name="Seta para a esquerda e para a direita 15">
            <a:extLst>
              <a:ext uri="{FF2B5EF4-FFF2-40B4-BE49-F238E27FC236}">
                <a16:creationId xmlns:a16="http://schemas.microsoft.com/office/drawing/2014/main" id="{79352E2D-7D93-4509-96E7-A696278CC8A7}"/>
              </a:ext>
            </a:extLst>
          </p:cNvPr>
          <p:cNvSpPr/>
          <p:nvPr/>
        </p:nvSpPr>
        <p:spPr>
          <a:xfrm>
            <a:off x="3721388" y="2445491"/>
            <a:ext cx="1180214" cy="5528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07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84B2626-AE2D-4FDD-BF71-45D02728B550}"/>
              </a:ext>
            </a:extLst>
          </p:cNvPr>
          <p:cNvSpPr txBox="1"/>
          <p:nvPr/>
        </p:nvSpPr>
        <p:spPr>
          <a:xfrm>
            <a:off x="1222397" y="85186"/>
            <a:ext cx="669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CURRICULUM VITAE</a:t>
            </a:r>
            <a:r>
              <a:rPr lang="en-US" sz="2400" b="1" dirty="0">
                <a:solidFill>
                  <a:srgbClr val="008000"/>
                </a:solidFill>
              </a:rPr>
              <a:t>: RONALDO DE OLIVEIRA, MSc.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3C2FC-1A1C-4D91-A76B-032E89FCCBDE}"/>
              </a:ext>
            </a:extLst>
          </p:cNvPr>
          <p:cNvSpPr txBox="1"/>
          <p:nvPr/>
        </p:nvSpPr>
        <p:spPr>
          <a:xfrm>
            <a:off x="267129" y="750015"/>
            <a:ext cx="87124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b="1" dirty="0">
                <a:solidFill>
                  <a:srgbClr val="595959"/>
                </a:solidFill>
              </a:rPr>
              <a:t># Bacharel em Estatística </a:t>
            </a:r>
            <a:r>
              <a:rPr lang="pt-BR" dirty="0">
                <a:solidFill>
                  <a:srgbClr val="595959"/>
                </a:solidFill>
              </a:rPr>
              <a:t>pela Universidade de São Paulo (IME/USP – 1993 à 1997);</a:t>
            </a:r>
            <a:endParaRPr lang="pt-BR" sz="1000" dirty="0">
              <a:solidFill>
                <a:srgbClr val="595959"/>
              </a:solidFill>
            </a:endParaRPr>
          </a:p>
          <a:p>
            <a:r>
              <a:rPr lang="pt-BR" sz="1000" dirty="0">
                <a:solidFill>
                  <a:srgbClr val="595959"/>
                </a:solidFill>
              </a:rPr>
              <a:t> </a:t>
            </a:r>
          </a:p>
          <a:p>
            <a:endParaRPr lang="pt-BR" sz="1000" dirty="0">
              <a:solidFill>
                <a:srgbClr val="595959"/>
              </a:solidFill>
            </a:endParaRPr>
          </a:p>
          <a:p>
            <a:pPr lvl="0"/>
            <a:r>
              <a:rPr lang="pt-BR" dirty="0">
                <a:solidFill>
                  <a:srgbClr val="595959"/>
                </a:solidFill>
              </a:rPr>
              <a:t>	* </a:t>
            </a:r>
            <a:r>
              <a:rPr lang="pt-BR" b="1" dirty="0">
                <a:solidFill>
                  <a:srgbClr val="595959"/>
                </a:solidFill>
              </a:rPr>
              <a:t>Estatístico</a:t>
            </a:r>
            <a:r>
              <a:rPr lang="pt-BR" dirty="0">
                <a:solidFill>
                  <a:srgbClr val="595959"/>
                </a:solidFill>
              </a:rPr>
              <a:t>: CONRE 3ª Região nº 7.717;</a:t>
            </a:r>
            <a:endParaRPr lang="pt-BR" sz="1000" dirty="0">
              <a:solidFill>
                <a:srgbClr val="595959"/>
              </a:solidFill>
            </a:endParaRPr>
          </a:p>
          <a:p>
            <a:r>
              <a:rPr lang="pt-BR" sz="1000" dirty="0">
                <a:solidFill>
                  <a:srgbClr val="595959"/>
                </a:solidFill>
              </a:rPr>
              <a:t> </a:t>
            </a:r>
          </a:p>
          <a:p>
            <a:pPr lvl="0" algn="just"/>
            <a:endParaRPr lang="pt-BR" b="1" dirty="0">
              <a:solidFill>
                <a:srgbClr val="595959"/>
              </a:solidFill>
            </a:endParaRPr>
          </a:p>
          <a:p>
            <a:pPr lvl="0" algn="just"/>
            <a:r>
              <a:rPr lang="pt-BR" b="1" dirty="0">
                <a:solidFill>
                  <a:srgbClr val="595959"/>
                </a:solidFill>
              </a:rPr>
              <a:t># Bacharel em Direito </a:t>
            </a:r>
            <a:r>
              <a:rPr lang="pt-BR" dirty="0">
                <a:solidFill>
                  <a:srgbClr val="595959"/>
                </a:solidFill>
              </a:rPr>
              <a:t>pela Pontifícia Universidade Católica de São Paulo (PUC/SP – 1994 à 1998);</a:t>
            </a:r>
            <a:endParaRPr lang="pt-BR" sz="1000" dirty="0">
              <a:solidFill>
                <a:srgbClr val="595959"/>
              </a:solidFill>
            </a:endParaRPr>
          </a:p>
          <a:p>
            <a:r>
              <a:rPr lang="pt-BR" sz="1000" dirty="0">
                <a:solidFill>
                  <a:srgbClr val="595959"/>
                </a:solidFill>
              </a:rPr>
              <a:t> </a:t>
            </a:r>
          </a:p>
          <a:p>
            <a:pPr lvl="0"/>
            <a:r>
              <a:rPr lang="pt-BR" dirty="0">
                <a:solidFill>
                  <a:srgbClr val="595959"/>
                </a:solidFill>
              </a:rPr>
              <a:t>	* </a:t>
            </a:r>
            <a:r>
              <a:rPr lang="pt-BR" b="1" dirty="0">
                <a:solidFill>
                  <a:srgbClr val="595959"/>
                </a:solidFill>
              </a:rPr>
              <a:t>Advogado</a:t>
            </a:r>
            <a:r>
              <a:rPr lang="pt-BR" dirty="0">
                <a:solidFill>
                  <a:srgbClr val="595959"/>
                </a:solidFill>
              </a:rPr>
              <a:t>: OAB/SP nº 162.211;</a:t>
            </a:r>
            <a:endParaRPr lang="pt-BR" sz="1000" dirty="0">
              <a:solidFill>
                <a:srgbClr val="595959"/>
              </a:solidFill>
            </a:endParaRPr>
          </a:p>
          <a:p>
            <a:r>
              <a:rPr lang="en-US" sz="1000" dirty="0">
                <a:solidFill>
                  <a:srgbClr val="595959"/>
                </a:solidFill>
              </a:rPr>
              <a:t> </a:t>
            </a:r>
            <a:endParaRPr lang="pt-BR" sz="1000" dirty="0">
              <a:solidFill>
                <a:srgbClr val="595959"/>
              </a:solidFill>
            </a:endParaRPr>
          </a:p>
          <a:p>
            <a:pPr lvl="0" algn="just"/>
            <a:endParaRPr lang="pt-BR" dirty="0">
              <a:solidFill>
                <a:srgbClr val="595959"/>
              </a:solidFill>
            </a:endParaRPr>
          </a:p>
          <a:p>
            <a:pPr lvl="0" algn="just"/>
            <a:r>
              <a:rPr lang="pt-BR" dirty="0">
                <a:solidFill>
                  <a:srgbClr val="595959"/>
                </a:solidFill>
              </a:rPr>
              <a:t># </a:t>
            </a:r>
            <a:r>
              <a:rPr lang="pt-BR" b="1" dirty="0">
                <a:solidFill>
                  <a:srgbClr val="595959"/>
                </a:solidFill>
              </a:rPr>
              <a:t>Mestre</a:t>
            </a:r>
            <a:r>
              <a:rPr lang="pt-BR" dirty="0">
                <a:solidFill>
                  <a:srgbClr val="595959"/>
                </a:solidFill>
              </a:rPr>
              <a:t> em Engenharia Elétrica pela Escola Politécnica da Universidade de São Paulo (POLI/USP – 1999 à 2003); </a:t>
            </a:r>
            <a:endParaRPr lang="pt-BR" sz="1000" dirty="0">
              <a:solidFill>
                <a:srgbClr val="595959"/>
              </a:solidFill>
            </a:endParaRPr>
          </a:p>
          <a:p>
            <a:r>
              <a:rPr lang="pt-BR" sz="1000" dirty="0">
                <a:solidFill>
                  <a:srgbClr val="595959"/>
                </a:solidFill>
              </a:rPr>
              <a:t> </a:t>
            </a:r>
          </a:p>
          <a:p>
            <a:pPr lvl="0" algn="just"/>
            <a:endParaRPr lang="pt-BR" b="1" dirty="0">
              <a:solidFill>
                <a:srgbClr val="595959"/>
              </a:solidFill>
            </a:endParaRPr>
          </a:p>
          <a:p>
            <a:pPr lvl="0" algn="just"/>
            <a:r>
              <a:rPr lang="pt-BR" b="1" dirty="0">
                <a:solidFill>
                  <a:srgbClr val="595959"/>
                </a:solidFill>
              </a:rPr>
              <a:t># Bacharel em Ciências Atuariais </a:t>
            </a:r>
            <a:r>
              <a:rPr lang="pt-BR" dirty="0">
                <a:solidFill>
                  <a:srgbClr val="595959"/>
                </a:solidFill>
              </a:rPr>
              <a:t>pela Pontifícia Universidade Católica de São Paulo (PUC/SP - 2003 à 2007).</a:t>
            </a:r>
            <a:endParaRPr lang="pt-BR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09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461BA-0B1A-49A6-98AC-CDD5A7A6EB42}"/>
              </a:ext>
            </a:extLst>
          </p:cNvPr>
          <p:cNvSpPr txBox="1"/>
          <p:nvPr/>
        </p:nvSpPr>
        <p:spPr>
          <a:xfrm>
            <a:off x="2971277" y="149456"/>
            <a:ext cx="2976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</a:rPr>
              <a:t>MUITO OBRIGADO!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165634-26E4-4BF4-9A63-B40EAF6F1201}"/>
              </a:ext>
            </a:extLst>
          </p:cNvPr>
          <p:cNvSpPr txBox="1"/>
          <p:nvPr/>
        </p:nvSpPr>
        <p:spPr>
          <a:xfrm>
            <a:off x="747920" y="5394901"/>
            <a:ext cx="8011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600"/>
                </a:solidFill>
              </a:rPr>
              <a:t>Ronaldo de Oliveira: ronaldo@ldbempresas.com.br</a:t>
            </a:r>
          </a:p>
          <a:p>
            <a:pPr algn="ctr"/>
            <a:r>
              <a:rPr lang="pt-BR" sz="3600" b="1" dirty="0">
                <a:solidFill>
                  <a:srgbClr val="006600"/>
                </a:solidFill>
              </a:rPr>
              <a:t>(11) 9 4360-0600 </a:t>
            </a:r>
            <a:endParaRPr lang="pt-BR" sz="3600" b="1" u="sng" dirty="0">
              <a:solidFill>
                <a:srgbClr val="006600"/>
              </a:solidFill>
            </a:endParaRPr>
          </a:p>
        </p:txBody>
      </p:sp>
      <p:pic>
        <p:nvPicPr>
          <p:cNvPr id="7" name="Picture 4" descr="Logo7cbc_G.png">
            <a:extLst>
              <a:ext uri="{FF2B5EF4-FFF2-40B4-BE49-F238E27FC236}">
                <a16:creationId xmlns:a16="http://schemas.microsoft.com/office/drawing/2014/main" id="{A8F5E793-B3CE-4A1E-B88E-BF4E653B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24" y="1869160"/>
            <a:ext cx="3896751" cy="30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79D248F-CB1D-48EF-82BD-2B4C77978C0E}"/>
              </a:ext>
            </a:extLst>
          </p:cNvPr>
          <p:cNvSpPr txBox="1"/>
          <p:nvPr/>
        </p:nvSpPr>
        <p:spPr>
          <a:xfrm>
            <a:off x="195336" y="85186"/>
            <a:ext cx="392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PORTARIA Nº 17, 20/05/2019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C155BE-5BB9-4298-983E-F09371F41EB3}"/>
              </a:ext>
            </a:extLst>
          </p:cNvPr>
          <p:cNvSpPr txBox="1"/>
          <p:nvPr/>
        </p:nvSpPr>
        <p:spPr>
          <a:xfrm>
            <a:off x="70338" y="680806"/>
            <a:ext cx="89932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“Divulga a </a:t>
            </a:r>
            <a:r>
              <a:rPr lang="pt-BR" sz="2400" b="1" dirty="0">
                <a:solidFill>
                  <a:srgbClr val="118337"/>
                </a:solidFill>
              </a:rPr>
              <a:t>taxa de juros parâmetro </a:t>
            </a:r>
            <a:r>
              <a:rPr lang="pt-BR" sz="2400" dirty="0"/>
              <a:t>a ser utilizada nas </a:t>
            </a:r>
            <a:r>
              <a:rPr lang="pt-BR" sz="2400" b="1" dirty="0">
                <a:solidFill>
                  <a:srgbClr val="118337"/>
                </a:solidFill>
              </a:rPr>
              <a:t>avaliações atuariais</a:t>
            </a:r>
            <a:r>
              <a:rPr lang="pt-BR" sz="2400" dirty="0"/>
              <a:t> dos regimes próprios de previdência social </a:t>
            </a:r>
            <a:r>
              <a:rPr lang="pt-BR" sz="2400" b="1" dirty="0">
                <a:solidFill>
                  <a:srgbClr val="118337"/>
                </a:solidFill>
              </a:rPr>
              <a:t>relativas ao exercício de 2020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118337"/>
                </a:solidFill>
              </a:rPr>
              <a:t>posicionadas em 31 de dezembro de 2019</a:t>
            </a:r>
            <a:r>
              <a:rPr lang="pt-BR" sz="2400" dirty="0"/>
              <a:t>.”</a:t>
            </a:r>
          </a:p>
          <a:p>
            <a:pPr algn="just"/>
            <a:endParaRPr lang="pt-BR" sz="1200" dirty="0"/>
          </a:p>
          <a:p>
            <a:pPr algn="just"/>
            <a:r>
              <a:rPr lang="pt-BR" sz="2400" b="1" dirty="0">
                <a:solidFill>
                  <a:srgbClr val="118337"/>
                </a:solidFill>
              </a:rPr>
              <a:t>Art. 1º</a:t>
            </a:r>
            <a:r>
              <a:rPr lang="pt-BR" dirty="0"/>
              <a:t> </a:t>
            </a:r>
            <a:r>
              <a:rPr lang="pt-BR" sz="2400" dirty="0"/>
              <a:t>Para definição da </a:t>
            </a:r>
            <a:r>
              <a:rPr lang="pt-BR" sz="2400" b="1" dirty="0">
                <a:solidFill>
                  <a:srgbClr val="118337"/>
                </a:solidFill>
              </a:rPr>
              <a:t>taxa de juros parâmetro </a:t>
            </a:r>
            <a:r>
              <a:rPr lang="pt-BR" sz="2400" dirty="0"/>
              <a:t>de que trata o art. 3º da Instrução Normativa SPREV nº 02, de 21/12/18, aplica-se a </a:t>
            </a:r>
            <a:r>
              <a:rPr lang="pt-BR" sz="2400" b="1" dirty="0">
                <a:solidFill>
                  <a:srgbClr val="118337"/>
                </a:solidFill>
              </a:rPr>
              <a:t>Estrutura a Termo de Taxa de Juros Média </a:t>
            </a:r>
            <a:r>
              <a:rPr lang="pt-BR" sz="2400" dirty="0"/>
              <a:t>disposta no Anexo desta Portaria, para sua aplicação nas avaliações atuariais dos Regimes Próprios de Previdência Social (RPPS) relativas ao exercício de 2020, com data focal em 31/12/2019, conforme previsto no inciso II do art. 26 e art. 79 da Portaria MF nº 464.</a:t>
            </a:r>
          </a:p>
          <a:p>
            <a:pPr algn="just"/>
            <a:r>
              <a:rPr lang="pt-BR" sz="2400" dirty="0"/>
              <a:t> </a:t>
            </a:r>
            <a:br>
              <a:rPr lang="pt-BR" sz="2400" dirty="0"/>
            </a:br>
            <a:r>
              <a:rPr lang="pt-BR" sz="2400" dirty="0"/>
              <a:t> </a:t>
            </a:r>
            <a:br>
              <a:rPr lang="pt-BR" sz="2400" dirty="0"/>
            </a:br>
            <a:endParaRPr lang="pt-BR" sz="24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80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97A528B-D9B1-44B3-881A-0F10780F26A1}"/>
              </a:ext>
            </a:extLst>
          </p:cNvPr>
          <p:cNvSpPr txBox="1"/>
          <p:nvPr/>
        </p:nvSpPr>
        <p:spPr>
          <a:xfrm>
            <a:off x="195336" y="85186"/>
            <a:ext cx="392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PORTARIA Nº 17, 20/05/2019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BB8709-501D-45A5-959F-6488141C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7" y="729327"/>
            <a:ext cx="3473291" cy="47953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12FC7D-41B8-4240-9480-5A4A47BF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088" y="729327"/>
            <a:ext cx="3473291" cy="47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93D2C7E-D57E-41D2-B5DB-6504B7A5C7E2}"/>
              </a:ext>
            </a:extLst>
          </p:cNvPr>
          <p:cNvSpPr txBox="1"/>
          <p:nvPr/>
        </p:nvSpPr>
        <p:spPr>
          <a:xfrm>
            <a:off x="195336" y="85186"/>
            <a:ext cx="42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RPPS “X” e VALOR PRESENTE (P)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591772-0B3E-4BC4-9990-154226CA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004" y="867466"/>
            <a:ext cx="1604716" cy="10461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22ECC1-68E6-4D14-8AC8-BA6077877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1" y="2232864"/>
            <a:ext cx="8920759" cy="31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2632B-F036-4E22-A0FF-E1050C2584A9}"/>
              </a:ext>
            </a:extLst>
          </p:cNvPr>
          <p:cNvSpPr txBox="1"/>
          <p:nvPr/>
        </p:nvSpPr>
        <p:spPr>
          <a:xfrm flipH="1">
            <a:off x="2764844" y="3949504"/>
            <a:ext cx="432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CENÁRIO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MACROECONÔMICO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ATUAL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400FE-7B1F-4BB2-AA9C-91C33D48E02B}"/>
              </a:ext>
            </a:extLst>
          </p:cNvPr>
          <p:cNvSpPr/>
          <p:nvPr/>
        </p:nvSpPr>
        <p:spPr>
          <a:xfrm rot="16200000" flipV="1">
            <a:off x="1933502" y="4684337"/>
            <a:ext cx="1388141" cy="45724"/>
          </a:xfrm>
          <a:prstGeom prst="rect">
            <a:avLst/>
          </a:prstGeom>
          <a:solidFill>
            <a:srgbClr val="1A9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pic>
        <p:nvPicPr>
          <p:cNvPr id="5" name="Picture 4" descr="Logo7cbc_G.png">
            <a:extLst>
              <a:ext uri="{FF2B5EF4-FFF2-40B4-BE49-F238E27FC236}">
                <a16:creationId xmlns:a16="http://schemas.microsoft.com/office/drawing/2014/main" id="{9D145DBA-7847-40D0-9D40-BD28CFA7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313308"/>
            <a:ext cx="3896751" cy="30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7cbc_P.png">
            <a:extLst>
              <a:ext uri="{FF2B5EF4-FFF2-40B4-BE49-F238E27FC236}">
                <a16:creationId xmlns:a16="http://schemas.microsoft.com/office/drawing/2014/main" id="{34CAFEB0-07D2-4238-AF91-D1B5C33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7" y="5523742"/>
            <a:ext cx="1466444" cy="113181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2C36045-3983-4719-85A4-B9818F9ED0D5}"/>
              </a:ext>
            </a:extLst>
          </p:cNvPr>
          <p:cNvSpPr txBox="1"/>
          <p:nvPr/>
        </p:nvSpPr>
        <p:spPr>
          <a:xfrm>
            <a:off x="25208" y="85186"/>
            <a:ext cx="395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TAXA DE JUROS: 16/07/2018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3E6640C-6247-4F95-8762-CCC93C6EB93A}"/>
              </a:ext>
            </a:extLst>
          </p:cNvPr>
          <p:cNvSpPr/>
          <p:nvPr/>
        </p:nvSpPr>
        <p:spPr>
          <a:xfrm>
            <a:off x="195337" y="668251"/>
            <a:ext cx="87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5,83%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D234788-0FDA-4594-8062-0BAD1DF56E44}"/>
              </a:ext>
            </a:extLst>
          </p:cNvPr>
          <p:cNvGraphicFramePr>
            <a:graphicFrameLocks/>
          </p:cNvGraphicFramePr>
          <p:nvPr/>
        </p:nvGraphicFramePr>
        <p:xfrm>
          <a:off x="669851" y="1374427"/>
          <a:ext cx="7454865" cy="32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C5301A9-AED5-4AA1-95C9-8B86D174DC51}"/>
              </a:ext>
            </a:extLst>
          </p:cNvPr>
          <p:cNvSpPr txBox="1"/>
          <p:nvPr/>
        </p:nvSpPr>
        <p:spPr>
          <a:xfrm>
            <a:off x="7433896" y="1054254"/>
            <a:ext cx="151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5,83% a.a.</a:t>
            </a:r>
          </a:p>
        </p:txBody>
      </p:sp>
      <p:sp>
        <p:nvSpPr>
          <p:cNvPr id="7" name="Seta para baixo 11">
            <a:extLst>
              <a:ext uri="{FF2B5EF4-FFF2-40B4-BE49-F238E27FC236}">
                <a16:creationId xmlns:a16="http://schemas.microsoft.com/office/drawing/2014/main" id="{C6F1B24B-855A-4972-89F1-E3FF7D72F199}"/>
              </a:ext>
            </a:extLst>
          </p:cNvPr>
          <p:cNvSpPr/>
          <p:nvPr/>
        </p:nvSpPr>
        <p:spPr>
          <a:xfrm>
            <a:off x="7636811" y="1423586"/>
            <a:ext cx="308224" cy="394581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39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1562</Words>
  <Application>Microsoft Office PowerPoint</Application>
  <PresentationFormat>Apresentação na tela (4:3)</PresentationFormat>
  <Paragraphs>265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LDB3</cp:lastModifiedBy>
  <cp:revision>14</cp:revision>
  <dcterms:created xsi:type="dcterms:W3CDTF">2019-10-29T18:40:56Z</dcterms:created>
  <dcterms:modified xsi:type="dcterms:W3CDTF">2019-11-07T13:47:04Z</dcterms:modified>
</cp:coreProperties>
</file>