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8" r:id="rId2"/>
    <p:sldId id="271" r:id="rId3"/>
    <p:sldId id="325" r:id="rId4"/>
    <p:sldId id="326" r:id="rId5"/>
    <p:sldId id="333" r:id="rId6"/>
    <p:sldId id="334" r:id="rId7"/>
    <p:sldId id="335" r:id="rId8"/>
    <p:sldId id="328" r:id="rId9"/>
    <p:sldId id="329" r:id="rId10"/>
    <p:sldId id="330" r:id="rId11"/>
    <p:sldId id="331" r:id="rId12"/>
    <p:sldId id="332" r:id="rId13"/>
    <p:sldId id="339" r:id="rId14"/>
    <p:sldId id="327" r:id="rId15"/>
    <p:sldId id="338" r:id="rId16"/>
    <p:sldId id="340" r:id="rId17"/>
    <p:sldId id="341" r:id="rId18"/>
    <p:sldId id="336" r:id="rId19"/>
    <p:sldId id="337" r:id="rId20"/>
  </p:sldIdLst>
  <p:sldSz cx="12192000" cy="6858000"/>
  <p:notesSz cx="6788150" cy="992346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7FC"/>
    <a:srgbClr val="FFCC00"/>
    <a:srgbClr val="33CC33"/>
    <a:srgbClr val="FF6600"/>
    <a:srgbClr val="FFFDAD"/>
    <a:srgbClr val="A7FBC1"/>
    <a:srgbClr val="99FF99"/>
    <a:srgbClr val="2639AC"/>
    <a:srgbClr val="833AC6"/>
    <a:srgbClr val="126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92518" autoAdjust="0"/>
  </p:normalViewPr>
  <p:slideViewPr>
    <p:cSldViewPr>
      <p:cViewPr varScale="1">
        <p:scale>
          <a:sx n="68" d="100"/>
          <a:sy n="68" d="100"/>
        </p:scale>
        <p:origin x="-642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notesViewPr>
    <p:cSldViewPr>
      <p:cViewPr varScale="1">
        <p:scale>
          <a:sx n="50" d="100"/>
          <a:sy n="50" d="100"/>
        </p:scale>
        <p:origin x="288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4294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9147EF-9B4B-4DAB-8232-5C3B1A1FBE19}" type="datetimeFigureOut">
              <a:rPr lang="pt-BR"/>
              <a:pPr>
                <a:defRPr/>
              </a:pPr>
              <a:t>07/11/2019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4294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08AE60-5498-40C1-9B4A-47D99611B46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23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4294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CC53B7-631C-42E0-A78B-1ADAB8687602}" type="datetimeFigureOut">
              <a:rPr lang="pt-BR"/>
              <a:pPr>
                <a:defRPr/>
              </a:pPr>
              <a:t>07/11/2019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9" y="4713368"/>
            <a:ext cx="5431154" cy="4465796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4294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FDCEBD-067D-4BC9-B2DC-569E0D54A90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286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776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8481-E2CF-4B9C-9D55-4D10CE4E4FBF}" type="datetime1">
              <a:rPr lang="pt-BR"/>
              <a:pPr>
                <a:defRPr/>
              </a:pPr>
              <a:t>07/11/2019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8EADF9-55F0-43ED-ADDB-3CD5CBA8D09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634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81079-82E6-48CD-AC24-E7A120086550}" type="datetime1">
              <a:rPr lang="pt-BR"/>
              <a:pPr>
                <a:defRPr/>
              </a:pPr>
              <a:t>07/11/2019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A0C1-2709-4426-9CE8-99A3FD0353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466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EDD3-609C-480E-A86C-CDC3736D2513}" type="datetime1">
              <a:rPr lang="pt-BR"/>
              <a:pPr>
                <a:defRPr/>
              </a:pPr>
              <a:t>07/11/2019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07A7-8162-4779-9E67-1EAB74E9D1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3511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113558"/>
            <a:ext cx="10972800" cy="4425355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4905-98AB-4EA4-AE65-BF15BFAA5F5B}" type="datetime1">
              <a:rPr lang="pt-BR"/>
              <a:pPr>
                <a:defRPr/>
              </a:pPr>
              <a:t>07/11/2019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2F3EFF-9904-46D8-B353-A03427DBF4F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15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88-4612-4B45-A279-8A2836640325}" type="datetime1">
              <a:rPr lang="pt-BR"/>
              <a:pPr>
                <a:defRPr/>
              </a:pPr>
              <a:t>07/11/2019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240DF9-2625-480A-9595-0E2DB555426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68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1106150" y="6356350"/>
            <a:ext cx="384175" cy="50165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D057-4529-465F-B3AB-65427984E81B}" type="datetime1">
              <a:rPr lang="pt-BR"/>
              <a:pPr>
                <a:defRPr/>
              </a:pPr>
              <a:t>07/11/2019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6AB2D7-B403-46D6-80F9-1984EF4B06E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45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BDF3-FA67-4FB8-8C9F-29031D6232B9}" type="datetime1">
              <a:rPr lang="pt-BR"/>
              <a:pPr>
                <a:defRPr/>
              </a:pPr>
              <a:t>07/11/2019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9351D5-6E18-473B-A7C7-C74881B7A9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37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866D-D273-405D-955F-E2131615A4FA}" type="datetime1">
              <a:rPr lang="pt-BR"/>
              <a:pPr>
                <a:defRPr/>
              </a:pPr>
              <a:t>07/11/2019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5FF7-F4F9-4A83-8474-3FB09CA0A2D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241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92D2-D71D-4A16-B7A9-E0E809AF93AE}" type="datetime1">
              <a:rPr lang="pt-BR"/>
              <a:pPr>
                <a:defRPr/>
              </a:pPr>
              <a:t>07/11/2019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8CB0-C7B4-4243-9295-7A049A9819D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8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779B-A61C-4EA7-AE9A-3F061EB8E9CD}" type="datetime1">
              <a:rPr lang="pt-BR"/>
              <a:pPr>
                <a:defRPr/>
              </a:pPr>
              <a:t>07/11/2019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ECDA-94A9-431C-95D6-AEF2D10A71F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147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C977-11EC-4FB6-89EE-84604BA8D529}" type="datetime1">
              <a:rPr lang="pt-BR"/>
              <a:pPr>
                <a:defRPr/>
              </a:pPr>
              <a:t>07/11/2019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FE5E-4C99-4898-851F-BBD0E2E6301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561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" y="0"/>
            <a:ext cx="12165724" cy="6858000"/>
          </a:xfrm>
          <a:prstGeom prst="rect">
            <a:avLst/>
          </a:prstGeom>
        </p:spPr>
      </p:pic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5572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dirty="0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700213"/>
            <a:ext cx="109728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dirty="0" smtClean="0"/>
              <a:t>Clique para editar os estilos do texto mestre</a:t>
            </a:r>
          </a:p>
          <a:p>
            <a:pPr lvl="1"/>
            <a:r>
              <a:rPr lang="pt-BR" altLang="es-ES" dirty="0" smtClean="0"/>
              <a:t>Segundo nível</a:t>
            </a:r>
          </a:p>
          <a:p>
            <a:pPr lvl="2"/>
            <a:r>
              <a:rPr lang="pt-BR" altLang="es-ES" dirty="0" smtClean="0"/>
              <a:t>Terceiro nível</a:t>
            </a:r>
          </a:p>
          <a:p>
            <a:pPr lvl="3"/>
            <a:r>
              <a:rPr lang="pt-BR" altLang="es-ES" dirty="0" smtClean="0"/>
              <a:t>Quarto nível</a:t>
            </a:r>
          </a:p>
          <a:p>
            <a:pPr lvl="4"/>
            <a:r>
              <a:rPr lang="pt-BR" altLang="es-ES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1D973-6665-4EE4-BA17-4057A55FD744}" type="datetime1">
              <a:rPr lang="pt-BR"/>
              <a:pPr>
                <a:defRPr/>
              </a:pPr>
              <a:t>07/11/2019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8BE0F2-8142-4B56-8E1D-9C55156625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" y="3212976"/>
            <a:ext cx="12191999" cy="1224136"/>
          </a:xfrm>
        </p:spPr>
        <p:txBody>
          <a:bodyPr/>
          <a:lstStyle/>
          <a:p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uidados a serem tomados pelos conselheiros: </a:t>
            </a:r>
          </a:p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Consequências civil e criminal das ações e omissões dos conselhos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453336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n-lt"/>
              </a:rPr>
              <a:t>Belém/PA, 7 de novembro de 2019</a:t>
            </a:r>
            <a:endParaRPr lang="pt-BR" b="1" dirty="0">
              <a:latin typeface="+mn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787" y="5723150"/>
            <a:ext cx="3816424" cy="730186"/>
          </a:xfrm>
          <a:prstGeom prst="rect">
            <a:avLst/>
          </a:prstGeom>
        </p:spPr>
      </p:pic>
      <p:pic>
        <p:nvPicPr>
          <p:cNvPr id="2050" name="Picture 2" descr="http://dm.inf.br/abipem/2019/7cbc06a08NovBelemPA/images/img_destaque_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561101"/>
            <a:ext cx="4248472" cy="27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m.inf.br/abipem/2019/7cbc06a08NovBelemPA/images/logo_topo_abipe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6" y="2742679"/>
            <a:ext cx="1080120" cy="29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 bwMode="auto">
          <a:xfrm>
            <a:off x="29171" y="562430"/>
            <a:ext cx="82296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600" b="1" u="sng" dirty="0">
                <a:latin typeface="+mn-lt"/>
                <a:cs typeface="Arial" panose="020B0604020202020204" pitchFamily="34" charset="0"/>
              </a:rPr>
              <a:t>OPERAÇÃO FUNDO PERDIDO</a:t>
            </a:r>
          </a:p>
        </p:txBody>
      </p:sp>
      <p:pic>
        <p:nvPicPr>
          <p:cNvPr id="37891" name="Picture 4" descr="http://www.guiarioclaro.com.br/guia/imagens/conteudo/materias/imagens_wide/editorias/thumbs3/fundo_perdido_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628800"/>
            <a:ext cx="8458200" cy="444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85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 bwMode="auto">
          <a:xfrm>
            <a:off x="119336" y="602407"/>
            <a:ext cx="82296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600" b="1" u="sng" dirty="0">
                <a:latin typeface="+mn-lt"/>
                <a:cs typeface="Arial" panose="020B0604020202020204" pitchFamily="34" charset="0"/>
              </a:rPr>
              <a:t>OPERAÇÃO </a:t>
            </a:r>
            <a:r>
              <a:rPr lang="pt-BR" altLang="pt-BR" sz="3600" b="1" u="sng" dirty="0" smtClean="0">
                <a:latin typeface="+mn-lt"/>
                <a:cs typeface="Arial" panose="020B0604020202020204" pitchFamily="34" charset="0"/>
              </a:rPr>
              <a:t>IMPREVIDÊNCIA</a:t>
            </a:r>
            <a:endParaRPr lang="pt-BR" altLang="pt-BR" sz="3600" b="1" u="sng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m para operação imprevidê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433643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1556792"/>
            <a:ext cx="6877050" cy="15525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738" y="2738309"/>
            <a:ext cx="1333500" cy="3619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527" y="4437112"/>
            <a:ext cx="652641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0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 bwMode="auto">
          <a:xfrm>
            <a:off x="177187" y="553494"/>
            <a:ext cx="82296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600" b="1" u="sng" dirty="0">
                <a:latin typeface="+mn-lt"/>
                <a:cs typeface="Arial" panose="020B0604020202020204" pitchFamily="34" charset="0"/>
              </a:rPr>
              <a:t>OPERAÇÃO </a:t>
            </a:r>
            <a:r>
              <a:rPr lang="pt-BR" altLang="pt-BR" sz="3600" b="1" u="sng" dirty="0" smtClean="0">
                <a:latin typeface="+mn-lt"/>
                <a:cs typeface="Arial" panose="020B0604020202020204" pitchFamily="34" charset="0"/>
              </a:rPr>
              <a:t>NAUM</a:t>
            </a:r>
            <a:endParaRPr lang="pt-BR" altLang="pt-BR" sz="3600" b="1" u="sng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60" y="2564904"/>
            <a:ext cx="6656740" cy="37444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417639"/>
            <a:ext cx="9753600" cy="146685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91344" y="3433845"/>
          <a:ext cx="6912768" cy="3209702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9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9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9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23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Fundo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Valor Aplicado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Valor em 08/2013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Perda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8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cap="all" dirty="0">
                          <a:effectLst/>
                        </a:rPr>
                        <a:t>ADINVEST TOP FI RF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11.870.000,00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8.113.084,14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3.756.915,86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8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cap="all">
                          <a:effectLst/>
                        </a:rPr>
                        <a:t>FI DIFERENCIAL RF LP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136.000.000,00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89.968.421,40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46.031.578,60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8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cap="all">
                          <a:effectLst/>
                        </a:rPr>
                        <a:t>FI RF ELO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66.660.000,00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48.294.617,72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18.365.382,28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8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cap="all" dirty="0">
                          <a:effectLst/>
                        </a:rPr>
                        <a:t>ROMA FI RF CP PREVIDENCIÁRIO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50.090.000,00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33.818.626,27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16.271.373,73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5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cap="all" dirty="0">
                          <a:effectLst/>
                        </a:rPr>
                        <a:t>PATRIARCA PRIVATE EQUITY </a:t>
                      </a:r>
                      <a:r>
                        <a:rPr lang="pt-BR" sz="1600" u="none" strike="noStrike" cap="all" dirty="0" smtClean="0">
                          <a:effectLst/>
                        </a:rPr>
                        <a:t>FIP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59.362.772,01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1.443.224,54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57.919.547,47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81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cap="all">
                          <a:effectLst/>
                        </a:rPr>
                        <a:t>Totem FI RF II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4.000.000,00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3.952.144,10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47.855,90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81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cap="all">
                          <a:effectLst/>
                        </a:rPr>
                        <a:t>VITÓRIA RÉGIA FI RF LP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30.000.000,00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18.753.493,13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11.246.506,87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8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</a:rPr>
                        <a:t>357.982.772,01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</a:rPr>
                        <a:t>204.343.611,30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</a:rPr>
                        <a:t>153.639.160,71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9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operação encilh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26" y="2780928"/>
            <a:ext cx="6392988" cy="40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Título 1"/>
          <p:cNvSpPr>
            <a:spLocks noGrp="1"/>
          </p:cNvSpPr>
          <p:nvPr>
            <p:ph type="title"/>
          </p:nvPr>
        </p:nvSpPr>
        <p:spPr bwMode="auto">
          <a:xfrm>
            <a:off x="177187" y="553494"/>
            <a:ext cx="82296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600" b="1" u="sng" dirty="0">
                <a:latin typeface="+mn-lt"/>
                <a:cs typeface="Arial" panose="020B0604020202020204" pitchFamily="34" charset="0"/>
              </a:rPr>
              <a:t>OPERAÇÃO </a:t>
            </a:r>
            <a:r>
              <a:rPr lang="pt-BR" altLang="pt-BR" sz="3600" b="1" u="sng" dirty="0" smtClean="0">
                <a:latin typeface="+mn-lt"/>
                <a:cs typeface="Arial" panose="020B0604020202020204" pitchFamily="34" charset="0"/>
              </a:rPr>
              <a:t>ENCILHAMENTO</a:t>
            </a:r>
            <a:endParaRPr lang="pt-BR" altLang="pt-BR" sz="3600" b="1" u="sng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40" y="1268760"/>
            <a:ext cx="7981950" cy="196215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70679"/>
              </p:ext>
            </p:extLst>
          </p:nvPr>
        </p:nvGraphicFramePr>
        <p:xfrm>
          <a:off x="177187" y="4743078"/>
          <a:ext cx="10513169" cy="446060"/>
        </p:xfrm>
        <a:graphic>
          <a:graphicData uri="http://schemas.openxmlformats.org/drawingml/2006/table">
            <a:tbl>
              <a:tblPr firstRow="1" firstCol="1" bandRow="1"/>
              <a:tblGrid>
                <a:gridCol w="2581026">
                  <a:extLst>
                    <a:ext uri="{9D8B030D-6E8A-4147-A177-3AD203B41FA5}">
                      <a16:colId xmlns:a16="http://schemas.microsoft.com/office/drawing/2014/main" xmlns="" val="3035003574"/>
                    </a:ext>
                  </a:extLst>
                </a:gridCol>
                <a:gridCol w="2373762">
                  <a:extLst>
                    <a:ext uri="{9D8B030D-6E8A-4147-A177-3AD203B41FA5}">
                      <a16:colId xmlns:a16="http://schemas.microsoft.com/office/drawing/2014/main" xmlns="" val="1307233998"/>
                    </a:ext>
                  </a:extLst>
                </a:gridCol>
                <a:gridCol w="2778491">
                  <a:extLst>
                    <a:ext uri="{9D8B030D-6E8A-4147-A177-3AD203B41FA5}">
                      <a16:colId xmlns:a16="http://schemas.microsoft.com/office/drawing/2014/main" xmlns="" val="3042914908"/>
                    </a:ext>
                  </a:extLst>
                </a:gridCol>
                <a:gridCol w="2779890">
                  <a:extLst>
                    <a:ext uri="{9D8B030D-6E8A-4147-A177-3AD203B41FA5}">
                      <a16:colId xmlns:a16="http://schemas.microsoft.com/office/drawing/2014/main" xmlns="" val="4105879948"/>
                    </a:ext>
                  </a:extLst>
                </a:gridCol>
              </a:tblGrid>
              <a:tr h="446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ENCILHAMENTO (2018)</a:t>
                      </a:r>
                      <a:endParaRPr lang="pt-BR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315.635.787,27 </a:t>
                      </a:r>
                      <a:endParaRPr lang="pt-BR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373.158.889,23 </a:t>
                      </a:r>
                      <a:endParaRPr lang="pt-BR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7083765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600899"/>
              </p:ext>
            </p:extLst>
          </p:nvPr>
        </p:nvGraphicFramePr>
        <p:xfrm>
          <a:off x="178623" y="3850958"/>
          <a:ext cx="10513169" cy="892120"/>
        </p:xfrm>
        <a:graphic>
          <a:graphicData uri="http://schemas.openxmlformats.org/drawingml/2006/table">
            <a:tbl>
              <a:tblPr firstRow="1" firstCol="1" bandRow="1"/>
              <a:tblGrid>
                <a:gridCol w="2581026">
                  <a:extLst>
                    <a:ext uri="{9D8B030D-6E8A-4147-A177-3AD203B41FA5}">
                      <a16:colId xmlns:a16="http://schemas.microsoft.com/office/drawing/2014/main" xmlns="" val="3660964153"/>
                    </a:ext>
                  </a:extLst>
                </a:gridCol>
                <a:gridCol w="2373762">
                  <a:extLst>
                    <a:ext uri="{9D8B030D-6E8A-4147-A177-3AD203B41FA5}">
                      <a16:colId xmlns:a16="http://schemas.microsoft.com/office/drawing/2014/main" xmlns="" val="2258712037"/>
                    </a:ext>
                  </a:extLst>
                </a:gridCol>
                <a:gridCol w="2778491">
                  <a:extLst>
                    <a:ext uri="{9D8B030D-6E8A-4147-A177-3AD203B41FA5}">
                      <a16:colId xmlns:a16="http://schemas.microsoft.com/office/drawing/2014/main" xmlns="" val="2973469511"/>
                    </a:ext>
                  </a:extLst>
                </a:gridCol>
                <a:gridCol w="2779890">
                  <a:extLst>
                    <a:ext uri="{9D8B030D-6E8A-4147-A177-3AD203B41FA5}">
                      <a16:colId xmlns:a16="http://schemas.microsoft.com/office/drawing/2014/main" xmlns="" val="2356090837"/>
                    </a:ext>
                  </a:extLst>
                </a:gridCol>
              </a:tblGrid>
              <a:tr h="89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Operação</a:t>
                      </a:r>
                      <a:endParaRPr lang="pt-BR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Quantidade Fundos </a:t>
                      </a: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Investimento</a:t>
                      </a:r>
                      <a:endParaRPr lang="pt-BR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Valor Inicial Aplicado </a:t>
                      </a:r>
                      <a:endParaRPr lang="pt-BR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Estimativa do Total Aplicado pelos RPPS </a:t>
                      </a:r>
                      <a:endParaRPr lang="pt-BR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1349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18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548680"/>
            <a:ext cx="10972800" cy="720080"/>
          </a:xfrm>
        </p:spPr>
        <p:txBody>
          <a:bodyPr/>
          <a:lstStyle/>
          <a:p>
            <a:pPr algn="l"/>
            <a:r>
              <a:rPr lang="pt-BR" sz="3600" b="1" dirty="0" smtClean="0"/>
              <a:t>Aplicação de recursos irregulares</a:t>
            </a:r>
            <a:endParaRPr lang="pt-BR" sz="3600" b="1" dirty="0"/>
          </a:p>
        </p:txBody>
      </p:sp>
      <p:pic>
        <p:nvPicPr>
          <p:cNvPr id="1026" name="Picture 2" descr="Resultado de imagem para investigaç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68760"/>
            <a:ext cx="201622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51931" y="2234768"/>
            <a:ext cx="901714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+mn-lt"/>
              </a:rPr>
              <a:t>Crime contra o sistema financeiro (Lei nº 7.492, de 1986);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+mn-lt"/>
              </a:rPr>
              <a:t>Gestão Fraudulenta;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+mn-lt"/>
              </a:rPr>
              <a:t>Gestão Temerária;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+mn-lt"/>
              </a:rPr>
              <a:t>Improbidade Administrativa (Lei nº 8.429, de 1992).</a:t>
            </a: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71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548680"/>
            <a:ext cx="10972800" cy="720080"/>
          </a:xfrm>
        </p:spPr>
        <p:txBody>
          <a:bodyPr/>
          <a:lstStyle/>
          <a:p>
            <a:pPr algn="l"/>
            <a:r>
              <a:rPr lang="pt-BR" sz="3600" b="1" dirty="0" smtClean="0"/>
              <a:t>Preenchimento de informações falsas</a:t>
            </a:r>
            <a:endParaRPr lang="pt-BR" sz="3600" b="1" dirty="0"/>
          </a:p>
        </p:txBody>
      </p:sp>
      <p:sp>
        <p:nvSpPr>
          <p:cNvPr id="3" name="Retângulo 2"/>
          <p:cNvSpPr/>
          <p:nvPr/>
        </p:nvSpPr>
        <p:spPr>
          <a:xfrm>
            <a:off x="407368" y="2132856"/>
            <a:ext cx="113251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latin typeface="+mn-lt"/>
              </a:rPr>
              <a:t>Art. 299 - Omitir, em documento público ou particular, declaração que dele devia constar, ou nele </a:t>
            </a:r>
            <a:r>
              <a:rPr lang="pt-BR" sz="2400" b="1" dirty="0">
                <a:solidFill>
                  <a:srgbClr val="000000"/>
                </a:solidFill>
                <a:latin typeface="+mn-lt"/>
              </a:rPr>
              <a:t>inserir ou fazer inserir declaração falsa </a:t>
            </a:r>
            <a:r>
              <a:rPr lang="pt-BR" sz="2400" dirty="0">
                <a:solidFill>
                  <a:srgbClr val="000000"/>
                </a:solidFill>
                <a:latin typeface="+mn-lt"/>
              </a:rPr>
              <a:t>ou diversa da que devia ser escrita, com o </a:t>
            </a:r>
            <a:r>
              <a:rPr lang="pt-BR" sz="2400" b="1" dirty="0">
                <a:solidFill>
                  <a:srgbClr val="000000"/>
                </a:solidFill>
                <a:latin typeface="+mn-lt"/>
              </a:rPr>
              <a:t>fim de prejudicar direito, criar obrigação ou alterar a verdade sobre fato</a:t>
            </a:r>
            <a:r>
              <a:rPr lang="pt-BR" sz="2400" dirty="0">
                <a:solidFill>
                  <a:srgbClr val="000000"/>
                </a:solidFill>
                <a:latin typeface="+mn-lt"/>
              </a:rPr>
              <a:t> juridicamente relevante</a:t>
            </a:r>
            <a:r>
              <a:rPr lang="pt-BR" sz="2400" dirty="0" smtClean="0">
                <a:solidFill>
                  <a:srgbClr val="000000"/>
                </a:solidFill>
                <a:latin typeface="+mn-lt"/>
              </a:rPr>
              <a:t>:</a:t>
            </a:r>
            <a:endParaRPr lang="pt-BR" sz="2400" dirty="0" smtClean="0">
              <a:latin typeface="+mn-lt"/>
            </a:endParaRPr>
          </a:p>
          <a:p>
            <a:pPr algn="just"/>
            <a:endParaRPr lang="pt-BR" sz="2400" dirty="0">
              <a:latin typeface="+mn-lt"/>
            </a:endParaRPr>
          </a:p>
          <a:p>
            <a:pPr algn="just"/>
            <a:r>
              <a:rPr lang="pt-BR" sz="2400" dirty="0" smtClean="0">
                <a:latin typeface="+mn-lt"/>
              </a:rPr>
              <a:t>Parágrafo </a:t>
            </a:r>
            <a:r>
              <a:rPr lang="pt-BR" sz="2400" dirty="0">
                <a:latin typeface="+mn-lt"/>
              </a:rPr>
              <a:t>único - Se o agente </a:t>
            </a:r>
            <a:r>
              <a:rPr lang="pt-BR" sz="2400" b="1" dirty="0">
                <a:latin typeface="+mn-lt"/>
              </a:rPr>
              <a:t>é funcionário público, e comete o crime prevalecendo-se do cargo</a:t>
            </a:r>
            <a:r>
              <a:rPr lang="pt-BR" sz="2400" dirty="0">
                <a:latin typeface="+mn-lt"/>
              </a:rPr>
              <a:t>, ou se a falsificação ou alteração é de assentamento de registro civil, </a:t>
            </a:r>
            <a:r>
              <a:rPr lang="pt-BR" sz="2400" b="1" u="sng" dirty="0">
                <a:latin typeface="+mn-lt"/>
              </a:rPr>
              <a:t>aumenta-se a pena de sexta parte.</a:t>
            </a:r>
            <a:endParaRPr lang="pt-BR" sz="2400" b="1" u="sng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074" name="Picture 2" descr="Resultado de imagem para documento desenh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3877" r="11801" b="10832"/>
          <a:stretch/>
        </p:blipFill>
        <p:spPr bwMode="auto">
          <a:xfrm rot="20724981">
            <a:off x="8578819" y="5136165"/>
            <a:ext cx="129614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2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548680"/>
            <a:ext cx="10972800" cy="720080"/>
          </a:xfrm>
        </p:spPr>
        <p:txBody>
          <a:bodyPr/>
          <a:lstStyle/>
          <a:p>
            <a:pPr algn="l"/>
            <a:r>
              <a:rPr lang="pt-BR" sz="3600" b="1" dirty="0" smtClean="0"/>
              <a:t>Não repasse de contribuições</a:t>
            </a:r>
            <a:endParaRPr lang="pt-BR" sz="3600" b="1" dirty="0"/>
          </a:p>
        </p:txBody>
      </p:sp>
      <p:sp>
        <p:nvSpPr>
          <p:cNvPr id="3" name="Retângulo 2"/>
          <p:cNvSpPr/>
          <p:nvPr/>
        </p:nvSpPr>
        <p:spPr>
          <a:xfrm>
            <a:off x="767408" y="2564904"/>
            <a:ext cx="11037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+mn-lt"/>
              </a:rPr>
              <a:t>Art</a:t>
            </a:r>
            <a:r>
              <a:rPr lang="pt-BR" sz="2400" dirty="0">
                <a:latin typeface="+mn-lt"/>
              </a:rPr>
              <a:t>. 168-A. Deixar de repassar à previdência social as contribuições recolhidas dos contribuintes, no prazo e forma legal ou convencional</a:t>
            </a:r>
            <a:r>
              <a:rPr lang="pt-BR" sz="2400" dirty="0" smtClean="0">
                <a:latin typeface="+mn-lt"/>
              </a:rPr>
              <a:t>:</a:t>
            </a:r>
          </a:p>
        </p:txBody>
      </p:sp>
      <p:pic>
        <p:nvPicPr>
          <p:cNvPr id="4098" name="Picture 2" descr="Resultado de imagem para dinheiro desen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4884787"/>
            <a:ext cx="1973213" cy="19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548680"/>
            <a:ext cx="10972800" cy="720080"/>
          </a:xfrm>
        </p:spPr>
        <p:txBody>
          <a:bodyPr/>
          <a:lstStyle/>
          <a:p>
            <a:pPr algn="l"/>
            <a:r>
              <a:rPr lang="pt-BR" sz="3600" b="1" dirty="0" smtClean="0"/>
              <a:t>Adulteração da base de dados</a:t>
            </a:r>
            <a:endParaRPr lang="pt-BR" sz="3600" b="1" dirty="0"/>
          </a:p>
        </p:txBody>
      </p:sp>
      <p:sp>
        <p:nvSpPr>
          <p:cNvPr id="3" name="Retângulo 2"/>
          <p:cNvSpPr/>
          <p:nvPr/>
        </p:nvSpPr>
        <p:spPr>
          <a:xfrm>
            <a:off x="839416" y="1772816"/>
            <a:ext cx="110371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+mn-lt"/>
              </a:rPr>
              <a:t>Art. 313-A. Inserir ou facilitar, o funcionário autorizado, a inserção de dados falsos, alterar ou excluir indevidamente dados corretos nos sistemas informatizados ou bancos de dados da Administração Pública com o fim de obter vantagem indevida para si ou para outrem ou para causar dano</a:t>
            </a:r>
            <a:r>
              <a:rPr lang="pt-BR" sz="2400" dirty="0" smtClean="0">
                <a:latin typeface="+mn-lt"/>
              </a:rPr>
              <a:t>:</a:t>
            </a:r>
          </a:p>
          <a:p>
            <a:pPr algn="just"/>
            <a:endParaRPr lang="pt-BR" sz="2400" dirty="0">
              <a:latin typeface="+mn-lt"/>
            </a:endParaRPr>
          </a:p>
          <a:p>
            <a:pPr algn="just"/>
            <a:r>
              <a:rPr lang="pt-BR" sz="2400" dirty="0">
                <a:latin typeface="+mn-lt"/>
              </a:rPr>
              <a:t>Art. 313-B. Modificar ou alterar, o funcionário, sistema de informações ou programa de informática sem autorização ou solicitação de autoridade competente:</a:t>
            </a:r>
            <a:endParaRPr lang="pt-BR" sz="2400" dirty="0" smtClean="0">
              <a:latin typeface="+mn-lt"/>
            </a:endParaRPr>
          </a:p>
        </p:txBody>
      </p:sp>
      <p:pic>
        <p:nvPicPr>
          <p:cNvPr id="5122" name="Picture 2" descr="Resultado de imagem para dados sistema desenh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7794" r="3900" b="21226"/>
          <a:stretch/>
        </p:blipFill>
        <p:spPr bwMode="auto">
          <a:xfrm>
            <a:off x="4511824" y="4698224"/>
            <a:ext cx="2808312" cy="21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5360" y="1916832"/>
            <a:ext cx="11377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latin typeface="Bell MT" panose="02020503060305020303" pitchFamily="18" charset="0"/>
              </a:rPr>
              <a:t>“De </a:t>
            </a:r>
            <a:r>
              <a:rPr lang="pt-BR" sz="3600" dirty="0">
                <a:latin typeface="Bell MT" panose="02020503060305020303" pitchFamily="18" charset="0"/>
              </a:rPr>
              <a:t>tanto ver triunfar as nulidades, de tanto ver prosperar a desonra, de tanto ver agigantarem-se os poderes nas mãos dos maus, o homem chega a desanimar-se da virtude, a rir-se da honra e a ter vergonha de ser </a:t>
            </a:r>
            <a:r>
              <a:rPr lang="pt-BR" sz="3600" dirty="0" smtClean="0">
                <a:latin typeface="Bell MT" panose="02020503060305020303" pitchFamily="18" charset="0"/>
              </a:rPr>
              <a:t>honesto” </a:t>
            </a:r>
          </a:p>
          <a:p>
            <a:pPr algn="r"/>
            <a:r>
              <a:rPr lang="pt-BR" sz="3600" b="1" dirty="0" smtClean="0">
                <a:latin typeface="Bell MT" panose="02020503060305020303" pitchFamily="18" charset="0"/>
              </a:rPr>
              <a:t>Rui Barbosa</a:t>
            </a:r>
            <a:endParaRPr lang="pt-BR" sz="36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696583"/>
            <a:ext cx="3791744" cy="129614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696400" y="44624"/>
            <a:ext cx="237626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r="423"/>
          <a:stretch/>
        </p:blipFill>
        <p:spPr>
          <a:xfrm>
            <a:off x="3215681" y="241203"/>
            <a:ext cx="900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s://t3.ftcdn.net/jpg/00/69/50/68/240_F_69506859_xHAiyEnyIXM4MHDeocIKwqzA2KrpJM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15" y="2089619"/>
            <a:ext cx="4484667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460377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030" indent="-90805" algn="ctr">
              <a:spcAft>
                <a:spcPts val="0"/>
              </a:spcAft>
            </a:pPr>
            <a:r>
              <a:rPr lang="pt-BR" sz="2400" b="1" dirty="0">
                <a:solidFill>
                  <a:srgbClr val="1F497D"/>
                </a:solidFill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 Leonardo da Silva Motta</a:t>
            </a:r>
            <a:endParaRPr lang="pt-BR" sz="2400" dirty="0"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  <a:p>
            <a:pPr marL="113030" indent="-90805" algn="ctr">
              <a:spcAft>
                <a:spcPts val="0"/>
              </a:spcAft>
            </a:pPr>
            <a:r>
              <a:rPr lang="pt-BR" sz="2000" dirty="0">
                <a:solidFill>
                  <a:srgbClr val="595959"/>
                </a:solidFill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 Coordenador-Geral de Normatização e Acompanhamento Legal</a:t>
            </a:r>
            <a:endParaRPr lang="pt-BR" sz="2000" dirty="0">
              <a:effectLst/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</p:txBody>
      </p:sp>
      <p:pic>
        <p:nvPicPr>
          <p:cNvPr id="13" name="Imagem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694640"/>
            <a:ext cx="3791744" cy="129614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11424" y="1626856"/>
            <a:ext cx="2304256" cy="433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Picture 25" descr="previdancia cop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72" y="6023613"/>
            <a:ext cx="4968551" cy="7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81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1344" y="2060848"/>
            <a:ext cx="11809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00000"/>
                </a:solidFill>
                <a:latin typeface="+mn-lt"/>
              </a:rPr>
              <a:t>Art. 8º Os responsáveis pelos poderes, órgãos ou entidades do ente estatal, os dirigentes da unidade gestora do respectivo regime próprio de previdência social e os membros dos seus conselhos e comitês respondem diretamente por infração ao disposto nesta Lei, sujeitando-se, no que couber, ao regime disciplinar estabelecido na Lei Complementar nº 109, de 29 de maio de 2001, e seu regulamento, e conforme diretrizes gerais. </a:t>
            </a: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23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1344" y="2060848"/>
            <a:ext cx="118093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00000"/>
                </a:solidFill>
                <a:latin typeface="+mn-lt"/>
              </a:rPr>
              <a:t>Art. 8º Os responsáveis pelos poderes, órgãos ou entidades do ente estatal, os dirigentes da unidade gestora do respectivo regime próprio de previdência social e os </a:t>
            </a:r>
            <a:r>
              <a:rPr lang="pt-BR" sz="3600" b="1" dirty="0">
                <a:solidFill>
                  <a:srgbClr val="000000"/>
                </a:solidFill>
                <a:latin typeface="+mn-lt"/>
              </a:rPr>
              <a:t>membros dos seus conselhos e comitês</a:t>
            </a:r>
            <a:r>
              <a:rPr lang="pt-BR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2800" u="sng" dirty="0">
                <a:solidFill>
                  <a:srgbClr val="000000"/>
                </a:solidFill>
                <a:latin typeface="+mn-lt"/>
              </a:rPr>
              <a:t>respondem diretamente por infração ao disposto nesta Lei</a:t>
            </a:r>
            <a:r>
              <a:rPr lang="pt-BR" sz="2800" dirty="0">
                <a:solidFill>
                  <a:srgbClr val="000000"/>
                </a:solidFill>
                <a:latin typeface="+mn-lt"/>
              </a:rPr>
              <a:t>, sujeitando-se, no que couber, ao regime disciplinar estabelecido na Lei Complementar nº 109, de 29 de maio de 2001, e seu regulamento, e conforme diretrizes gerais. </a:t>
            </a: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93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3645024"/>
            <a:ext cx="6168008" cy="3162856"/>
          </a:xfrm>
          <a:prstGeom prst="rect">
            <a:avLst/>
          </a:prstGeom>
        </p:spPr>
      </p:pic>
      <p:pic>
        <p:nvPicPr>
          <p:cNvPr id="1032" name="Picture 8" descr="Resultado de imagem para praticar cr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548680"/>
            <a:ext cx="59260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063552" y="3622064"/>
            <a:ext cx="1447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+mn-lt"/>
              </a:rPr>
              <a:t>Ação</a:t>
            </a:r>
            <a:endParaRPr lang="pt-BR" sz="4800" b="1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112224" y="2835273"/>
            <a:ext cx="2377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+mn-lt"/>
              </a:rPr>
              <a:t>Omissão</a:t>
            </a:r>
            <a:endParaRPr lang="pt-BR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8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9336" y="893911"/>
            <a:ext cx="10954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+mn-lt"/>
              </a:rPr>
              <a:t>apreciar e sugerir em relação a </a:t>
            </a:r>
            <a:r>
              <a:rPr lang="pt-BR" sz="3200" b="1" dirty="0" smtClean="0">
                <a:latin typeface="+mn-lt"/>
              </a:rPr>
              <a:t>proposta orçamentária </a:t>
            </a:r>
            <a:r>
              <a:rPr lang="pt-BR" sz="3200" dirty="0" smtClean="0">
                <a:latin typeface="+mn-lt"/>
              </a:rPr>
              <a:t>do RPPS; </a:t>
            </a:r>
            <a:endParaRPr lang="pt-BR" sz="3200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00875" y="1651570"/>
            <a:ext cx="11377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n-lt"/>
              </a:rPr>
              <a:t>acompanhar, avaliar e deliberar </a:t>
            </a:r>
            <a:r>
              <a:rPr lang="pt-BR" sz="2400" dirty="0" smtClean="0">
                <a:latin typeface="+mn-lt"/>
              </a:rPr>
              <a:t>em relação à gestão operacional, econômica e financeira dos recursos do RPPS;</a:t>
            </a:r>
            <a:endParaRPr lang="pt-BR" sz="2400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91344" y="2604268"/>
            <a:ext cx="11377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+mn-lt"/>
              </a:rPr>
              <a:t>opinar sobre a </a:t>
            </a:r>
            <a:r>
              <a:rPr lang="pt-BR" sz="3200" b="1" dirty="0" smtClean="0">
                <a:latin typeface="+mn-lt"/>
              </a:rPr>
              <a:t>contratação de empresas especializadas</a:t>
            </a:r>
            <a:r>
              <a:rPr lang="pt-BR" sz="3200" dirty="0" smtClean="0">
                <a:latin typeface="+mn-lt"/>
              </a:rPr>
              <a:t> para a realização de auditorias contábeis e estudos atuariais e financeiros</a:t>
            </a:r>
            <a:endParaRPr lang="pt-BR" sz="3200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75720" y="3952903"/>
            <a:ext cx="8385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opinar sobre a </a:t>
            </a:r>
            <a:r>
              <a:rPr lang="pt-BR" sz="2400" b="1" dirty="0" smtClean="0">
                <a:latin typeface="+mn-lt"/>
              </a:rPr>
              <a:t>alienação de bens imóveis</a:t>
            </a:r>
            <a:r>
              <a:rPr lang="pt-BR" sz="2400" dirty="0" smtClean="0">
                <a:latin typeface="+mn-lt"/>
              </a:rPr>
              <a:t> do patrimônio do RPPS;</a:t>
            </a:r>
            <a:endParaRPr lang="pt-BR" sz="2400" dirty="0"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9409" y="4685985"/>
            <a:ext cx="11377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+mn-lt"/>
              </a:rPr>
              <a:t>sugerir e adotar as </a:t>
            </a:r>
            <a:r>
              <a:rPr lang="pt-BR" sz="2800" b="1" dirty="0" smtClean="0">
                <a:latin typeface="+mn-lt"/>
              </a:rPr>
              <a:t>providências cabíveis para a correção dos atos e fatos </a:t>
            </a:r>
            <a:r>
              <a:rPr lang="pt-BR" sz="2800" dirty="0" smtClean="0">
                <a:latin typeface="+mn-lt"/>
              </a:rPr>
              <a:t>decorrentes de gestão, que prejudiquem o desempenho e o cumprimento das finalidades do RPPS;</a:t>
            </a:r>
            <a:endParaRPr lang="pt-BR" sz="2800" dirty="0"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872945" y="609289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+mn-lt"/>
              </a:rPr>
              <a:t>apreciar a </a:t>
            </a:r>
            <a:r>
              <a:rPr lang="pt-BR" sz="3600" b="1" dirty="0" smtClean="0">
                <a:latin typeface="+mn-lt"/>
              </a:rPr>
              <a:t>prestação de contas </a:t>
            </a:r>
            <a:r>
              <a:rPr lang="pt-BR" sz="3600" dirty="0" smtClean="0">
                <a:latin typeface="+mn-lt"/>
              </a:rPr>
              <a:t>anual;</a:t>
            </a:r>
            <a:endParaRPr lang="pt-B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4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9336" y="893911"/>
            <a:ext cx="11584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+mn-lt"/>
              </a:rPr>
              <a:t>acompanhar ou elaborar e avaliar a </a:t>
            </a:r>
            <a:r>
              <a:rPr lang="pt-BR" sz="3200" b="1" dirty="0" smtClean="0">
                <a:latin typeface="+mn-lt"/>
              </a:rPr>
              <a:t>política anual de investimentos</a:t>
            </a:r>
            <a:r>
              <a:rPr lang="pt-BR" sz="3200" dirty="0" smtClean="0">
                <a:latin typeface="+mn-lt"/>
              </a:rPr>
              <a:t>;</a:t>
            </a:r>
            <a:endParaRPr lang="pt-BR" sz="3200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06284" y="1810644"/>
            <a:ext cx="1137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avaliar as </a:t>
            </a:r>
            <a:r>
              <a:rPr lang="pt-BR" sz="2400" b="1" dirty="0" smtClean="0">
                <a:latin typeface="+mn-lt"/>
              </a:rPr>
              <a:t>operações relativas aos investimentos</a:t>
            </a:r>
            <a:r>
              <a:rPr lang="pt-BR" sz="2400" dirty="0" smtClean="0">
                <a:latin typeface="+mn-lt"/>
              </a:rPr>
              <a:t>; </a:t>
            </a:r>
            <a:endParaRPr lang="pt-BR" sz="2400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91344" y="2604268"/>
            <a:ext cx="11377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+mn-lt"/>
              </a:rPr>
              <a:t>fiscalizar a aplicação dos recursos </a:t>
            </a:r>
            <a:r>
              <a:rPr lang="pt-BR" sz="3200" dirty="0" smtClean="0">
                <a:latin typeface="+mn-lt"/>
              </a:rPr>
              <a:t>para verificação da adequação à política de investimentos do RPPS e as normas e regulamentos vigentes; </a:t>
            </a:r>
            <a:endParaRPr lang="pt-BR" sz="3200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87688" y="3982531"/>
            <a:ext cx="8673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fiscalizar a </a:t>
            </a:r>
            <a:r>
              <a:rPr lang="pt-BR" sz="2400" b="1" dirty="0" smtClean="0">
                <a:latin typeface="+mn-lt"/>
              </a:rPr>
              <a:t>concessão e manutenção dos benefícios </a:t>
            </a:r>
            <a:r>
              <a:rPr lang="pt-BR" sz="2400" dirty="0" smtClean="0">
                <a:latin typeface="+mn-lt"/>
              </a:rPr>
              <a:t>previdenciários;</a:t>
            </a:r>
            <a:endParaRPr lang="pt-BR" sz="2400" dirty="0"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9409" y="4685985"/>
            <a:ext cx="11377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+mn-lt"/>
              </a:rPr>
              <a:t>realizar </a:t>
            </a:r>
            <a:r>
              <a:rPr lang="pt-BR" sz="2800" b="1" dirty="0">
                <a:latin typeface="+mn-lt"/>
              </a:rPr>
              <a:t>apontamentos sobre quaisquer inconsistências técnicas </a:t>
            </a:r>
            <a:r>
              <a:rPr lang="pt-BR" sz="2800" dirty="0">
                <a:latin typeface="+mn-lt"/>
              </a:rPr>
              <a:t>encontradas </a:t>
            </a:r>
            <a:r>
              <a:rPr lang="pt-BR" sz="2800" dirty="0" smtClean="0">
                <a:latin typeface="+mn-lt"/>
              </a:rPr>
              <a:t>na gestão </a:t>
            </a:r>
            <a:r>
              <a:rPr lang="pt-BR" sz="2800" dirty="0">
                <a:latin typeface="+mn-lt"/>
              </a:rPr>
              <a:t>da Diretoria Executiva, apontando as medidas a serem adotadas para a sua correção</a:t>
            </a:r>
            <a:r>
              <a:rPr lang="pt-BR" sz="2800" dirty="0" smtClean="0">
                <a:latin typeface="+mn-lt"/>
              </a:rPr>
              <a:t>;</a:t>
            </a:r>
            <a:endParaRPr lang="pt-BR" sz="2800" dirty="0"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015880" y="6129398"/>
            <a:ext cx="5391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+mn-lt"/>
              </a:rPr>
              <a:t> </a:t>
            </a:r>
            <a:r>
              <a:rPr lang="pt-BR" sz="3600" b="1" dirty="0">
                <a:latin typeface="+mn-lt"/>
              </a:rPr>
              <a:t>aquisição</a:t>
            </a:r>
            <a:r>
              <a:rPr lang="pt-BR" sz="3600" dirty="0">
                <a:latin typeface="+mn-lt"/>
              </a:rPr>
              <a:t> de bens imóveis;</a:t>
            </a:r>
          </a:p>
        </p:txBody>
      </p:sp>
    </p:spTree>
    <p:extLst>
      <p:ext uri="{BB962C8B-B14F-4D97-AF65-F5344CB8AC3E}">
        <p14:creationId xmlns:p14="http://schemas.microsoft.com/office/powerpoint/2010/main" val="130811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ertificado desenho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5551" r="14212" b="4064"/>
          <a:stretch/>
        </p:blipFill>
        <p:spPr bwMode="auto">
          <a:xfrm rot="20774025">
            <a:off x="2497420" y="1285928"/>
            <a:ext cx="1105783" cy="135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20688"/>
            <a:ext cx="468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+mn-lt"/>
              </a:rPr>
              <a:t>Portaria MF nº 464/2018</a:t>
            </a:r>
            <a:endParaRPr lang="pt-BR" sz="3200" b="1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63752" y="136536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latin typeface="+mn-lt"/>
              </a:rPr>
              <a:t>27</a:t>
            </a:r>
            <a:r>
              <a:rPr lang="pt-BR" sz="6000" b="1" dirty="0" smtClean="0">
                <a:latin typeface="+mn-lt"/>
              </a:rPr>
              <a:t> </a:t>
            </a:r>
            <a:r>
              <a:rPr lang="pt-BR" sz="3200" b="1" dirty="0" smtClean="0">
                <a:latin typeface="+mn-lt"/>
              </a:rPr>
              <a:t>referências aos conselhos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91344" y="2822061"/>
            <a:ext cx="96243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>
                <a:solidFill>
                  <a:srgbClr val="162937"/>
                </a:solidFill>
                <a:latin typeface="+mn-lt"/>
              </a:rPr>
              <a:t>pautar suas ações </a:t>
            </a:r>
            <a:r>
              <a:rPr lang="pt-BR" sz="2600" b="1" dirty="0">
                <a:solidFill>
                  <a:srgbClr val="162937"/>
                </a:solidFill>
                <a:latin typeface="+mn-lt"/>
              </a:rPr>
              <a:t>pela observância das prescrições legais e demais normas regulamentares</a:t>
            </a:r>
            <a:r>
              <a:rPr lang="pt-BR" sz="2600" dirty="0">
                <a:solidFill>
                  <a:srgbClr val="162937"/>
                </a:solidFill>
                <a:latin typeface="+mn-lt"/>
              </a:rPr>
              <a:t> e pela busca da sustentabilidade de longo prazo</a:t>
            </a:r>
            <a:endParaRPr lang="pt-BR" sz="2600" dirty="0"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896613" y="3952376"/>
            <a:ext cx="8096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162937"/>
                </a:solidFill>
                <a:latin typeface="+mn-lt"/>
              </a:rPr>
              <a:t>aprovada pelo conselho </a:t>
            </a:r>
            <a:r>
              <a:rPr lang="pt-BR" sz="3200" dirty="0">
                <a:solidFill>
                  <a:srgbClr val="162937"/>
                </a:solidFill>
                <a:latin typeface="+mn-lt"/>
              </a:rPr>
              <a:t>deliberativo do regime</a:t>
            </a:r>
            <a:endParaRPr lang="pt-BR" sz="3200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4793523"/>
            <a:ext cx="8112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162937"/>
                </a:solidFill>
                <a:latin typeface="+mn-lt"/>
              </a:rPr>
              <a:t> conselho deliberativo do RPPS </a:t>
            </a:r>
            <a:r>
              <a:rPr lang="pt-BR" sz="2800" b="1" dirty="0">
                <a:solidFill>
                  <a:srgbClr val="162937"/>
                </a:solidFill>
                <a:latin typeface="+mn-lt"/>
              </a:rPr>
              <a:t>deverá ser cientificado</a:t>
            </a:r>
            <a:endParaRPr lang="pt-BR" sz="2800" b="1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99456" y="5587449"/>
            <a:ext cx="110122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162937"/>
                </a:solidFill>
                <a:latin typeface="+mn-lt"/>
              </a:rPr>
              <a:t>devem </a:t>
            </a:r>
            <a:r>
              <a:rPr lang="pt-BR" sz="2800" dirty="0">
                <a:solidFill>
                  <a:srgbClr val="162937"/>
                </a:solidFill>
                <a:latin typeface="+mn-lt"/>
              </a:rPr>
              <a:t>ser objeto de </a:t>
            </a:r>
            <a:r>
              <a:rPr lang="pt-BR" sz="2800" b="1" dirty="0">
                <a:solidFill>
                  <a:srgbClr val="162937"/>
                </a:solidFill>
                <a:latin typeface="+mn-lt"/>
              </a:rPr>
              <a:t>contínuo acompanhamento </a:t>
            </a:r>
            <a:r>
              <a:rPr lang="pt-BR" sz="2800" dirty="0">
                <a:solidFill>
                  <a:srgbClr val="162937"/>
                </a:solidFill>
                <a:latin typeface="+mn-lt"/>
              </a:rPr>
              <a:t>pela unidade gestora do RPPS e pelos conselhos deliberativo e fiscal.</a:t>
            </a: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314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 bwMode="auto">
          <a:xfrm>
            <a:off x="119336" y="593172"/>
            <a:ext cx="82296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200" b="1" u="sng">
                <a:latin typeface="+mn-lt"/>
                <a:cs typeface="Arial" panose="020B0604020202020204" pitchFamily="34" charset="0"/>
              </a:rPr>
              <a:t>OPERAÇÃO CONEXÃO</a:t>
            </a:r>
          </a:p>
        </p:txBody>
      </p:sp>
      <p:pic>
        <p:nvPicPr>
          <p:cNvPr id="34819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1394640"/>
            <a:ext cx="5310188" cy="346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2" y="3657382"/>
            <a:ext cx="455295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81" y="4205972"/>
            <a:ext cx="45783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1417639"/>
            <a:ext cx="37052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1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 bwMode="auto">
          <a:xfrm>
            <a:off x="0" y="454398"/>
            <a:ext cx="82296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600" b="1" u="sng">
                <a:latin typeface="+mn-lt"/>
                <a:cs typeface="Arial" panose="020B0604020202020204" pitchFamily="34" charset="0"/>
              </a:rPr>
              <a:t>OPERAÇÃO MIQUÉIAS</a:t>
            </a:r>
          </a:p>
        </p:txBody>
      </p:sp>
      <p:pic>
        <p:nvPicPr>
          <p:cNvPr id="35843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5307013"/>
            <a:ext cx="4221162" cy="148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706813"/>
            <a:ext cx="55086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" y="1347788"/>
            <a:ext cx="572452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39" y="1344985"/>
            <a:ext cx="3532187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8988</TotalTime>
  <Words>802</Words>
  <Application>Microsoft Office PowerPoint</Application>
  <PresentationFormat>Personalizar</PresentationFormat>
  <Paragraphs>98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OPERAÇÃO CONEXÃO</vt:lpstr>
      <vt:lpstr>OPERAÇÃO MIQUÉIAS</vt:lpstr>
      <vt:lpstr>OPERAÇÃO FUNDO PERDIDO</vt:lpstr>
      <vt:lpstr>OPERAÇÃO IMPREVIDÊNCIA</vt:lpstr>
      <vt:lpstr>OPERAÇÃO NAUM</vt:lpstr>
      <vt:lpstr>OPERAÇÃO ENCILHAMENTO</vt:lpstr>
      <vt:lpstr>Aplicação de recursos irregulares</vt:lpstr>
      <vt:lpstr>Preenchimento de informações falsas</vt:lpstr>
      <vt:lpstr>Não repasse de contribuições</vt:lpstr>
      <vt:lpstr>Adulteração da base de dados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Demografia</dc:title>
  <dc:creator>46163212134</dc:creator>
  <cp:lastModifiedBy>Família Procópio</cp:lastModifiedBy>
  <cp:revision>699</cp:revision>
  <cp:lastPrinted>2017-08-23T21:50:06Z</cp:lastPrinted>
  <dcterms:created xsi:type="dcterms:W3CDTF">2016-02-12T16:57:42Z</dcterms:created>
  <dcterms:modified xsi:type="dcterms:W3CDTF">2019-11-07T13:37:13Z</dcterms:modified>
</cp:coreProperties>
</file>