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449" r:id="rId2"/>
    <p:sldId id="523" r:id="rId3"/>
    <p:sldId id="514" r:id="rId4"/>
    <p:sldId id="526" r:id="rId5"/>
    <p:sldId id="524" r:id="rId6"/>
    <p:sldId id="525" r:id="rId7"/>
    <p:sldId id="536" r:id="rId8"/>
    <p:sldId id="515" r:id="rId9"/>
    <p:sldId id="538" r:id="rId10"/>
    <p:sldId id="513" r:id="rId11"/>
    <p:sldId id="537" r:id="rId12"/>
    <p:sldId id="511" r:id="rId13"/>
    <p:sldId id="501" r:id="rId14"/>
    <p:sldId id="518" r:id="rId15"/>
    <p:sldId id="527" r:id="rId16"/>
    <p:sldId id="528" r:id="rId17"/>
    <p:sldId id="529" r:id="rId18"/>
    <p:sldId id="530" r:id="rId19"/>
    <p:sldId id="531" r:id="rId20"/>
    <p:sldId id="532" r:id="rId21"/>
    <p:sldId id="533" r:id="rId22"/>
    <p:sldId id="534" r:id="rId23"/>
    <p:sldId id="535" r:id="rId24"/>
    <p:sldId id="552" r:id="rId25"/>
    <p:sldId id="510" r:id="rId26"/>
    <p:sldId id="516" r:id="rId27"/>
    <p:sldId id="512" r:id="rId28"/>
    <p:sldId id="517" r:id="rId29"/>
    <p:sldId id="553" r:id="rId30"/>
    <p:sldId id="519" r:id="rId31"/>
    <p:sldId id="520" r:id="rId32"/>
    <p:sldId id="521" r:id="rId33"/>
    <p:sldId id="522" r:id="rId34"/>
    <p:sldId id="463" r:id="rId35"/>
    <p:sldId id="464" r:id="rId36"/>
    <p:sldId id="465" r:id="rId37"/>
    <p:sldId id="469" r:id="rId38"/>
    <p:sldId id="507" r:id="rId39"/>
    <p:sldId id="506" r:id="rId40"/>
    <p:sldId id="484" r:id="rId41"/>
    <p:sldId id="473" r:id="rId42"/>
    <p:sldId id="474" r:id="rId43"/>
    <p:sldId id="497" r:id="rId44"/>
    <p:sldId id="475" r:id="rId45"/>
    <p:sldId id="476" r:id="rId46"/>
    <p:sldId id="539" r:id="rId47"/>
    <p:sldId id="540" r:id="rId48"/>
    <p:sldId id="546" r:id="rId49"/>
    <p:sldId id="547" r:id="rId50"/>
    <p:sldId id="548" r:id="rId51"/>
    <p:sldId id="549" r:id="rId52"/>
    <p:sldId id="550" r:id="rId53"/>
    <p:sldId id="551" r:id="rId54"/>
    <p:sldId id="383" r:id="rId55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723A9-FF71-4CB4-8B8B-46E25E92F80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2EA2F9-059E-4353-9F2C-534A00AE87F9}">
      <dgm:prSet phldrT="[Texto]"/>
      <dgm:spPr/>
      <dgm:t>
        <a:bodyPr/>
        <a:lstStyle/>
        <a:p>
          <a:r>
            <a:rPr lang="pt-BR" dirty="0"/>
            <a:t>Irregularidade</a:t>
          </a:r>
        </a:p>
      </dgm:t>
    </dgm:pt>
    <dgm:pt modelId="{DBB6344B-A6CC-46ED-9615-B062576B72A2}" type="parTrans" cxnId="{FEEFD245-8119-49DF-9B85-5A02D89BDC7A}">
      <dgm:prSet/>
      <dgm:spPr/>
      <dgm:t>
        <a:bodyPr/>
        <a:lstStyle/>
        <a:p>
          <a:endParaRPr lang="pt-BR"/>
        </a:p>
      </dgm:t>
    </dgm:pt>
    <dgm:pt modelId="{2A1C08B7-2A3F-4C72-BFA5-2705667084B1}" type="sibTrans" cxnId="{FEEFD245-8119-49DF-9B85-5A02D89BDC7A}">
      <dgm:prSet/>
      <dgm:spPr/>
      <dgm:t>
        <a:bodyPr/>
        <a:lstStyle/>
        <a:p>
          <a:endParaRPr lang="pt-BR"/>
        </a:p>
      </dgm:t>
    </dgm:pt>
    <dgm:pt modelId="{769CF250-0F99-4581-BBC0-022A0CA981C2}">
      <dgm:prSet phldrT="[Texto]"/>
      <dgm:spPr/>
      <dgm:t>
        <a:bodyPr/>
        <a:lstStyle/>
        <a:p>
          <a:r>
            <a:rPr lang="pt-BR" dirty="0"/>
            <a:t>ITI</a:t>
          </a:r>
        </a:p>
      </dgm:t>
    </dgm:pt>
    <dgm:pt modelId="{F632D169-9DA7-43D9-824C-E111516A9019}" type="parTrans" cxnId="{B9E43B0E-8272-4241-B25F-08A166A88CBD}">
      <dgm:prSet/>
      <dgm:spPr/>
      <dgm:t>
        <a:bodyPr/>
        <a:lstStyle/>
        <a:p>
          <a:endParaRPr lang="pt-BR"/>
        </a:p>
      </dgm:t>
    </dgm:pt>
    <dgm:pt modelId="{9013175F-DF92-496D-AE0D-93F4212059B5}" type="sibTrans" cxnId="{B9E43B0E-8272-4241-B25F-08A166A88CBD}">
      <dgm:prSet/>
      <dgm:spPr/>
      <dgm:t>
        <a:bodyPr/>
        <a:lstStyle/>
        <a:p>
          <a:endParaRPr lang="pt-BR"/>
        </a:p>
      </dgm:t>
    </dgm:pt>
    <dgm:pt modelId="{18AF8562-ADAB-4C2A-B74C-AC4399348B69}">
      <dgm:prSet phldrT="[Texto]"/>
      <dgm:spPr/>
      <dgm:t>
        <a:bodyPr/>
        <a:lstStyle/>
        <a:p>
          <a:r>
            <a:rPr lang="pt-BR" dirty="0"/>
            <a:t>Justificativas</a:t>
          </a:r>
        </a:p>
      </dgm:t>
    </dgm:pt>
    <dgm:pt modelId="{9F7552A4-CCF4-47A4-A58E-2744346A2276}" type="parTrans" cxnId="{DEE0FF5F-862F-4C5F-B142-0F189FAB6746}">
      <dgm:prSet/>
      <dgm:spPr/>
      <dgm:t>
        <a:bodyPr/>
        <a:lstStyle/>
        <a:p>
          <a:endParaRPr lang="pt-BR"/>
        </a:p>
      </dgm:t>
    </dgm:pt>
    <dgm:pt modelId="{CBF6ED9A-3B5A-4F59-B97E-06B6B2AF5036}" type="sibTrans" cxnId="{DEE0FF5F-862F-4C5F-B142-0F189FAB6746}">
      <dgm:prSet/>
      <dgm:spPr/>
      <dgm:t>
        <a:bodyPr/>
        <a:lstStyle/>
        <a:p>
          <a:endParaRPr lang="pt-BR"/>
        </a:p>
      </dgm:t>
    </dgm:pt>
    <dgm:pt modelId="{92F6054E-D23A-4A08-ACE5-75939C2B0853}">
      <dgm:prSet phldrT="[Texto]"/>
      <dgm:spPr/>
      <dgm:t>
        <a:bodyPr/>
        <a:lstStyle/>
        <a:p>
          <a:r>
            <a:rPr lang="pt-BR" dirty="0"/>
            <a:t>ITC</a:t>
          </a:r>
        </a:p>
      </dgm:t>
    </dgm:pt>
    <dgm:pt modelId="{E4E387B8-A6AE-4846-B452-E55636CA09BF}" type="parTrans" cxnId="{9D966887-0883-4135-A566-8BA71B9645A2}">
      <dgm:prSet/>
      <dgm:spPr/>
      <dgm:t>
        <a:bodyPr/>
        <a:lstStyle/>
        <a:p>
          <a:endParaRPr lang="pt-BR"/>
        </a:p>
      </dgm:t>
    </dgm:pt>
    <dgm:pt modelId="{459444CB-5AEF-40E5-A354-26BE332F673F}" type="sibTrans" cxnId="{9D966887-0883-4135-A566-8BA71B9645A2}">
      <dgm:prSet/>
      <dgm:spPr/>
      <dgm:t>
        <a:bodyPr/>
        <a:lstStyle/>
        <a:p>
          <a:endParaRPr lang="pt-BR"/>
        </a:p>
      </dgm:t>
    </dgm:pt>
    <dgm:pt modelId="{BDAA9354-3508-4E1A-A737-BA997F9FD7A8}">
      <dgm:prSet phldrT="[Texto]"/>
      <dgm:spPr/>
      <dgm:t>
        <a:bodyPr/>
        <a:lstStyle/>
        <a:p>
          <a:r>
            <a:rPr lang="pt-BR" dirty="0"/>
            <a:t>Parecer MPEC</a:t>
          </a:r>
        </a:p>
      </dgm:t>
    </dgm:pt>
    <dgm:pt modelId="{BCE62EEE-BEF5-4B59-A8D4-A3F693138336}" type="parTrans" cxnId="{7833077E-681F-481B-9528-0FB532712366}">
      <dgm:prSet/>
      <dgm:spPr/>
      <dgm:t>
        <a:bodyPr/>
        <a:lstStyle/>
        <a:p>
          <a:endParaRPr lang="pt-BR"/>
        </a:p>
      </dgm:t>
    </dgm:pt>
    <dgm:pt modelId="{29D9F666-1618-4740-A343-FE7F25635036}" type="sibTrans" cxnId="{7833077E-681F-481B-9528-0FB532712366}">
      <dgm:prSet/>
      <dgm:spPr/>
      <dgm:t>
        <a:bodyPr/>
        <a:lstStyle/>
        <a:p>
          <a:endParaRPr lang="pt-BR"/>
        </a:p>
      </dgm:t>
    </dgm:pt>
    <dgm:pt modelId="{9965B8AE-0325-4791-8EA2-F901DDD4E5DA}">
      <dgm:prSet phldrT="[Texto]"/>
      <dgm:spPr/>
      <dgm:t>
        <a:bodyPr/>
        <a:lstStyle/>
        <a:p>
          <a:r>
            <a:rPr lang="pt-BR" dirty="0"/>
            <a:t>Defesa Oral</a:t>
          </a:r>
        </a:p>
      </dgm:t>
    </dgm:pt>
    <dgm:pt modelId="{18C5DB5B-ABB5-4515-9A37-5DC5BBB0CFA3}" type="parTrans" cxnId="{EBCE87F6-7DAC-4970-BD3D-9EF69B084959}">
      <dgm:prSet/>
      <dgm:spPr/>
      <dgm:t>
        <a:bodyPr/>
        <a:lstStyle/>
        <a:p>
          <a:endParaRPr lang="pt-BR"/>
        </a:p>
      </dgm:t>
    </dgm:pt>
    <dgm:pt modelId="{F065E56D-19E9-45AC-97EC-71806E0DE689}" type="sibTrans" cxnId="{EBCE87F6-7DAC-4970-BD3D-9EF69B084959}">
      <dgm:prSet/>
      <dgm:spPr/>
      <dgm:t>
        <a:bodyPr/>
        <a:lstStyle/>
        <a:p>
          <a:endParaRPr lang="pt-BR"/>
        </a:p>
      </dgm:t>
    </dgm:pt>
    <dgm:pt modelId="{BDEDB43A-0E2E-47BB-8432-63F044766902}">
      <dgm:prSet phldrT="[Texto]"/>
      <dgm:spPr/>
      <dgm:t>
        <a:bodyPr/>
        <a:lstStyle/>
        <a:p>
          <a:r>
            <a:rPr lang="pt-BR" dirty="0"/>
            <a:t>Julgamento</a:t>
          </a:r>
        </a:p>
      </dgm:t>
    </dgm:pt>
    <dgm:pt modelId="{D1D8382F-1900-4EC6-A9CB-1EAF83EAF2C3}" type="parTrans" cxnId="{F2119557-D4BF-46C3-A372-2E5AE8F0CF65}">
      <dgm:prSet/>
      <dgm:spPr/>
      <dgm:t>
        <a:bodyPr/>
        <a:lstStyle/>
        <a:p>
          <a:endParaRPr lang="pt-BR"/>
        </a:p>
      </dgm:t>
    </dgm:pt>
    <dgm:pt modelId="{7AF27626-4089-4F4F-85E0-4C00D8315BC1}" type="sibTrans" cxnId="{F2119557-D4BF-46C3-A372-2E5AE8F0CF65}">
      <dgm:prSet/>
      <dgm:spPr/>
      <dgm:t>
        <a:bodyPr/>
        <a:lstStyle/>
        <a:p>
          <a:endParaRPr lang="pt-BR"/>
        </a:p>
      </dgm:t>
    </dgm:pt>
    <dgm:pt modelId="{1D1C36BD-A7AD-4F19-912A-780998295121}">
      <dgm:prSet phldrT="[Texto]"/>
      <dgm:spPr/>
      <dgm:t>
        <a:bodyPr/>
        <a:lstStyle/>
        <a:p>
          <a:r>
            <a:rPr lang="pt-BR" dirty="0"/>
            <a:t>Recursos</a:t>
          </a:r>
        </a:p>
      </dgm:t>
    </dgm:pt>
    <dgm:pt modelId="{CEDD3C28-98B8-487F-BC87-5EECAD144BC9}" type="parTrans" cxnId="{CE3A6C98-7764-4782-B1C3-98F73191CCA0}">
      <dgm:prSet/>
      <dgm:spPr/>
      <dgm:t>
        <a:bodyPr/>
        <a:lstStyle/>
        <a:p>
          <a:endParaRPr lang="pt-BR"/>
        </a:p>
      </dgm:t>
    </dgm:pt>
    <dgm:pt modelId="{215AF5BE-F679-43B9-9AAF-ED18C16CB5BF}" type="sibTrans" cxnId="{CE3A6C98-7764-4782-B1C3-98F73191CCA0}">
      <dgm:prSet/>
      <dgm:spPr/>
      <dgm:t>
        <a:bodyPr/>
        <a:lstStyle/>
        <a:p>
          <a:endParaRPr lang="pt-BR"/>
        </a:p>
      </dgm:t>
    </dgm:pt>
    <dgm:pt modelId="{A5DA446E-5DED-472B-8506-296D47F4FBA5}">
      <dgm:prSet phldrT="[Texto]"/>
      <dgm:spPr/>
      <dgm:t>
        <a:bodyPr/>
        <a:lstStyle/>
        <a:p>
          <a:r>
            <a:rPr lang="pt-BR" dirty="0"/>
            <a:t>Execução</a:t>
          </a:r>
        </a:p>
      </dgm:t>
    </dgm:pt>
    <dgm:pt modelId="{7D70F249-BE02-4F79-AE9F-B4B1AD156A16}" type="parTrans" cxnId="{8B2D472A-C910-48FE-9A54-3B0FC91D39A7}">
      <dgm:prSet/>
      <dgm:spPr/>
      <dgm:t>
        <a:bodyPr/>
        <a:lstStyle/>
        <a:p>
          <a:endParaRPr lang="pt-BR"/>
        </a:p>
      </dgm:t>
    </dgm:pt>
    <dgm:pt modelId="{5415930D-1890-4E1F-B258-A413C5FB48F2}" type="sibTrans" cxnId="{8B2D472A-C910-48FE-9A54-3B0FC91D39A7}">
      <dgm:prSet/>
      <dgm:spPr/>
      <dgm:t>
        <a:bodyPr/>
        <a:lstStyle/>
        <a:p>
          <a:endParaRPr lang="pt-BR"/>
        </a:p>
      </dgm:t>
    </dgm:pt>
    <dgm:pt modelId="{435DFE75-F598-4DAB-905C-578AE363E475}" type="pres">
      <dgm:prSet presAssocID="{6FE723A9-FF71-4CB4-8B8B-46E25E92F80A}" presName="Name0" presStyleCnt="0">
        <dgm:presLayoutVars>
          <dgm:dir/>
          <dgm:resizeHandles/>
        </dgm:presLayoutVars>
      </dgm:prSet>
      <dgm:spPr/>
    </dgm:pt>
    <dgm:pt modelId="{A9C5A048-6CF2-4F6D-8FAE-C55DC39D0987}" type="pres">
      <dgm:prSet presAssocID="{C52EA2F9-059E-4353-9F2C-534A00AE87F9}" presName="compNode" presStyleCnt="0"/>
      <dgm:spPr/>
    </dgm:pt>
    <dgm:pt modelId="{A388FA1A-0ACC-4E91-B4E7-854E704F13D5}" type="pres">
      <dgm:prSet presAssocID="{C52EA2F9-059E-4353-9F2C-534A00AE87F9}" presName="dummyConnPt" presStyleCnt="0"/>
      <dgm:spPr/>
    </dgm:pt>
    <dgm:pt modelId="{2FDADE61-93F4-48F0-9D83-9DF7F43BB90B}" type="pres">
      <dgm:prSet presAssocID="{C52EA2F9-059E-4353-9F2C-534A00AE87F9}" presName="node" presStyleLbl="node1" presStyleIdx="0" presStyleCnt="9">
        <dgm:presLayoutVars>
          <dgm:bulletEnabled val="1"/>
        </dgm:presLayoutVars>
      </dgm:prSet>
      <dgm:spPr/>
    </dgm:pt>
    <dgm:pt modelId="{E0084F59-4592-4E79-A8AC-ED013D86A4CD}" type="pres">
      <dgm:prSet presAssocID="{2A1C08B7-2A3F-4C72-BFA5-2705667084B1}" presName="sibTrans" presStyleLbl="bgSibTrans2D1" presStyleIdx="0" presStyleCnt="8"/>
      <dgm:spPr/>
    </dgm:pt>
    <dgm:pt modelId="{75DE7A53-FFBE-427B-9D9F-A1867D638AAE}" type="pres">
      <dgm:prSet presAssocID="{769CF250-0F99-4581-BBC0-022A0CA981C2}" presName="compNode" presStyleCnt="0"/>
      <dgm:spPr/>
    </dgm:pt>
    <dgm:pt modelId="{4A9AB26F-36F2-46CE-A68C-D088BDEB2ADC}" type="pres">
      <dgm:prSet presAssocID="{769CF250-0F99-4581-BBC0-022A0CA981C2}" presName="dummyConnPt" presStyleCnt="0"/>
      <dgm:spPr/>
    </dgm:pt>
    <dgm:pt modelId="{C1DC7802-FC35-48B2-95E6-210ACA1D9828}" type="pres">
      <dgm:prSet presAssocID="{769CF250-0F99-4581-BBC0-022A0CA981C2}" presName="node" presStyleLbl="node1" presStyleIdx="1" presStyleCnt="9">
        <dgm:presLayoutVars>
          <dgm:bulletEnabled val="1"/>
        </dgm:presLayoutVars>
      </dgm:prSet>
      <dgm:spPr/>
    </dgm:pt>
    <dgm:pt modelId="{3F879794-EA2A-4EBC-A5B7-5282FC20A409}" type="pres">
      <dgm:prSet presAssocID="{9013175F-DF92-496D-AE0D-93F4212059B5}" presName="sibTrans" presStyleLbl="bgSibTrans2D1" presStyleIdx="1" presStyleCnt="8"/>
      <dgm:spPr/>
    </dgm:pt>
    <dgm:pt modelId="{D9A31EDB-D728-4450-A2D3-D0B6D1186316}" type="pres">
      <dgm:prSet presAssocID="{18AF8562-ADAB-4C2A-B74C-AC4399348B69}" presName="compNode" presStyleCnt="0"/>
      <dgm:spPr/>
    </dgm:pt>
    <dgm:pt modelId="{448B62E1-609F-4BC3-A1D6-11B82724CE9F}" type="pres">
      <dgm:prSet presAssocID="{18AF8562-ADAB-4C2A-B74C-AC4399348B69}" presName="dummyConnPt" presStyleCnt="0"/>
      <dgm:spPr/>
    </dgm:pt>
    <dgm:pt modelId="{92E30920-049D-4734-831D-8308D899F2BA}" type="pres">
      <dgm:prSet presAssocID="{18AF8562-ADAB-4C2A-B74C-AC4399348B69}" presName="node" presStyleLbl="node1" presStyleIdx="2" presStyleCnt="9">
        <dgm:presLayoutVars>
          <dgm:bulletEnabled val="1"/>
        </dgm:presLayoutVars>
      </dgm:prSet>
      <dgm:spPr/>
    </dgm:pt>
    <dgm:pt modelId="{5380CFC4-EF10-4EE8-BC2F-772EC8F4B355}" type="pres">
      <dgm:prSet presAssocID="{CBF6ED9A-3B5A-4F59-B97E-06B6B2AF5036}" presName="sibTrans" presStyleLbl="bgSibTrans2D1" presStyleIdx="2" presStyleCnt="8"/>
      <dgm:spPr/>
    </dgm:pt>
    <dgm:pt modelId="{2E798813-0AB6-466C-8ACB-A8733D1805A7}" type="pres">
      <dgm:prSet presAssocID="{92F6054E-D23A-4A08-ACE5-75939C2B0853}" presName="compNode" presStyleCnt="0"/>
      <dgm:spPr/>
    </dgm:pt>
    <dgm:pt modelId="{5F49A0DE-A40D-4817-AF4F-6831B30D276E}" type="pres">
      <dgm:prSet presAssocID="{92F6054E-D23A-4A08-ACE5-75939C2B0853}" presName="dummyConnPt" presStyleCnt="0"/>
      <dgm:spPr/>
    </dgm:pt>
    <dgm:pt modelId="{1B707E92-8429-4B33-90EE-88B0B6E79CA6}" type="pres">
      <dgm:prSet presAssocID="{92F6054E-D23A-4A08-ACE5-75939C2B0853}" presName="node" presStyleLbl="node1" presStyleIdx="3" presStyleCnt="9">
        <dgm:presLayoutVars>
          <dgm:bulletEnabled val="1"/>
        </dgm:presLayoutVars>
      </dgm:prSet>
      <dgm:spPr/>
    </dgm:pt>
    <dgm:pt modelId="{66F4790E-C113-417C-984A-A00FEDEA101D}" type="pres">
      <dgm:prSet presAssocID="{459444CB-5AEF-40E5-A354-26BE332F673F}" presName="sibTrans" presStyleLbl="bgSibTrans2D1" presStyleIdx="3" presStyleCnt="8"/>
      <dgm:spPr/>
    </dgm:pt>
    <dgm:pt modelId="{D8A57F33-9148-49D8-A764-9B62068AB60B}" type="pres">
      <dgm:prSet presAssocID="{BDAA9354-3508-4E1A-A737-BA997F9FD7A8}" presName="compNode" presStyleCnt="0"/>
      <dgm:spPr/>
    </dgm:pt>
    <dgm:pt modelId="{1C290F22-863C-414E-B506-8758187F9E61}" type="pres">
      <dgm:prSet presAssocID="{BDAA9354-3508-4E1A-A737-BA997F9FD7A8}" presName="dummyConnPt" presStyleCnt="0"/>
      <dgm:spPr/>
    </dgm:pt>
    <dgm:pt modelId="{461029E1-D1F4-44D0-ACAE-1B6BFC852317}" type="pres">
      <dgm:prSet presAssocID="{BDAA9354-3508-4E1A-A737-BA997F9FD7A8}" presName="node" presStyleLbl="node1" presStyleIdx="4" presStyleCnt="9">
        <dgm:presLayoutVars>
          <dgm:bulletEnabled val="1"/>
        </dgm:presLayoutVars>
      </dgm:prSet>
      <dgm:spPr/>
    </dgm:pt>
    <dgm:pt modelId="{0FABF16B-18BD-4C94-8180-F40651ABA36A}" type="pres">
      <dgm:prSet presAssocID="{29D9F666-1618-4740-A343-FE7F25635036}" presName="sibTrans" presStyleLbl="bgSibTrans2D1" presStyleIdx="4" presStyleCnt="8"/>
      <dgm:spPr/>
    </dgm:pt>
    <dgm:pt modelId="{6849BC8B-9CAC-452E-A7B6-9FA8415346A9}" type="pres">
      <dgm:prSet presAssocID="{9965B8AE-0325-4791-8EA2-F901DDD4E5DA}" presName="compNode" presStyleCnt="0"/>
      <dgm:spPr/>
    </dgm:pt>
    <dgm:pt modelId="{CC7C1824-CE5F-4EA0-BE42-8204F1EDC235}" type="pres">
      <dgm:prSet presAssocID="{9965B8AE-0325-4791-8EA2-F901DDD4E5DA}" presName="dummyConnPt" presStyleCnt="0"/>
      <dgm:spPr/>
    </dgm:pt>
    <dgm:pt modelId="{F6D8DB35-8E4C-4E80-B00A-D48DE14D0CC5}" type="pres">
      <dgm:prSet presAssocID="{9965B8AE-0325-4791-8EA2-F901DDD4E5DA}" presName="node" presStyleLbl="node1" presStyleIdx="5" presStyleCnt="9">
        <dgm:presLayoutVars>
          <dgm:bulletEnabled val="1"/>
        </dgm:presLayoutVars>
      </dgm:prSet>
      <dgm:spPr/>
    </dgm:pt>
    <dgm:pt modelId="{9BD66664-86F0-4BF1-A431-A378DC69DDDA}" type="pres">
      <dgm:prSet presAssocID="{F065E56D-19E9-45AC-97EC-71806E0DE689}" presName="sibTrans" presStyleLbl="bgSibTrans2D1" presStyleIdx="5" presStyleCnt="8"/>
      <dgm:spPr/>
    </dgm:pt>
    <dgm:pt modelId="{03A23D45-E6F4-461A-9170-8817F03FA972}" type="pres">
      <dgm:prSet presAssocID="{BDEDB43A-0E2E-47BB-8432-63F044766902}" presName="compNode" presStyleCnt="0"/>
      <dgm:spPr/>
    </dgm:pt>
    <dgm:pt modelId="{B2AC4D50-D646-4184-963B-B015D25733DE}" type="pres">
      <dgm:prSet presAssocID="{BDEDB43A-0E2E-47BB-8432-63F044766902}" presName="dummyConnPt" presStyleCnt="0"/>
      <dgm:spPr/>
    </dgm:pt>
    <dgm:pt modelId="{D80C6F63-8869-4D02-9ADB-4EA9DE86C7DE}" type="pres">
      <dgm:prSet presAssocID="{BDEDB43A-0E2E-47BB-8432-63F044766902}" presName="node" presStyleLbl="node1" presStyleIdx="6" presStyleCnt="9">
        <dgm:presLayoutVars>
          <dgm:bulletEnabled val="1"/>
        </dgm:presLayoutVars>
      </dgm:prSet>
      <dgm:spPr/>
    </dgm:pt>
    <dgm:pt modelId="{618B3BB4-8560-4D7D-8D95-8DA831F2EDC3}" type="pres">
      <dgm:prSet presAssocID="{7AF27626-4089-4F4F-85E0-4C00D8315BC1}" presName="sibTrans" presStyleLbl="bgSibTrans2D1" presStyleIdx="6" presStyleCnt="8"/>
      <dgm:spPr/>
    </dgm:pt>
    <dgm:pt modelId="{6EBE9B38-68A5-4A6E-8BB0-7685AD78E935}" type="pres">
      <dgm:prSet presAssocID="{1D1C36BD-A7AD-4F19-912A-780998295121}" presName="compNode" presStyleCnt="0"/>
      <dgm:spPr/>
    </dgm:pt>
    <dgm:pt modelId="{F69F699F-DF56-4F6F-A229-9070A0B88BF5}" type="pres">
      <dgm:prSet presAssocID="{1D1C36BD-A7AD-4F19-912A-780998295121}" presName="dummyConnPt" presStyleCnt="0"/>
      <dgm:spPr/>
    </dgm:pt>
    <dgm:pt modelId="{791519A2-620B-4685-BDFD-D70D0E801F2F}" type="pres">
      <dgm:prSet presAssocID="{1D1C36BD-A7AD-4F19-912A-780998295121}" presName="node" presStyleLbl="node1" presStyleIdx="7" presStyleCnt="9">
        <dgm:presLayoutVars>
          <dgm:bulletEnabled val="1"/>
        </dgm:presLayoutVars>
      </dgm:prSet>
      <dgm:spPr/>
    </dgm:pt>
    <dgm:pt modelId="{3D7DD196-655E-44B9-B456-28CDD00C1A52}" type="pres">
      <dgm:prSet presAssocID="{215AF5BE-F679-43B9-9AAF-ED18C16CB5BF}" presName="sibTrans" presStyleLbl="bgSibTrans2D1" presStyleIdx="7" presStyleCnt="8"/>
      <dgm:spPr/>
    </dgm:pt>
    <dgm:pt modelId="{B8A03CFC-65C4-409E-9A2E-774CE1ED06EF}" type="pres">
      <dgm:prSet presAssocID="{A5DA446E-5DED-472B-8506-296D47F4FBA5}" presName="compNode" presStyleCnt="0"/>
      <dgm:spPr/>
    </dgm:pt>
    <dgm:pt modelId="{88478594-BD15-400D-A43D-7FDE9A6596BD}" type="pres">
      <dgm:prSet presAssocID="{A5DA446E-5DED-472B-8506-296D47F4FBA5}" presName="dummyConnPt" presStyleCnt="0"/>
      <dgm:spPr/>
    </dgm:pt>
    <dgm:pt modelId="{68BFB179-A272-441B-89AB-0E9CAEEA0871}" type="pres">
      <dgm:prSet presAssocID="{A5DA446E-5DED-472B-8506-296D47F4FBA5}" presName="node" presStyleLbl="node1" presStyleIdx="8" presStyleCnt="9">
        <dgm:presLayoutVars>
          <dgm:bulletEnabled val="1"/>
        </dgm:presLayoutVars>
      </dgm:prSet>
      <dgm:spPr/>
    </dgm:pt>
  </dgm:ptLst>
  <dgm:cxnLst>
    <dgm:cxn modelId="{B9E43B0E-8272-4241-B25F-08A166A88CBD}" srcId="{6FE723A9-FF71-4CB4-8B8B-46E25E92F80A}" destId="{769CF250-0F99-4581-BBC0-022A0CA981C2}" srcOrd="1" destOrd="0" parTransId="{F632D169-9DA7-43D9-824C-E111516A9019}" sibTransId="{9013175F-DF92-496D-AE0D-93F4212059B5}"/>
    <dgm:cxn modelId="{530A891B-8567-4A69-98C0-FC703B639FED}" type="presOf" srcId="{1D1C36BD-A7AD-4F19-912A-780998295121}" destId="{791519A2-620B-4685-BDFD-D70D0E801F2F}" srcOrd="0" destOrd="0" presId="urn:microsoft.com/office/officeart/2005/8/layout/bProcess4"/>
    <dgm:cxn modelId="{4E8B8C1C-2AEC-4437-9FE5-CE75420277B6}" type="presOf" srcId="{9965B8AE-0325-4791-8EA2-F901DDD4E5DA}" destId="{F6D8DB35-8E4C-4E80-B00A-D48DE14D0CC5}" srcOrd="0" destOrd="0" presId="urn:microsoft.com/office/officeart/2005/8/layout/bProcess4"/>
    <dgm:cxn modelId="{8B2D472A-C910-48FE-9A54-3B0FC91D39A7}" srcId="{6FE723A9-FF71-4CB4-8B8B-46E25E92F80A}" destId="{A5DA446E-5DED-472B-8506-296D47F4FBA5}" srcOrd="8" destOrd="0" parTransId="{7D70F249-BE02-4F79-AE9F-B4B1AD156A16}" sibTransId="{5415930D-1890-4E1F-B258-A413C5FB48F2}"/>
    <dgm:cxn modelId="{B06E632D-E236-4B6F-8F6A-3C18C9B63E42}" type="presOf" srcId="{CBF6ED9A-3B5A-4F59-B97E-06B6B2AF5036}" destId="{5380CFC4-EF10-4EE8-BC2F-772EC8F4B355}" srcOrd="0" destOrd="0" presId="urn:microsoft.com/office/officeart/2005/8/layout/bProcess4"/>
    <dgm:cxn modelId="{9FCC323B-6E8F-4745-9E79-6FDE2E909127}" type="presOf" srcId="{A5DA446E-5DED-472B-8506-296D47F4FBA5}" destId="{68BFB179-A272-441B-89AB-0E9CAEEA0871}" srcOrd="0" destOrd="0" presId="urn:microsoft.com/office/officeart/2005/8/layout/bProcess4"/>
    <dgm:cxn modelId="{13D5EE3B-CB63-47B4-BBB1-4E68B355C3A7}" type="presOf" srcId="{7AF27626-4089-4F4F-85E0-4C00D8315BC1}" destId="{618B3BB4-8560-4D7D-8D95-8DA831F2EDC3}" srcOrd="0" destOrd="0" presId="urn:microsoft.com/office/officeart/2005/8/layout/bProcess4"/>
    <dgm:cxn modelId="{DEE0FF5F-862F-4C5F-B142-0F189FAB6746}" srcId="{6FE723A9-FF71-4CB4-8B8B-46E25E92F80A}" destId="{18AF8562-ADAB-4C2A-B74C-AC4399348B69}" srcOrd="2" destOrd="0" parTransId="{9F7552A4-CCF4-47A4-A58E-2744346A2276}" sibTransId="{CBF6ED9A-3B5A-4F59-B97E-06B6B2AF5036}"/>
    <dgm:cxn modelId="{FEEFD245-8119-49DF-9B85-5A02D89BDC7A}" srcId="{6FE723A9-FF71-4CB4-8B8B-46E25E92F80A}" destId="{C52EA2F9-059E-4353-9F2C-534A00AE87F9}" srcOrd="0" destOrd="0" parTransId="{DBB6344B-A6CC-46ED-9615-B062576B72A2}" sibTransId="{2A1C08B7-2A3F-4C72-BFA5-2705667084B1}"/>
    <dgm:cxn modelId="{F147306F-C07F-413B-9FE3-DD04A22543D2}" type="presOf" srcId="{92F6054E-D23A-4A08-ACE5-75939C2B0853}" destId="{1B707E92-8429-4B33-90EE-88B0B6E79CA6}" srcOrd="0" destOrd="0" presId="urn:microsoft.com/office/officeart/2005/8/layout/bProcess4"/>
    <dgm:cxn modelId="{F2119557-D4BF-46C3-A372-2E5AE8F0CF65}" srcId="{6FE723A9-FF71-4CB4-8B8B-46E25E92F80A}" destId="{BDEDB43A-0E2E-47BB-8432-63F044766902}" srcOrd="6" destOrd="0" parTransId="{D1D8382F-1900-4EC6-A9CB-1EAF83EAF2C3}" sibTransId="{7AF27626-4089-4F4F-85E0-4C00D8315BC1}"/>
    <dgm:cxn modelId="{DA50FF7C-E2A4-4741-A390-5A697B890E25}" type="presOf" srcId="{459444CB-5AEF-40E5-A354-26BE332F673F}" destId="{66F4790E-C113-417C-984A-A00FEDEA101D}" srcOrd="0" destOrd="0" presId="urn:microsoft.com/office/officeart/2005/8/layout/bProcess4"/>
    <dgm:cxn modelId="{7833077E-681F-481B-9528-0FB532712366}" srcId="{6FE723A9-FF71-4CB4-8B8B-46E25E92F80A}" destId="{BDAA9354-3508-4E1A-A737-BA997F9FD7A8}" srcOrd="4" destOrd="0" parTransId="{BCE62EEE-BEF5-4B59-A8D4-A3F693138336}" sibTransId="{29D9F666-1618-4740-A343-FE7F25635036}"/>
    <dgm:cxn modelId="{9D966887-0883-4135-A566-8BA71B9645A2}" srcId="{6FE723A9-FF71-4CB4-8B8B-46E25E92F80A}" destId="{92F6054E-D23A-4A08-ACE5-75939C2B0853}" srcOrd="3" destOrd="0" parTransId="{E4E387B8-A6AE-4846-B452-E55636CA09BF}" sibTransId="{459444CB-5AEF-40E5-A354-26BE332F673F}"/>
    <dgm:cxn modelId="{A13E6E92-1A7D-4476-A1F6-96E8D267E555}" type="presOf" srcId="{F065E56D-19E9-45AC-97EC-71806E0DE689}" destId="{9BD66664-86F0-4BF1-A431-A378DC69DDDA}" srcOrd="0" destOrd="0" presId="urn:microsoft.com/office/officeart/2005/8/layout/bProcess4"/>
    <dgm:cxn modelId="{CE3A6C98-7764-4782-B1C3-98F73191CCA0}" srcId="{6FE723A9-FF71-4CB4-8B8B-46E25E92F80A}" destId="{1D1C36BD-A7AD-4F19-912A-780998295121}" srcOrd="7" destOrd="0" parTransId="{CEDD3C28-98B8-487F-BC87-5EECAD144BC9}" sibTransId="{215AF5BE-F679-43B9-9AAF-ED18C16CB5BF}"/>
    <dgm:cxn modelId="{2CA5DEA1-6A61-41F4-826C-FF01CF78EFDF}" type="presOf" srcId="{29D9F666-1618-4740-A343-FE7F25635036}" destId="{0FABF16B-18BD-4C94-8180-F40651ABA36A}" srcOrd="0" destOrd="0" presId="urn:microsoft.com/office/officeart/2005/8/layout/bProcess4"/>
    <dgm:cxn modelId="{A63262A5-B19B-4A2E-ABFF-AA49EFECE279}" type="presOf" srcId="{2A1C08B7-2A3F-4C72-BFA5-2705667084B1}" destId="{E0084F59-4592-4E79-A8AC-ED013D86A4CD}" srcOrd="0" destOrd="0" presId="urn:microsoft.com/office/officeart/2005/8/layout/bProcess4"/>
    <dgm:cxn modelId="{38C7E0AF-B8A3-4B9D-950D-1A691F0A7505}" type="presOf" srcId="{215AF5BE-F679-43B9-9AAF-ED18C16CB5BF}" destId="{3D7DD196-655E-44B9-B456-28CDD00C1A52}" srcOrd="0" destOrd="0" presId="urn:microsoft.com/office/officeart/2005/8/layout/bProcess4"/>
    <dgm:cxn modelId="{0345A5C9-1A08-4750-AE95-2247A40FFF23}" type="presOf" srcId="{6FE723A9-FF71-4CB4-8B8B-46E25E92F80A}" destId="{435DFE75-F598-4DAB-905C-578AE363E475}" srcOrd="0" destOrd="0" presId="urn:microsoft.com/office/officeart/2005/8/layout/bProcess4"/>
    <dgm:cxn modelId="{DBF138CC-7DF7-4025-8542-6E835D3701AB}" type="presOf" srcId="{18AF8562-ADAB-4C2A-B74C-AC4399348B69}" destId="{92E30920-049D-4734-831D-8308D899F2BA}" srcOrd="0" destOrd="0" presId="urn:microsoft.com/office/officeart/2005/8/layout/bProcess4"/>
    <dgm:cxn modelId="{7A72DECE-2084-4991-9B60-184E2A40F9D4}" type="presOf" srcId="{BDAA9354-3508-4E1A-A737-BA997F9FD7A8}" destId="{461029E1-D1F4-44D0-ACAE-1B6BFC852317}" srcOrd="0" destOrd="0" presId="urn:microsoft.com/office/officeart/2005/8/layout/bProcess4"/>
    <dgm:cxn modelId="{5BC4FBD4-CCBE-4955-A4E1-A67DCAF098F1}" type="presOf" srcId="{C52EA2F9-059E-4353-9F2C-534A00AE87F9}" destId="{2FDADE61-93F4-48F0-9D83-9DF7F43BB90B}" srcOrd="0" destOrd="0" presId="urn:microsoft.com/office/officeart/2005/8/layout/bProcess4"/>
    <dgm:cxn modelId="{4CF1D7E3-79CC-46EB-8ECB-5A8347480350}" type="presOf" srcId="{9013175F-DF92-496D-AE0D-93F4212059B5}" destId="{3F879794-EA2A-4EBC-A5B7-5282FC20A409}" srcOrd="0" destOrd="0" presId="urn:microsoft.com/office/officeart/2005/8/layout/bProcess4"/>
    <dgm:cxn modelId="{A914BBF1-825B-4587-9AE7-BBD2686AA584}" type="presOf" srcId="{769CF250-0F99-4581-BBC0-022A0CA981C2}" destId="{C1DC7802-FC35-48B2-95E6-210ACA1D9828}" srcOrd="0" destOrd="0" presId="urn:microsoft.com/office/officeart/2005/8/layout/bProcess4"/>
    <dgm:cxn modelId="{EBCE87F6-7DAC-4970-BD3D-9EF69B084959}" srcId="{6FE723A9-FF71-4CB4-8B8B-46E25E92F80A}" destId="{9965B8AE-0325-4791-8EA2-F901DDD4E5DA}" srcOrd="5" destOrd="0" parTransId="{18C5DB5B-ABB5-4515-9A37-5DC5BBB0CFA3}" sibTransId="{F065E56D-19E9-45AC-97EC-71806E0DE689}"/>
    <dgm:cxn modelId="{8E7708FE-1352-4B11-82CF-27A1EE8055B5}" type="presOf" srcId="{BDEDB43A-0E2E-47BB-8432-63F044766902}" destId="{D80C6F63-8869-4D02-9ADB-4EA9DE86C7DE}" srcOrd="0" destOrd="0" presId="urn:microsoft.com/office/officeart/2005/8/layout/bProcess4"/>
    <dgm:cxn modelId="{797569B3-D741-4FF4-A8AF-FC0559649A37}" type="presParOf" srcId="{435DFE75-F598-4DAB-905C-578AE363E475}" destId="{A9C5A048-6CF2-4F6D-8FAE-C55DC39D0987}" srcOrd="0" destOrd="0" presId="urn:microsoft.com/office/officeart/2005/8/layout/bProcess4"/>
    <dgm:cxn modelId="{C32A97C9-7353-4ABD-94FA-046194845665}" type="presParOf" srcId="{A9C5A048-6CF2-4F6D-8FAE-C55DC39D0987}" destId="{A388FA1A-0ACC-4E91-B4E7-854E704F13D5}" srcOrd="0" destOrd="0" presId="urn:microsoft.com/office/officeart/2005/8/layout/bProcess4"/>
    <dgm:cxn modelId="{8CFA678E-07E9-430B-8765-D7E2CE5846FA}" type="presParOf" srcId="{A9C5A048-6CF2-4F6D-8FAE-C55DC39D0987}" destId="{2FDADE61-93F4-48F0-9D83-9DF7F43BB90B}" srcOrd="1" destOrd="0" presId="urn:microsoft.com/office/officeart/2005/8/layout/bProcess4"/>
    <dgm:cxn modelId="{83DD37C2-5E91-455C-8404-8548EF4DC7C1}" type="presParOf" srcId="{435DFE75-F598-4DAB-905C-578AE363E475}" destId="{E0084F59-4592-4E79-A8AC-ED013D86A4CD}" srcOrd="1" destOrd="0" presId="urn:microsoft.com/office/officeart/2005/8/layout/bProcess4"/>
    <dgm:cxn modelId="{20DFDED8-E919-4B13-87A4-8462DA276F09}" type="presParOf" srcId="{435DFE75-F598-4DAB-905C-578AE363E475}" destId="{75DE7A53-FFBE-427B-9D9F-A1867D638AAE}" srcOrd="2" destOrd="0" presId="urn:microsoft.com/office/officeart/2005/8/layout/bProcess4"/>
    <dgm:cxn modelId="{0638AEDB-DD0E-42EF-A8BA-21C3A3E5841B}" type="presParOf" srcId="{75DE7A53-FFBE-427B-9D9F-A1867D638AAE}" destId="{4A9AB26F-36F2-46CE-A68C-D088BDEB2ADC}" srcOrd="0" destOrd="0" presId="urn:microsoft.com/office/officeart/2005/8/layout/bProcess4"/>
    <dgm:cxn modelId="{48814DC3-8EA5-4460-8F4D-F94585B9F424}" type="presParOf" srcId="{75DE7A53-FFBE-427B-9D9F-A1867D638AAE}" destId="{C1DC7802-FC35-48B2-95E6-210ACA1D9828}" srcOrd="1" destOrd="0" presId="urn:microsoft.com/office/officeart/2005/8/layout/bProcess4"/>
    <dgm:cxn modelId="{8B3E529E-2BE2-41B6-86B3-5D5B2DDB6E95}" type="presParOf" srcId="{435DFE75-F598-4DAB-905C-578AE363E475}" destId="{3F879794-EA2A-4EBC-A5B7-5282FC20A409}" srcOrd="3" destOrd="0" presId="urn:microsoft.com/office/officeart/2005/8/layout/bProcess4"/>
    <dgm:cxn modelId="{9C8E7BAD-3959-412B-80AE-9411FC7E59A3}" type="presParOf" srcId="{435DFE75-F598-4DAB-905C-578AE363E475}" destId="{D9A31EDB-D728-4450-A2D3-D0B6D1186316}" srcOrd="4" destOrd="0" presId="urn:microsoft.com/office/officeart/2005/8/layout/bProcess4"/>
    <dgm:cxn modelId="{CE8CBB12-07E4-4E99-834F-9991BAF722F4}" type="presParOf" srcId="{D9A31EDB-D728-4450-A2D3-D0B6D1186316}" destId="{448B62E1-609F-4BC3-A1D6-11B82724CE9F}" srcOrd="0" destOrd="0" presId="urn:microsoft.com/office/officeart/2005/8/layout/bProcess4"/>
    <dgm:cxn modelId="{192916F7-2516-4C5D-ADE2-D8B41457949C}" type="presParOf" srcId="{D9A31EDB-D728-4450-A2D3-D0B6D1186316}" destId="{92E30920-049D-4734-831D-8308D899F2BA}" srcOrd="1" destOrd="0" presId="urn:microsoft.com/office/officeart/2005/8/layout/bProcess4"/>
    <dgm:cxn modelId="{5E379B6D-B2CC-487C-9CE5-9EB729622F31}" type="presParOf" srcId="{435DFE75-F598-4DAB-905C-578AE363E475}" destId="{5380CFC4-EF10-4EE8-BC2F-772EC8F4B355}" srcOrd="5" destOrd="0" presId="urn:microsoft.com/office/officeart/2005/8/layout/bProcess4"/>
    <dgm:cxn modelId="{34914F7A-60D4-4A67-A9EF-C67489C7CA7D}" type="presParOf" srcId="{435DFE75-F598-4DAB-905C-578AE363E475}" destId="{2E798813-0AB6-466C-8ACB-A8733D1805A7}" srcOrd="6" destOrd="0" presId="urn:microsoft.com/office/officeart/2005/8/layout/bProcess4"/>
    <dgm:cxn modelId="{579FF6FE-3A33-494C-B9FB-6B91AA05264A}" type="presParOf" srcId="{2E798813-0AB6-466C-8ACB-A8733D1805A7}" destId="{5F49A0DE-A40D-4817-AF4F-6831B30D276E}" srcOrd="0" destOrd="0" presId="urn:microsoft.com/office/officeart/2005/8/layout/bProcess4"/>
    <dgm:cxn modelId="{E8E850A5-C59F-4156-8D61-52BE1580D4B3}" type="presParOf" srcId="{2E798813-0AB6-466C-8ACB-A8733D1805A7}" destId="{1B707E92-8429-4B33-90EE-88B0B6E79CA6}" srcOrd="1" destOrd="0" presId="urn:microsoft.com/office/officeart/2005/8/layout/bProcess4"/>
    <dgm:cxn modelId="{34F97972-9F14-4AD9-A62C-455786B8C52D}" type="presParOf" srcId="{435DFE75-F598-4DAB-905C-578AE363E475}" destId="{66F4790E-C113-417C-984A-A00FEDEA101D}" srcOrd="7" destOrd="0" presId="urn:microsoft.com/office/officeart/2005/8/layout/bProcess4"/>
    <dgm:cxn modelId="{5EE2DF49-8F36-40B6-8D5A-ACD16B3095BA}" type="presParOf" srcId="{435DFE75-F598-4DAB-905C-578AE363E475}" destId="{D8A57F33-9148-49D8-A764-9B62068AB60B}" srcOrd="8" destOrd="0" presId="urn:microsoft.com/office/officeart/2005/8/layout/bProcess4"/>
    <dgm:cxn modelId="{4A2EB50F-EC2C-4ED8-8375-C2BA4005F348}" type="presParOf" srcId="{D8A57F33-9148-49D8-A764-9B62068AB60B}" destId="{1C290F22-863C-414E-B506-8758187F9E61}" srcOrd="0" destOrd="0" presId="urn:microsoft.com/office/officeart/2005/8/layout/bProcess4"/>
    <dgm:cxn modelId="{365DA851-69F3-4EDD-BBDF-7B169D63B35C}" type="presParOf" srcId="{D8A57F33-9148-49D8-A764-9B62068AB60B}" destId="{461029E1-D1F4-44D0-ACAE-1B6BFC852317}" srcOrd="1" destOrd="0" presId="urn:microsoft.com/office/officeart/2005/8/layout/bProcess4"/>
    <dgm:cxn modelId="{8F0A3FB2-AB28-4529-9048-869999DCB0C0}" type="presParOf" srcId="{435DFE75-F598-4DAB-905C-578AE363E475}" destId="{0FABF16B-18BD-4C94-8180-F40651ABA36A}" srcOrd="9" destOrd="0" presId="urn:microsoft.com/office/officeart/2005/8/layout/bProcess4"/>
    <dgm:cxn modelId="{B24E4F23-F6D0-44DA-BD76-B8EFF9FC839C}" type="presParOf" srcId="{435DFE75-F598-4DAB-905C-578AE363E475}" destId="{6849BC8B-9CAC-452E-A7B6-9FA8415346A9}" srcOrd="10" destOrd="0" presId="urn:microsoft.com/office/officeart/2005/8/layout/bProcess4"/>
    <dgm:cxn modelId="{EFECE430-07C8-4F27-8F3F-23952C58B92A}" type="presParOf" srcId="{6849BC8B-9CAC-452E-A7B6-9FA8415346A9}" destId="{CC7C1824-CE5F-4EA0-BE42-8204F1EDC235}" srcOrd="0" destOrd="0" presId="urn:microsoft.com/office/officeart/2005/8/layout/bProcess4"/>
    <dgm:cxn modelId="{7F5E9259-D276-464B-BFCB-9DA02192CE31}" type="presParOf" srcId="{6849BC8B-9CAC-452E-A7B6-9FA8415346A9}" destId="{F6D8DB35-8E4C-4E80-B00A-D48DE14D0CC5}" srcOrd="1" destOrd="0" presId="urn:microsoft.com/office/officeart/2005/8/layout/bProcess4"/>
    <dgm:cxn modelId="{A2AC1524-255C-4DB1-9F40-217D17A1F2B1}" type="presParOf" srcId="{435DFE75-F598-4DAB-905C-578AE363E475}" destId="{9BD66664-86F0-4BF1-A431-A378DC69DDDA}" srcOrd="11" destOrd="0" presId="urn:microsoft.com/office/officeart/2005/8/layout/bProcess4"/>
    <dgm:cxn modelId="{846C6804-5D3D-4F90-9589-AF082F93AC1C}" type="presParOf" srcId="{435DFE75-F598-4DAB-905C-578AE363E475}" destId="{03A23D45-E6F4-461A-9170-8817F03FA972}" srcOrd="12" destOrd="0" presId="urn:microsoft.com/office/officeart/2005/8/layout/bProcess4"/>
    <dgm:cxn modelId="{732A38DB-76D7-438C-83F1-B2658BB6D7EC}" type="presParOf" srcId="{03A23D45-E6F4-461A-9170-8817F03FA972}" destId="{B2AC4D50-D646-4184-963B-B015D25733DE}" srcOrd="0" destOrd="0" presId="urn:microsoft.com/office/officeart/2005/8/layout/bProcess4"/>
    <dgm:cxn modelId="{8BF0034D-EF66-473F-A391-0AA48D505993}" type="presParOf" srcId="{03A23D45-E6F4-461A-9170-8817F03FA972}" destId="{D80C6F63-8869-4D02-9ADB-4EA9DE86C7DE}" srcOrd="1" destOrd="0" presId="urn:microsoft.com/office/officeart/2005/8/layout/bProcess4"/>
    <dgm:cxn modelId="{96339046-A94E-442D-A76A-5ABEB32B7F76}" type="presParOf" srcId="{435DFE75-F598-4DAB-905C-578AE363E475}" destId="{618B3BB4-8560-4D7D-8D95-8DA831F2EDC3}" srcOrd="13" destOrd="0" presId="urn:microsoft.com/office/officeart/2005/8/layout/bProcess4"/>
    <dgm:cxn modelId="{819189CE-1687-4C02-A0E8-A5973BBB56F0}" type="presParOf" srcId="{435DFE75-F598-4DAB-905C-578AE363E475}" destId="{6EBE9B38-68A5-4A6E-8BB0-7685AD78E935}" srcOrd="14" destOrd="0" presId="urn:microsoft.com/office/officeart/2005/8/layout/bProcess4"/>
    <dgm:cxn modelId="{13FBB053-ED35-4FFD-8A56-FBAE983A0659}" type="presParOf" srcId="{6EBE9B38-68A5-4A6E-8BB0-7685AD78E935}" destId="{F69F699F-DF56-4F6F-A229-9070A0B88BF5}" srcOrd="0" destOrd="0" presId="urn:microsoft.com/office/officeart/2005/8/layout/bProcess4"/>
    <dgm:cxn modelId="{70EB4B0D-15D9-4A29-8CD6-ED194A6DEF3B}" type="presParOf" srcId="{6EBE9B38-68A5-4A6E-8BB0-7685AD78E935}" destId="{791519A2-620B-4685-BDFD-D70D0E801F2F}" srcOrd="1" destOrd="0" presId="urn:microsoft.com/office/officeart/2005/8/layout/bProcess4"/>
    <dgm:cxn modelId="{9CDB9F79-0441-499D-82BC-87796075CAC6}" type="presParOf" srcId="{435DFE75-F598-4DAB-905C-578AE363E475}" destId="{3D7DD196-655E-44B9-B456-28CDD00C1A52}" srcOrd="15" destOrd="0" presId="urn:microsoft.com/office/officeart/2005/8/layout/bProcess4"/>
    <dgm:cxn modelId="{98F5BC34-4FCE-48DD-B618-40B25080DC88}" type="presParOf" srcId="{435DFE75-F598-4DAB-905C-578AE363E475}" destId="{B8A03CFC-65C4-409E-9A2E-774CE1ED06EF}" srcOrd="16" destOrd="0" presId="urn:microsoft.com/office/officeart/2005/8/layout/bProcess4"/>
    <dgm:cxn modelId="{3A0E1A97-8CC4-4F87-9F80-EEA1BFD957D0}" type="presParOf" srcId="{B8A03CFC-65C4-409E-9A2E-774CE1ED06EF}" destId="{88478594-BD15-400D-A43D-7FDE9A6596BD}" srcOrd="0" destOrd="0" presId="urn:microsoft.com/office/officeart/2005/8/layout/bProcess4"/>
    <dgm:cxn modelId="{7FAF49BD-E49D-48C4-91E4-CBC37F17517F}" type="presParOf" srcId="{B8A03CFC-65C4-409E-9A2E-774CE1ED06EF}" destId="{68BFB179-A272-441B-89AB-0E9CAEEA087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84F59-4592-4E79-A8AC-ED013D86A4CD}">
      <dsp:nvSpPr>
        <dsp:cNvPr id="0" name=""/>
        <dsp:cNvSpPr/>
      </dsp:nvSpPr>
      <dsp:spPr>
        <a:xfrm rot="5400000">
          <a:off x="-194228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ADE61-93F4-48F0-9D83-9DF7F43BB90B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Irregularidade</a:t>
          </a:r>
        </a:p>
      </dsp:txBody>
      <dsp:txXfrm>
        <a:off x="211121" y="39298"/>
        <a:ext cx="2078140" cy="1216604"/>
      </dsp:txXfrm>
    </dsp:sp>
    <dsp:sp modelId="{3F879794-EA2A-4EBC-A5B7-5282FC20A409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C7802-FC35-48B2-95E6-210ACA1D9828}">
      <dsp:nvSpPr>
        <dsp:cNvPr id="0" name=""/>
        <dsp:cNvSpPr/>
      </dsp:nvSpPr>
      <dsp:spPr>
        <a:xfrm>
          <a:off x="173271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ITI</a:t>
          </a:r>
        </a:p>
      </dsp:txBody>
      <dsp:txXfrm>
        <a:off x="211121" y="1654678"/>
        <a:ext cx="2078140" cy="1216604"/>
      </dsp:txXfrm>
    </dsp:sp>
    <dsp:sp modelId="{5380CFC4-EF10-4EE8-BC2F-772EC8F4B355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30920-049D-4734-831D-8308D899F2BA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Justificativas</a:t>
          </a:r>
        </a:p>
      </dsp:txBody>
      <dsp:txXfrm>
        <a:off x="211121" y="3270059"/>
        <a:ext cx="2078140" cy="1216604"/>
      </dsp:txXfrm>
    </dsp:sp>
    <dsp:sp modelId="{66F4790E-C113-417C-984A-A00FEDEA101D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07E92-8429-4B33-90EE-88B0B6E79CA6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ITC</a:t>
          </a:r>
        </a:p>
      </dsp:txBody>
      <dsp:txXfrm>
        <a:off x="3075729" y="3270059"/>
        <a:ext cx="2078140" cy="1216604"/>
      </dsp:txXfrm>
    </dsp:sp>
    <dsp:sp modelId="{0FABF16B-18BD-4C94-8180-F40651ABA36A}">
      <dsp:nvSpPr>
        <dsp:cNvPr id="0" name=""/>
        <dsp:cNvSpPr/>
      </dsp:nvSpPr>
      <dsp:spPr>
        <a:xfrm rot="16200000">
          <a:off x="2670379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029E1-D1F4-44D0-ACAE-1B6BFC852317}">
      <dsp:nvSpPr>
        <dsp:cNvPr id="0" name=""/>
        <dsp:cNvSpPr/>
      </dsp:nvSpPr>
      <dsp:spPr>
        <a:xfrm>
          <a:off x="3037879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Parecer MPEC</a:t>
          </a:r>
        </a:p>
      </dsp:txBody>
      <dsp:txXfrm>
        <a:off x="3075729" y="1654678"/>
        <a:ext cx="2078140" cy="1216604"/>
      </dsp:txXfrm>
    </dsp:sp>
    <dsp:sp modelId="{9BD66664-86F0-4BF1-A431-A378DC69DDDA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8DB35-8E4C-4E80-B00A-D48DE14D0CC5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Defesa Oral</a:t>
          </a:r>
        </a:p>
      </dsp:txBody>
      <dsp:txXfrm>
        <a:off x="3075729" y="39298"/>
        <a:ext cx="2078140" cy="1216604"/>
      </dsp:txXfrm>
    </dsp:sp>
    <dsp:sp modelId="{618B3BB4-8560-4D7D-8D95-8DA831F2EDC3}">
      <dsp:nvSpPr>
        <dsp:cNvPr id="0" name=""/>
        <dsp:cNvSpPr/>
      </dsp:nvSpPr>
      <dsp:spPr>
        <a:xfrm rot="5400000">
          <a:off x="5534987" y="1029233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C6F63-8869-4D02-9ADB-4EA9DE86C7DE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Julgamento</a:t>
          </a:r>
        </a:p>
      </dsp:txBody>
      <dsp:txXfrm>
        <a:off x="5940337" y="39298"/>
        <a:ext cx="2078140" cy="1216604"/>
      </dsp:txXfrm>
    </dsp:sp>
    <dsp:sp modelId="{3D7DD196-655E-44B9-B456-28CDD00C1A52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519A2-620B-4685-BDFD-D70D0E801F2F}">
      <dsp:nvSpPr>
        <dsp:cNvPr id="0" name=""/>
        <dsp:cNvSpPr/>
      </dsp:nvSpPr>
      <dsp:spPr>
        <a:xfrm>
          <a:off x="5902487" y="161682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Recursos</a:t>
          </a:r>
        </a:p>
      </dsp:txBody>
      <dsp:txXfrm>
        <a:off x="5940337" y="1654678"/>
        <a:ext cx="2078140" cy="1216604"/>
      </dsp:txXfrm>
    </dsp:sp>
    <dsp:sp modelId="{68BFB179-A272-441B-89AB-0E9CAEEA0871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Execução</a:t>
          </a:r>
        </a:p>
      </dsp:txBody>
      <dsp:txXfrm>
        <a:off x="5940337" y="3270059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2518-A9E9-4C18-A016-5538A46021F3}" type="datetimeFigureOut">
              <a:rPr lang="pt-BR" smtClean="0"/>
              <a:pPr/>
              <a:t>15/03/2018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E5AB7-57A0-4256-8887-19F52A5DEE1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3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3929-D05B-4C13-87D4-9AD28C113988}" type="datetimeFigureOut">
              <a:rPr lang="pt-BR" smtClean="0"/>
              <a:pPr/>
              <a:t>15/03/2018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05B7B-77BD-4D94-B902-65ADF9C3B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2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23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24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29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662C-0F4E-412A-8745-4C1BAABED192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96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11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650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585AB49-D7D3-4708-9730-0A5B01B43285}" type="slidenum">
              <a:rPr lang="pt-BR"/>
              <a:pPr eaLnBrk="1" hangingPunct="1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23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16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6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17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4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18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11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19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84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20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7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>
                <a:solidFill>
                  <a:prstClr val="black"/>
                </a:solidFill>
              </a:rPr>
              <a:pPr/>
              <a:t>21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8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3C9610-39C9-4A9D-80BF-A6FE79218D22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73F-926C-423E-95F5-19BF374EC618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905A-4AFE-433B-83A2-948D8110BDDF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C323-62D8-443E-AE34-56C236610AD1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5F86-6E07-48A4-909A-B57871D28ABE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AF49-CC81-403B-8837-A61DC17FF2DA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9BA7-F837-445A-BB03-AF98AC2BC290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093D-986D-448A-99FD-E2529460E745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2C2C-8BBB-4D0C-8A47-B3A691F1433D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112B602-A113-4055-86C6-8FEEB62EDBDD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9663CB-F814-4878-9B09-5227658C4E92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99A8B-B30B-4D2E-A39B-676CC8612C50}" type="datetime1">
              <a:rPr lang="pt-BR" smtClean="0"/>
              <a:pPr/>
              <a:t>15/03/2018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C1DC2E-C800-4874-971D-25C0B01570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5116024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sz="3200" dirty="0"/>
          </a:p>
          <a:p>
            <a:endParaRPr lang="pt-BR" sz="3200" dirty="0"/>
          </a:p>
        </p:txBody>
      </p:sp>
      <p:pic>
        <p:nvPicPr>
          <p:cNvPr id="4" name="Imagem 3" descr="http://dm.inf.br/abipem/2018/30snps14a16MarGuarulhosSP/images/img_destaque_2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332656"/>
            <a:ext cx="727280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24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783358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Benefícios previdenciários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Servidor Público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Investimentos Financeiros (CPA-10)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Gestão Pública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Contabilidade Previdenciária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Cálculo Atuarial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OBS: observar requisitos da lei local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341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cap="all" dirty="0">
                <a:solidFill>
                  <a:schemeClr val="tx1"/>
                </a:solidFill>
              </a:rPr>
              <a:t>Conhecimentos Necessários para o Gestor (</a:t>
            </a:r>
            <a:r>
              <a:rPr lang="pt-BR" sz="3600" dirty="0">
                <a:solidFill>
                  <a:schemeClr val="tx1"/>
                </a:solidFill>
              </a:rPr>
              <a:t>também para o Conselheiro)</a:t>
            </a:r>
          </a:p>
        </p:txBody>
      </p:sp>
    </p:spTree>
    <p:extLst>
      <p:ext uri="{BB962C8B-B14F-4D97-AF65-F5344CB8AC3E}">
        <p14:creationId xmlns:p14="http://schemas.microsoft.com/office/powerpoint/2010/main" val="292987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042864" y="1484784"/>
            <a:ext cx="8229600" cy="3240360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BASE JURÍDICA</a:t>
            </a:r>
            <a:endParaRPr lang="pt-BR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7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62944" y="1354766"/>
            <a:ext cx="7869560" cy="481053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Constituição Federal</a:t>
            </a:r>
          </a:p>
          <a:p>
            <a:pPr algn="just"/>
            <a:r>
              <a:rPr lang="pt-BR" dirty="0"/>
              <a:t>Constituição Estadual</a:t>
            </a:r>
          </a:p>
          <a:p>
            <a:pPr algn="just"/>
            <a:r>
              <a:rPr lang="pt-BR" dirty="0"/>
              <a:t>Lei Orgânica do Município</a:t>
            </a:r>
          </a:p>
          <a:p>
            <a:pPr algn="just"/>
            <a:r>
              <a:rPr lang="pt-BR" dirty="0"/>
              <a:t>Lei 8666/93 (licitações)</a:t>
            </a:r>
          </a:p>
          <a:p>
            <a:pPr algn="just"/>
            <a:r>
              <a:rPr lang="pt-BR" dirty="0"/>
              <a:t>Lei 4.320/64 (orçamento público)</a:t>
            </a:r>
          </a:p>
          <a:p>
            <a:pPr algn="just"/>
            <a:r>
              <a:rPr lang="pt-BR" dirty="0"/>
              <a:t>Lei de Responsabilidade Fiscal</a:t>
            </a:r>
          </a:p>
          <a:p>
            <a:pPr algn="just"/>
            <a:r>
              <a:rPr lang="pt-BR" dirty="0"/>
              <a:t>Lei 9874/99 (processo administrativo)</a:t>
            </a:r>
          </a:p>
          <a:p>
            <a:pPr algn="just"/>
            <a:r>
              <a:rPr lang="pt-BR" dirty="0"/>
              <a:t>Lei de Acesso a Informação</a:t>
            </a:r>
          </a:p>
          <a:p>
            <a:pPr algn="just"/>
            <a:r>
              <a:rPr lang="pt-BR" dirty="0"/>
              <a:t>Estatuto do Servidor Público</a:t>
            </a:r>
          </a:p>
          <a:p>
            <a:pPr algn="just"/>
            <a:r>
              <a:rPr lang="pt-BR" dirty="0"/>
              <a:t>Leis de organização administrativa</a:t>
            </a:r>
          </a:p>
          <a:p>
            <a:pPr algn="just"/>
            <a:r>
              <a:rPr lang="pt-BR" dirty="0"/>
              <a:t>Diversas leis e regulamentos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74832" cy="1224136"/>
          </a:xfrm>
        </p:spPr>
        <p:txBody>
          <a:bodyPr>
            <a:noAutofit/>
          </a:bodyPr>
          <a:lstStyle/>
          <a:p>
            <a:pPr algn="ctr"/>
            <a:r>
              <a:rPr lang="pt-BR" sz="3900" cap="all" dirty="0">
                <a:solidFill>
                  <a:schemeClr val="tx1"/>
                </a:solidFill>
              </a:rPr>
              <a:t>Base Jurídica da Gestão Pública</a:t>
            </a:r>
          </a:p>
        </p:txBody>
      </p:sp>
    </p:spTree>
    <p:extLst>
      <p:ext uri="{BB962C8B-B14F-4D97-AF65-F5344CB8AC3E}">
        <p14:creationId xmlns:p14="http://schemas.microsoft.com/office/powerpoint/2010/main" val="320060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09750" y="214314"/>
            <a:ext cx="8713788" cy="93662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pt-BR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Base jurídica do RPPS</a:t>
            </a:r>
          </a:p>
        </p:txBody>
      </p:sp>
      <p:sp>
        <p:nvSpPr>
          <p:cNvPr id="5" name="Subtítulo 4"/>
          <p:cNvSpPr>
            <a:spLocks noGrp="1"/>
          </p:cNvSpPr>
          <p:nvPr>
            <p:ph idx="1"/>
          </p:nvPr>
        </p:nvSpPr>
        <p:spPr>
          <a:xfrm>
            <a:off x="1881982" y="5519739"/>
            <a:ext cx="8569325" cy="823913"/>
          </a:xfrm>
        </p:spPr>
        <p:txBody>
          <a:bodyPr rtlCol="0">
            <a:noAutofit/>
          </a:bodyPr>
          <a:lstStyle/>
          <a:p>
            <a:pPr marL="0" lvl="8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OBS: 1) Observar a Lei Orgânica do respectivo Tribunal de Contas, bem como suas Resoluções e outros atos normativos.</a:t>
            </a:r>
          </a:p>
          <a:p>
            <a:pPr marL="0" lvl="8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           2) Uso subsidiário das regras do RGPS (Art. 40 §12º da CF), bem como art. 201 da  CF e Leis 8213/91 e 8.212/91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1044576"/>
            <a:ext cx="6024563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34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Na concessão de benefícios deverão ser respeitados o art. 40 da CF e outros instrumentos normativos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Os investimentos financeiros devem ser feitos de maneira independente da administração municipal, seguindo as normas da Resolução 3.922/2010 (com alterações posteriores) do CMN.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A despesas administrativas do RPPS deverão ser de no máximo 2% da folha de pagamentos dos servidores efetivos no ano anterior ou outro índice menor definido em lei municipal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sz="2400" dirty="0">
              <a:latin typeface="Arial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69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cap="all" dirty="0">
                <a:solidFill>
                  <a:schemeClr val="tx1"/>
                </a:solidFill>
              </a:rPr>
              <a:t>Algumas obrigações dos RPPS</a:t>
            </a:r>
          </a:p>
        </p:txBody>
      </p:sp>
    </p:spTree>
    <p:extLst>
      <p:ext uri="{BB962C8B-B14F-4D97-AF65-F5344CB8AC3E}">
        <p14:creationId xmlns:p14="http://schemas.microsoft.com/office/powerpoint/2010/main" val="123751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423318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As admissões, aposentadorias, pensões e reformas devem ser enviadas ao Tribunal de Contas para registro, nos termos do art. 71, III da CF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Várias informações (demonstrativos) devem ser prestadas periodicamente ao MTPS e TC, sem </a:t>
            </a:r>
            <a:r>
              <a:rPr lang="pt-BR" sz="2400" dirty="0" err="1">
                <a:latin typeface="Calibri" panose="020F0502020204030204" pitchFamily="34" charset="0"/>
              </a:rPr>
              <a:t>prejuizo</a:t>
            </a:r>
            <a:r>
              <a:rPr lang="pt-BR" sz="2400" dirty="0">
                <a:latin typeface="Calibri" panose="020F0502020204030204" pitchFamily="34" charset="0"/>
              </a:rPr>
              <a:t> de outros órgãos de controle.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Vários pagamentos devem ser feitos (contribuição patronal para o RGPS, repasse à administração direta do IRRF, dentre outros)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sz="2400" dirty="0">
              <a:latin typeface="Arial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cap="all" dirty="0">
                <a:solidFill>
                  <a:schemeClr val="tx1"/>
                </a:solidFill>
              </a:rPr>
              <a:t>Algumas obrigações dos RPPS</a:t>
            </a:r>
          </a:p>
        </p:txBody>
      </p:sp>
    </p:spTree>
    <p:extLst>
      <p:ext uri="{BB962C8B-B14F-4D97-AF65-F5344CB8AC3E}">
        <p14:creationId xmlns:p14="http://schemas.microsoft.com/office/powerpoint/2010/main" val="147256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81200" y="2060848"/>
            <a:ext cx="8229600" cy="2088232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0"/>
              </a:spcBef>
              <a:buNone/>
            </a:pP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CONSELHO E CONSELHEIROS</a:t>
            </a:r>
            <a:endParaRPr lang="pt-BR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29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0856" y="256968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b="0" cap="all" dirty="0">
                <a:solidFill>
                  <a:schemeClr val="tx1"/>
                </a:solidFill>
                <a:effectLst/>
              </a:rPr>
              <a:t>Fundamento Constitucional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536" y="908720"/>
            <a:ext cx="8352928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Art. 194. A seguridade social compreende um conjunto integrado de ações de iniciativa dos Poderes Públicos e da sociedade, destinadas a assegurar os direitos relativos à saúde, à previdência e à assistência social.</a:t>
            </a: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Parágrafo único. Compete ao Poder Público, nos termos da lei, organizar a seguridade social, com base nos seguintes objetivos:</a:t>
            </a:r>
          </a:p>
          <a:p>
            <a:pPr marL="0" indent="0" algn="just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VII - </a:t>
            </a:r>
            <a:r>
              <a:rPr lang="pt-BR" sz="2400" b="1" u="sng" dirty="0">
                <a:latin typeface="Calibri" panose="020F0502020204030204" pitchFamily="34" charset="0"/>
              </a:rPr>
              <a:t>caráter democrático e descentralizado</a:t>
            </a:r>
            <a:r>
              <a:rPr lang="pt-BR" sz="2400" dirty="0">
                <a:latin typeface="Calibri" panose="020F0502020204030204" pitchFamily="34" charset="0"/>
              </a:rPr>
              <a:t> da administração, mediante </a:t>
            </a:r>
            <a:r>
              <a:rPr lang="pt-BR" sz="2400" b="1" u="sng" dirty="0">
                <a:latin typeface="Calibri" panose="020F0502020204030204" pitchFamily="34" charset="0"/>
              </a:rPr>
              <a:t>gestão quadripartite</a:t>
            </a:r>
            <a:r>
              <a:rPr lang="pt-BR" sz="2400" dirty="0">
                <a:latin typeface="Calibri" panose="020F0502020204030204" pitchFamily="34" charset="0"/>
              </a:rPr>
              <a:t>, </a:t>
            </a:r>
            <a:r>
              <a:rPr lang="pt-BR" sz="2400" b="1" u="sng" dirty="0">
                <a:latin typeface="Calibri" panose="020F0502020204030204" pitchFamily="34" charset="0"/>
              </a:rPr>
              <a:t>com participação dos trabalhadores, dos empregadores, dos aposentados e do Governo nos órgãos colegiados</a:t>
            </a:r>
            <a:r>
              <a:rPr lang="pt-BR" sz="2400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pt-BR" sz="24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3648" y="116632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cap="all" dirty="0">
                <a:solidFill>
                  <a:schemeClr val="tx1"/>
                </a:solidFill>
                <a:effectLst/>
              </a:rPr>
              <a:t>Base Legal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73876" y="1052737"/>
            <a:ext cx="8469145" cy="5146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 Lei 9.717/98 garante aos segurados pleno acesso às informações e direito de representação nos colegiados e instâncias de decisão (art.  1º, VI);</a:t>
            </a: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 Pelo art. 15, I da ON 02/2009, o RPPS “contará com colegiado ou instância de decisão, no qual será garantida a representação dos segurados, cabendo-lhes acompanhar e fiscalizar sua administração”;</a:t>
            </a: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spcBef>
                <a:spcPts val="6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</a:rPr>
              <a:t> Lei local criará e definirá a composição e atribuições</a:t>
            </a:r>
            <a:r>
              <a:rPr lang="pt-BR" sz="2600" dirty="0">
                <a:latin typeface="Calibri" pitchFamily="34" charset="0"/>
              </a:rPr>
              <a:t>.</a:t>
            </a: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5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3647" y="116632"/>
            <a:ext cx="8229600" cy="9397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0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529" y="980729"/>
            <a:ext cx="8469145" cy="54260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t-BR" sz="2800" u="sng" dirty="0">
                <a:latin typeface="Calibri" pitchFamily="34" charset="0"/>
                <a:cs typeface="Arial" charset="0"/>
              </a:rPr>
              <a:t>Conselho Administrativo</a:t>
            </a:r>
            <a:r>
              <a:rPr lang="pt-BR" sz="2800" dirty="0">
                <a:latin typeface="Calibri" pitchFamily="34" charset="0"/>
                <a:cs typeface="Arial" charset="0"/>
              </a:rPr>
              <a:t>: órgão de normatização e deliberação (em regra o presidente do RPPS é o Presidente desse colegiado). Toma as decisões administrativas mais importantes.</a:t>
            </a:r>
          </a:p>
          <a:p>
            <a:pPr algn="just">
              <a:lnSpc>
                <a:spcPct val="110000"/>
              </a:lnSpc>
            </a:pPr>
            <a:r>
              <a:rPr lang="pt-BR" sz="2800" u="sng" dirty="0">
                <a:latin typeface="Calibri" pitchFamily="34" charset="0"/>
                <a:cs typeface="Arial" charset="0"/>
              </a:rPr>
              <a:t>Conselho Fiscal</a:t>
            </a:r>
            <a:r>
              <a:rPr lang="pt-BR" sz="2800" dirty="0">
                <a:latin typeface="Calibri" pitchFamily="34" charset="0"/>
                <a:cs typeface="Arial" charset="0"/>
              </a:rPr>
              <a:t>: faz reuniões para apreciar as prestações de contas do RPPS, bem como fiscaliza outros pontos da gestão.</a:t>
            </a:r>
          </a:p>
          <a:p>
            <a:pPr algn="just">
              <a:lnSpc>
                <a:spcPct val="110000"/>
              </a:lnSpc>
              <a:buNone/>
            </a:pPr>
            <a:r>
              <a:rPr lang="pt-BR" sz="2800" dirty="0">
                <a:latin typeface="Calibri" pitchFamily="34" charset="0"/>
                <a:cs typeface="Arial" charset="0"/>
              </a:rPr>
              <a:t>OBS: Cada RPPS também deverá ter um </a:t>
            </a:r>
            <a:r>
              <a:rPr lang="pt-BR" sz="2800" u="sng" dirty="0">
                <a:latin typeface="Calibri" pitchFamily="34" charset="0"/>
                <a:cs typeface="Arial" charset="0"/>
              </a:rPr>
              <a:t>Comitê de Investimentos</a:t>
            </a:r>
            <a:r>
              <a:rPr lang="pt-BR" sz="2800" dirty="0">
                <a:latin typeface="Calibri" pitchFamily="34" charset="0"/>
                <a:cs typeface="Arial" charset="0"/>
              </a:rPr>
              <a:t>, para formular e executar a política de investimentos.</a:t>
            </a:r>
          </a:p>
          <a:p>
            <a:pPr>
              <a:lnSpc>
                <a:spcPct val="110000"/>
              </a:lnSpc>
            </a:pPr>
            <a:endParaRPr lang="pt-BR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03512" y="1844824"/>
            <a:ext cx="8697144" cy="4608512"/>
          </a:xfrm>
        </p:spPr>
        <p:txBody>
          <a:bodyPr>
            <a:normAutofit fontScale="32500" lnSpcReduction="20000"/>
          </a:bodyPr>
          <a:lstStyle/>
          <a:p>
            <a:endParaRPr lang="pt-BR" dirty="0"/>
          </a:p>
          <a:p>
            <a:pPr marL="109728" indent="0" algn="ctr">
              <a:lnSpc>
                <a:spcPct val="170000"/>
              </a:lnSpc>
              <a:buNone/>
            </a:pPr>
            <a:r>
              <a:rPr lang="pt-BR" sz="12300" b="1" dirty="0">
                <a:solidFill>
                  <a:srgbClr val="000000"/>
                </a:solidFill>
                <a:latin typeface="Arial"/>
              </a:rPr>
              <a:t>Responsabilidade e Obrigações dos Gestores e Conselheiros na Administração do RPPS</a:t>
            </a:r>
            <a:endParaRPr lang="pt-BR" sz="123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pt-BR" sz="3200" dirty="0"/>
          </a:p>
          <a:p>
            <a:endParaRPr lang="pt-BR" sz="3200" dirty="0"/>
          </a:p>
          <a:p>
            <a:pPr marL="109728" indent="0" algn="ctr">
              <a:buNone/>
            </a:pPr>
            <a:r>
              <a:rPr lang="pt-BR" sz="6200" dirty="0">
                <a:latin typeface="Calibri" panose="020F0502020204030204" pitchFamily="34" charset="0"/>
              </a:rPr>
              <a:t>Domingos Augusto </a:t>
            </a:r>
            <a:r>
              <a:rPr lang="pt-BR" sz="6200" dirty="0" err="1">
                <a:latin typeface="Calibri" panose="020F0502020204030204" pitchFamily="34" charset="0"/>
              </a:rPr>
              <a:t>Taufner</a:t>
            </a:r>
            <a:endParaRPr lang="pt-BR" sz="6200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pt-BR" sz="6200">
                <a:latin typeface="Calibri" panose="020F0502020204030204" pitchFamily="34" charset="0"/>
              </a:rPr>
              <a:t>Conselheiro do </a:t>
            </a:r>
            <a:r>
              <a:rPr lang="pt-BR" sz="6200" dirty="0">
                <a:latin typeface="Calibri" panose="020F0502020204030204" pitchFamily="34" charset="0"/>
              </a:rPr>
              <a:t>TCE-ES</a:t>
            </a:r>
          </a:p>
          <a:p>
            <a:pPr marL="109728" indent="0" algn="ctr">
              <a:buNone/>
            </a:pPr>
            <a:r>
              <a:rPr lang="pt-BR" sz="6200" dirty="0">
                <a:latin typeface="Calibri" panose="020F0502020204030204" pitchFamily="34" charset="0"/>
              </a:rPr>
              <a:t>Presidente do RPPS de </a:t>
            </a:r>
            <a:r>
              <a:rPr lang="pt-BR" sz="6200" dirty="0" err="1">
                <a:latin typeface="Calibri" panose="020F0502020204030204" pitchFamily="34" charset="0"/>
              </a:rPr>
              <a:t>Vitória-ES</a:t>
            </a:r>
            <a:r>
              <a:rPr lang="pt-BR" sz="6200" dirty="0">
                <a:latin typeface="Calibri" panose="020F0502020204030204" pitchFamily="34" charset="0"/>
              </a:rPr>
              <a:t> de 2005 a 2010</a:t>
            </a:r>
          </a:p>
        </p:txBody>
      </p:sp>
      <p:pic>
        <p:nvPicPr>
          <p:cNvPr id="4" name="Imagem 3" descr="http://dm.inf.br/abipem/2018/30snps14a16MarGuarulhosSP/images/img_destaque_2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-27384"/>
            <a:ext cx="3556204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207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5520" y="-18256"/>
            <a:ext cx="874846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Papel e postura dos conselheiros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5" y="98072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 Fiscalizar os atos dos gestores do RPPS. Até o Conselho Administrativo fiscaliza, pois ele tem a competência de aprovar alguns atos antes de sua execução;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 Analisar com o devido critério os elementos da gestão;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 Compreender as dificuldades administrativas que existem, sem abrir mão de fiscalizar e apontar os erros e propor as medidas cabíveis (inclusive denúncias aos órgãos de controle);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600" dirty="0">
                <a:latin typeface="Calibri"/>
                <a:cs typeface="Arial" charset="0"/>
              </a:rPr>
              <a:t> O Conselheiro não é eleito ou escolhido para defender uma categoria ou um grupo, mas sim para zelar pelo bom funcionamento do sistema previdenciário.</a:t>
            </a:r>
            <a:endParaRPr lang="pt-BR" sz="26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329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-27384"/>
            <a:ext cx="9144000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4400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Responsabilidade dos Conselheiros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5" y="1835696"/>
            <a:ext cx="8143875" cy="4473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u="sng" dirty="0">
                <a:latin typeface="Calibri" panose="020F0502020204030204" pitchFamily="34" charset="0"/>
              </a:rPr>
              <a:t>Lei 9717/1998</a:t>
            </a:r>
          </a:p>
          <a:p>
            <a:pPr marL="0" indent="0" algn="just">
              <a:buNone/>
            </a:pPr>
            <a:endParaRPr lang="pt-BR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Art. 8º </a:t>
            </a:r>
            <a:r>
              <a:rPr lang="pt-BR" sz="2400" b="1" u="sng" dirty="0">
                <a:latin typeface="Calibri" panose="020F0502020204030204" pitchFamily="34" charset="0"/>
              </a:rPr>
              <a:t>Os dirigentes</a:t>
            </a:r>
            <a:r>
              <a:rPr lang="pt-BR" sz="2400" dirty="0">
                <a:latin typeface="Calibri" panose="020F0502020204030204" pitchFamily="34" charset="0"/>
              </a:rPr>
              <a:t> do órgão ou da entidade gestora do regime próprio de previdência social dos entes estatais, </a:t>
            </a:r>
            <a:r>
              <a:rPr lang="pt-BR" sz="2400" b="1" u="sng" dirty="0">
                <a:latin typeface="Calibri" panose="020F0502020204030204" pitchFamily="34" charset="0"/>
              </a:rPr>
              <a:t>bem como os membros dos conselhos</a:t>
            </a:r>
            <a:r>
              <a:rPr lang="pt-BR" sz="2400" dirty="0">
                <a:latin typeface="Calibri" panose="020F0502020204030204" pitchFamily="34" charset="0"/>
              </a:rPr>
              <a:t> administrativo e fiscal dos fundos de que trata o art. 6º, </a:t>
            </a:r>
            <a:r>
              <a:rPr lang="pt-BR" sz="2400" b="1" u="sng" dirty="0">
                <a:latin typeface="Calibri" panose="020F0502020204030204" pitchFamily="34" charset="0"/>
              </a:rPr>
              <a:t>respondem diretamente por infração</a:t>
            </a:r>
            <a:r>
              <a:rPr lang="pt-BR" sz="2400" dirty="0">
                <a:latin typeface="Calibri" panose="020F0502020204030204" pitchFamily="34" charset="0"/>
              </a:rPr>
              <a:t> ao disposto nesta Lei, sujeitando-se, no que couber, ao regime repressivo da Lei n 6.435, de 15 de julho de 1977, e alterações subsequentes, conforme diretrizes gerais.</a:t>
            </a:r>
          </a:p>
          <a:p>
            <a:pPr marL="0" indent="0" algn="just">
              <a:buNone/>
            </a:pP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sym typeface="Symbol"/>
              </a:rPr>
              <a:t></a:t>
            </a:r>
            <a:r>
              <a:rPr lang="pt-BR" sz="2400" dirty="0">
                <a:latin typeface="Calibri" panose="020F0502020204030204" pitchFamily="34" charset="0"/>
              </a:rPr>
              <a:t> sucessor da lei 6435/77 </a:t>
            </a:r>
            <a:r>
              <a:rPr lang="pt-BR" sz="2400" dirty="0">
                <a:latin typeface="Calibri" panose="020F0502020204030204" pitchFamily="34" charset="0"/>
                <a:sym typeface="Symbol"/>
              </a:rPr>
              <a:t></a:t>
            </a:r>
            <a:r>
              <a:rPr lang="pt-BR" sz="2400" dirty="0">
                <a:latin typeface="Calibri" panose="020F0502020204030204" pitchFamily="34" charset="0"/>
              </a:rPr>
              <a:t> LC 109/01</a:t>
            </a:r>
          </a:p>
        </p:txBody>
      </p:sp>
    </p:spTree>
    <p:extLst>
      <p:ext uri="{BB962C8B-B14F-4D97-AF65-F5344CB8AC3E}">
        <p14:creationId xmlns:p14="http://schemas.microsoft.com/office/powerpoint/2010/main" val="69470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536" y="-99392"/>
            <a:ext cx="8229600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ÉTICA e MORAL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9737" y="124336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>
                <a:latin typeface="Calibri"/>
              </a:rPr>
              <a:t>Não há um conceito fechado para o que é ética e o que moral.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>
                <a:latin typeface="Calibri"/>
              </a:rPr>
              <a:t>O conselheiro deve não somente cumprir a lei, mas deve ter padrões éticos e morais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>
                <a:latin typeface="Calibri"/>
              </a:rPr>
              <a:t>Há um problema: todos dizem que são honestos e que seguem padrões éticos e morais.</a:t>
            </a:r>
          </a:p>
          <a:p>
            <a:pPr marL="457200" indent="-457200" algn="just">
              <a:spcBef>
                <a:spcPts val="1200"/>
              </a:spcBef>
              <a:buFontTx/>
              <a:buChar char="-"/>
            </a:pPr>
            <a:r>
              <a:rPr lang="pt-BR" sz="2600" dirty="0">
                <a:latin typeface="Calibri"/>
              </a:rPr>
              <a:t>Exemplo: os políticos sempre defendem (no discurso) a saúde e a educação, embora não aplicam, em sua maioria, o seu próprio discurso.</a:t>
            </a:r>
          </a:p>
          <a:p>
            <a:pPr marL="457200" indent="-457200" algn="ctr">
              <a:spcBef>
                <a:spcPts val="1200"/>
              </a:spcBef>
              <a:buFontTx/>
              <a:buChar char="-"/>
            </a:pPr>
            <a:r>
              <a:rPr lang="pt-BR" sz="2600" dirty="0">
                <a:latin typeface="Calibri"/>
              </a:rPr>
              <a:t>A PRÁTICA É O CRITÉRIO DA VERDADE.</a:t>
            </a:r>
          </a:p>
        </p:txBody>
      </p:sp>
    </p:spTree>
    <p:extLst>
      <p:ext uri="{BB962C8B-B14F-4D97-AF65-F5344CB8AC3E}">
        <p14:creationId xmlns:p14="http://schemas.microsoft.com/office/powerpoint/2010/main" val="1904522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7568" y="-99392"/>
            <a:ext cx="7653536" cy="12961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BOAS PRÁTICAS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9737" y="620688"/>
            <a:ext cx="8143875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42900" indent="-342900" algn="just">
              <a:buFontTx/>
              <a:buChar char="-"/>
            </a:pPr>
            <a:endParaRPr lang="pt-BR" sz="2400" dirty="0"/>
          </a:p>
          <a:p>
            <a:pPr marL="342900" indent="-342900" algn="just">
              <a:buFontTx/>
              <a:buChar char="-"/>
            </a:pPr>
            <a:r>
              <a:rPr lang="pt-BR" sz="2800" dirty="0">
                <a:latin typeface="Calibri" panose="020F0502020204030204" pitchFamily="34" charset="0"/>
              </a:rPr>
              <a:t>Agir de acordo com suas convicções, embora possa mudar de acordo com o debate </a:t>
            </a:r>
          </a:p>
          <a:p>
            <a:pPr marL="342900" indent="-342900" algn="just">
              <a:buFontTx/>
              <a:buChar char="-"/>
            </a:pPr>
            <a:r>
              <a:rPr lang="pt-BR" sz="2800" dirty="0">
                <a:latin typeface="Calibri" panose="020F0502020204030204" pitchFamily="34" charset="0"/>
              </a:rPr>
              <a:t>Não negociar o seu voto nos colegiados </a:t>
            </a:r>
          </a:p>
          <a:p>
            <a:pPr marL="342900" indent="-342900" algn="just">
              <a:buFontTx/>
              <a:buChar char="-"/>
            </a:pPr>
            <a:r>
              <a:rPr lang="pt-BR" sz="2800" dirty="0">
                <a:latin typeface="Calibri" panose="020F0502020204030204" pitchFamily="34" charset="0"/>
              </a:rPr>
              <a:t>Não rejeitar contas por mera retaliação em face de algum pedido negado</a:t>
            </a:r>
          </a:p>
          <a:p>
            <a:pPr marL="342900" indent="-342900" algn="just">
              <a:buFontTx/>
              <a:buChar char="-"/>
            </a:pPr>
            <a:r>
              <a:rPr lang="pt-BR" sz="2800" dirty="0">
                <a:latin typeface="Calibri" panose="020F0502020204030204" pitchFamily="34" charset="0"/>
              </a:rPr>
              <a:t>Somente acusar algo caso tenha bons indícios de provas</a:t>
            </a:r>
          </a:p>
          <a:p>
            <a:pPr marL="342900" indent="-342900" algn="just">
              <a:buFontTx/>
              <a:buChar char="-"/>
            </a:pPr>
            <a:r>
              <a:rPr lang="pt-BR" sz="2800" dirty="0">
                <a:latin typeface="Calibri" panose="020F0502020204030204" pitchFamily="34" charset="0"/>
              </a:rPr>
              <a:t>Reclamar sim de práticas imorais, antiéticas ou ilegais dos outros, mas não de coisas que também faça. (caso perceba algo errado que está fazendo, reinvente-se)</a:t>
            </a:r>
          </a:p>
        </p:txBody>
      </p:sp>
    </p:spTree>
    <p:extLst>
      <p:ext uri="{BB962C8B-B14F-4D97-AF65-F5344CB8AC3E}">
        <p14:creationId xmlns:p14="http://schemas.microsoft.com/office/powerpoint/2010/main" val="3136918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042864" y="1268761"/>
            <a:ext cx="8229600" cy="4594515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AS POSSÍVEIS PUNIÇÕES</a:t>
            </a:r>
          </a:p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5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86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86880" y="1481329"/>
            <a:ext cx="8229600" cy="4107912"/>
          </a:xfrm>
        </p:spPr>
        <p:txBody>
          <a:bodyPr/>
          <a:lstStyle/>
          <a:p>
            <a:r>
              <a:rPr lang="pt-BR" dirty="0">
                <a:latin typeface="Calibri" panose="020F0502020204030204" pitchFamily="34" charset="0"/>
              </a:rPr>
              <a:t>Lei de improbidade</a:t>
            </a:r>
          </a:p>
          <a:p>
            <a:r>
              <a:rPr lang="pt-BR" dirty="0">
                <a:latin typeface="Calibri" panose="020F0502020204030204" pitchFamily="34" charset="0"/>
              </a:rPr>
              <a:t>Código Penal </a:t>
            </a:r>
          </a:p>
          <a:p>
            <a:r>
              <a:rPr lang="pt-BR" dirty="0">
                <a:latin typeface="Calibri" panose="020F0502020204030204" pitchFamily="34" charset="0"/>
              </a:rPr>
              <a:t>Lei de Responsabilidade Fiscal</a:t>
            </a:r>
          </a:p>
          <a:p>
            <a:r>
              <a:rPr lang="pt-BR" dirty="0">
                <a:latin typeface="Calibri" panose="020F0502020204030204" pitchFamily="34" charset="0"/>
              </a:rPr>
              <a:t>Lei que regulamenta o PAD</a:t>
            </a:r>
          </a:p>
          <a:p>
            <a:r>
              <a:rPr lang="pt-BR" dirty="0">
                <a:latin typeface="Calibri" panose="020F0502020204030204" pitchFamily="34" charset="0"/>
              </a:rPr>
              <a:t>Lei 9.717/98 (</a:t>
            </a:r>
            <a:r>
              <a:rPr lang="pt-BR" dirty="0" err="1">
                <a:latin typeface="Calibri" panose="020F0502020204030204" pitchFamily="34" charset="0"/>
              </a:rPr>
              <a:t>arts</a:t>
            </a:r>
            <a:r>
              <a:rPr lang="pt-BR" dirty="0">
                <a:latin typeface="Calibri" panose="020F0502020204030204" pitchFamily="34" charset="0"/>
              </a:rPr>
              <a:t>. 7º a 9º)</a:t>
            </a:r>
          </a:p>
          <a:p>
            <a:r>
              <a:rPr lang="pt-BR" dirty="0">
                <a:latin typeface="Calibri" panose="020F0502020204030204" pitchFamily="34" charset="0"/>
              </a:rPr>
              <a:t>LC 109/2001 (</a:t>
            </a:r>
            <a:r>
              <a:rPr lang="pt-BR" dirty="0" err="1">
                <a:latin typeface="Calibri" panose="020F0502020204030204" pitchFamily="34" charset="0"/>
              </a:rPr>
              <a:t>arts</a:t>
            </a:r>
            <a:r>
              <a:rPr lang="pt-BR" dirty="0">
                <a:latin typeface="Calibri" panose="020F0502020204030204" pitchFamily="34" charset="0"/>
              </a:rPr>
              <a:t>. 63 a 67)</a:t>
            </a:r>
          </a:p>
          <a:p>
            <a:r>
              <a:rPr lang="pt-BR" dirty="0">
                <a:latin typeface="Calibri" panose="020F0502020204030204" pitchFamily="34" charset="0"/>
              </a:rPr>
              <a:t>Regulamentos do Ministério da Previdência Social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cap="all" dirty="0">
                <a:solidFill>
                  <a:schemeClr val="tx1"/>
                </a:solidFill>
              </a:rPr>
              <a:t>Legislação Punitiva</a:t>
            </a:r>
          </a:p>
        </p:txBody>
      </p:sp>
    </p:spTree>
    <p:extLst>
      <p:ext uri="{BB962C8B-B14F-4D97-AF65-F5344CB8AC3E}">
        <p14:creationId xmlns:p14="http://schemas.microsoft.com/office/powerpoint/2010/main" val="273285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1196752"/>
            <a:ext cx="8229600" cy="4752528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</a:rPr>
              <a:t>Tem um caráter mais pessoal</a:t>
            </a:r>
          </a:p>
          <a:p>
            <a:pPr algn="just"/>
            <a:r>
              <a:rPr lang="pt-BR" dirty="0">
                <a:latin typeface="Calibri" panose="020F0502020204030204" pitchFamily="34" charset="0"/>
              </a:rPr>
              <a:t>Não atinge somente o gestor maior, as também diretores, membros de CPL, Contadores, Assessores Jurídicos, Conselheiros etc.</a:t>
            </a:r>
          </a:p>
          <a:p>
            <a:pPr algn="just"/>
            <a:r>
              <a:rPr lang="pt-BR" dirty="0">
                <a:latin typeface="Calibri" panose="020F0502020204030204" pitchFamily="34" charset="0"/>
              </a:rPr>
              <a:t>Há diversas penalidades: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prisão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proibição de exercício de cargo público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advertência, suspensão ou demissão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multa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ressarcimento ao erário</a:t>
            </a:r>
          </a:p>
          <a:p>
            <a:pPr lvl="1" algn="just"/>
            <a:r>
              <a:rPr lang="pt-BR" dirty="0">
                <a:latin typeface="Calibri" panose="020F0502020204030204" pitchFamily="34" charset="0"/>
              </a:rPr>
              <a:t>- outras</a:t>
            </a:r>
          </a:p>
          <a:p>
            <a:pPr marL="393192" lvl="1" indent="0">
              <a:buNone/>
            </a:pPr>
            <a:endParaRPr lang="pt-BR" dirty="0">
              <a:latin typeface="Calibri" panose="020F0502020204030204" pitchFamily="34" charset="0"/>
            </a:endParaRPr>
          </a:p>
          <a:p>
            <a:pPr marL="393192" lvl="1" indent="0" algn="ctr">
              <a:buNone/>
            </a:pPr>
            <a:r>
              <a:rPr lang="pt-BR" dirty="0">
                <a:latin typeface="Calibri" panose="020F0502020204030204" pitchFamily="34" charset="0"/>
              </a:rPr>
              <a:t>(DEPENDERÁ DE QUEM FISCALIZA E PUNE, TANDO A PENALIDADE QUANTO O PROCESSO DE APURAÇÃO</a:t>
            </a:r>
            <a:r>
              <a:rPr lang="pt-BR" dirty="0"/>
              <a:t>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800" cap="all" dirty="0">
                <a:solidFill>
                  <a:schemeClr val="tx1"/>
                </a:solidFill>
              </a:rPr>
              <a:t>Punição ao gestor de RPPS</a:t>
            </a:r>
            <a:endParaRPr lang="pt-BR" sz="3100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1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1553336"/>
            <a:ext cx="8229600" cy="4467952"/>
          </a:xfrm>
        </p:spPr>
        <p:txBody>
          <a:bodyPr>
            <a:normAutofit fontScale="47500" lnSpcReduction="20000"/>
          </a:bodyPr>
          <a:lstStyle/>
          <a:p>
            <a:endParaRPr lang="pt-BR" sz="4400" dirty="0">
              <a:latin typeface="Calibri" panose="020F0502020204030204" pitchFamily="34" charset="0"/>
            </a:endParaRPr>
          </a:p>
          <a:p>
            <a:r>
              <a:rPr lang="pt-BR" sz="4600" dirty="0">
                <a:latin typeface="Calibri" panose="020F0502020204030204" pitchFamily="34" charset="0"/>
              </a:rPr>
              <a:t>I - suspensão das transferências voluntárias de recursos pela União;</a:t>
            </a:r>
          </a:p>
          <a:p>
            <a:endParaRPr lang="pt-BR" sz="4600" dirty="0">
              <a:latin typeface="Calibri" panose="020F0502020204030204" pitchFamily="34" charset="0"/>
            </a:endParaRPr>
          </a:p>
          <a:p>
            <a:r>
              <a:rPr lang="pt-BR" sz="4600" dirty="0">
                <a:latin typeface="Calibri" panose="020F0502020204030204" pitchFamily="34" charset="0"/>
              </a:rPr>
              <a:t>II - impedimento para celebrar acordos, contratos, convênios ou ajustes, bem como receber empréstimos, financiamentos, avais e subvenções em geral de órgãos ou entidades da Administração direta e indireta da União;</a:t>
            </a:r>
          </a:p>
          <a:p>
            <a:endParaRPr lang="pt-BR" sz="4600" dirty="0">
              <a:latin typeface="Calibri" panose="020F0502020204030204" pitchFamily="34" charset="0"/>
            </a:endParaRPr>
          </a:p>
          <a:p>
            <a:r>
              <a:rPr lang="pt-BR" sz="4600" dirty="0">
                <a:latin typeface="Calibri" panose="020F0502020204030204" pitchFamily="34" charset="0"/>
              </a:rPr>
              <a:t>III - suspensão de empréstimos e financiamentos por instituições financeiras federais.</a:t>
            </a:r>
          </a:p>
          <a:p>
            <a:endParaRPr lang="pt-BR" sz="4600" dirty="0">
              <a:latin typeface="Calibri" panose="020F0502020204030204" pitchFamily="34" charset="0"/>
            </a:endParaRPr>
          </a:p>
          <a:p>
            <a:r>
              <a:rPr lang="pt-BR" sz="4600" dirty="0">
                <a:latin typeface="Calibri" panose="020F0502020204030204" pitchFamily="34" charset="0"/>
              </a:rPr>
              <a:t>IV - suspensão do pagamento dos valores devidos pelo RGPS em razão da Lei 9.796/99 (COMPREV)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1504" y="422257"/>
            <a:ext cx="90364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cap="all" dirty="0">
                <a:solidFill>
                  <a:schemeClr val="tx1"/>
                </a:solidFill>
              </a:rPr>
              <a:t>Punição aos Estados, DF e Municípios com RPPS </a:t>
            </a:r>
            <a:r>
              <a:rPr lang="pt-BR" sz="3100" dirty="0">
                <a:solidFill>
                  <a:schemeClr val="tx1"/>
                </a:solidFill>
              </a:rPr>
              <a:t>(art. 7º da Lei 9.717/98)</a:t>
            </a:r>
          </a:p>
        </p:txBody>
      </p:sp>
    </p:spTree>
    <p:extLst>
      <p:ext uri="{BB962C8B-B14F-4D97-AF65-F5344CB8AC3E}">
        <p14:creationId xmlns:p14="http://schemas.microsoft.com/office/powerpoint/2010/main" val="2450801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1544" y="116632"/>
            <a:ext cx="864096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Órgãos de fiscalização e controle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2640" y="1372890"/>
            <a:ext cx="7543800" cy="5224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Conselho Fiscal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Poder Legislativo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Ministério da Previdência Social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Ministério Público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Poder Judiciário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Controle Interno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Tribunal de Contas</a:t>
            </a:r>
          </a:p>
        </p:txBody>
      </p:sp>
    </p:spTree>
    <p:extLst>
      <p:ext uri="{BB962C8B-B14F-4D97-AF65-F5344CB8AC3E}">
        <p14:creationId xmlns:p14="http://schemas.microsoft.com/office/powerpoint/2010/main" val="2758480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81200" y="1498782"/>
            <a:ext cx="8229600" cy="4594515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spcBef>
                <a:spcPts val="0"/>
              </a:spcBef>
              <a:buNone/>
            </a:pP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PUNIÇÃO PELO TRIBUNAL DE CONTAS</a:t>
            </a:r>
            <a:endParaRPr lang="pt-BR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8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1196752"/>
            <a:ext cx="8229600" cy="5328592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400" dirty="0">
              <a:latin typeface="Arial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000" dirty="0">
                <a:latin typeface="Arial" charset="0"/>
              </a:rPr>
              <a:t>“Eu sou um pessoa correta e ética no dia a dia, eu não vou roubar do poder público. Então, não tenho chance de ser penalizado por algo enquanto gestor”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188641"/>
            <a:ext cx="8568952" cy="936103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600" dirty="0"/>
            </a:br>
            <a:r>
              <a:rPr lang="pt-BR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PENSAMENTO DO DIA</a:t>
            </a:r>
            <a:endParaRPr lang="pt-BR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233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41784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cap="all" dirty="0">
                <a:solidFill>
                  <a:schemeClr val="tx1"/>
                </a:solidFill>
              </a:rPr>
              <a:t>Tribunal de Contas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56656" y="1700809"/>
            <a:ext cx="7543800" cy="4319587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pt-BR" dirty="0"/>
              <a:t>Arts. 31, 70 a 75, 96 da CF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Constituição Estadual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Lei Orgânica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Regimento Interno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Outros atos normativos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Precedentes, inclusive do TCU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Jurisprudência (judicial)</a:t>
            </a:r>
          </a:p>
        </p:txBody>
      </p:sp>
    </p:spTree>
    <p:extLst>
      <p:ext uri="{BB962C8B-B14F-4D97-AF65-F5344CB8AC3E}">
        <p14:creationId xmlns:p14="http://schemas.microsoft.com/office/powerpoint/2010/main" val="1282351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13792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b="0" cap="all" dirty="0">
                <a:solidFill>
                  <a:schemeClr val="tx1"/>
                </a:solidFill>
              </a:rPr>
              <a:t>Composição do TCE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67608" y="1916833"/>
            <a:ext cx="7543800" cy="3168352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Composto por 7 conselheiros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4 escolhidos pela Assembleia Legislativa</a:t>
            </a:r>
          </a:p>
          <a:p>
            <a:pPr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3 escolhidos pelo Governador</a:t>
            </a:r>
          </a:p>
          <a:p>
            <a:pPr lvl="1"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1 de livre escolha	</a:t>
            </a:r>
          </a:p>
          <a:p>
            <a:pPr lvl="1"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1 dentre os auditores</a:t>
            </a:r>
          </a:p>
          <a:p>
            <a:pPr lvl="1" algn="just"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1 dentre os Procuradores de Contas</a:t>
            </a:r>
          </a:p>
        </p:txBody>
      </p:sp>
    </p:spTree>
    <p:extLst>
      <p:ext uri="{BB962C8B-B14F-4D97-AF65-F5344CB8AC3E}">
        <p14:creationId xmlns:p14="http://schemas.microsoft.com/office/powerpoint/2010/main" val="1100837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858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cap="all" dirty="0">
                <a:solidFill>
                  <a:schemeClr val="tx1"/>
                </a:solidFill>
              </a:rPr>
              <a:t>Ministério Público Especial de Contas</a:t>
            </a:r>
            <a:endParaRPr lang="pt-B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95600" y="1916833"/>
            <a:ext cx="7543800" cy="501332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pt-BR" dirty="0"/>
              <a:t>art. 130 da CF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Ingresso por Concurso Público.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Lei orgânica do TC, Regimento Interno e outras legislações específicas</a:t>
            </a:r>
          </a:p>
          <a:p>
            <a:pPr eaLnBrk="1" hangingPunct="1">
              <a:buFontTx/>
              <a:buChar char="-"/>
              <a:defRPr/>
            </a:pPr>
            <a:r>
              <a:rPr lang="pt-BR" dirty="0"/>
              <a:t>Defesa da Ordem Jurídica, atuando como Fiscal da Lei (emite parecer em todos os processos) ou como parte (possibilidade de interpor recursos).</a:t>
            </a:r>
          </a:p>
        </p:txBody>
      </p:sp>
    </p:spTree>
    <p:extLst>
      <p:ext uri="{BB962C8B-B14F-4D97-AF65-F5344CB8AC3E}">
        <p14:creationId xmlns:p14="http://schemas.microsoft.com/office/powerpoint/2010/main" val="2884233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13792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000" cap="all" dirty="0">
                <a:solidFill>
                  <a:schemeClr val="tx1"/>
                </a:solidFill>
              </a:rPr>
              <a:t>Ministério Público Especial de Contas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584" y="2060576"/>
            <a:ext cx="7543800" cy="381669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>
                <a:latin typeface="Calibri" panose="020F0502020204030204" pitchFamily="34" charset="0"/>
              </a:rPr>
              <a:t>- Coordenado por um Procurador Geral escolhido pelo Governador por um mandato de dois anos (em regra)</a:t>
            </a:r>
          </a:p>
          <a:p>
            <a:pPr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Procuradores Especiais de Contas atuam com independência funcional</a:t>
            </a:r>
          </a:p>
          <a:p>
            <a:pPr eaLnBrk="1" hangingPunct="1">
              <a:buFontTx/>
              <a:buChar char="-"/>
              <a:defRPr/>
            </a:pPr>
            <a:r>
              <a:rPr lang="pt-BR" dirty="0">
                <a:latin typeface="Calibri" panose="020F0502020204030204" pitchFamily="34" charset="0"/>
              </a:rPr>
              <a:t>Não há autonomia administrativa e financeira, havendo uma dependência em relação ao TCE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995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504" y="44624"/>
            <a:ext cx="8928992" cy="193022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do Tribunal de Contas (art. 71 da CF)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8624" y="1773710"/>
            <a:ext cx="7543800" cy="4319587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 – Emitir Parecer prévio das contas do Chefe do Poder Executivo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800" dirty="0">
                <a:latin typeface="Calibri" pitchFamily="34" charset="0"/>
              </a:rPr>
              <a:t>II – Julgar contas de administradores e demais responsáveis por dinheiros bens e valores públicos, inclusive da administração indireta, bem como qualquer pessoa que der causa a prejuízo ao erário.</a:t>
            </a:r>
          </a:p>
          <a:p>
            <a:pPr marL="109728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9317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32656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000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do Tribunal de Contas (art. 71 da CF)</a:t>
            </a:r>
            <a:endParaRPr lang="pt-BR" sz="4000" dirty="0"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79576" y="1556793"/>
            <a:ext cx="7543800" cy="4319587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pt-BR" dirty="0">
                <a:latin typeface="Calibri" pitchFamily="34" charset="0"/>
              </a:rPr>
              <a:t>III - apreciar, para fins de registro, a legalidade dos atos de admissão de pessoal, a qualquer título, na administração direta e indireta, incluídas as fundações instituídas e mantidas pelo Poder Público, excetuadas as nomeações para cargo de provimento em comissão, bem como a das concessões de aposentadorias, reformas e pensões, ressalvadas as melhorias posteriores que não alterem o fundamento legal do ato concessório;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58796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8864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000" b="0" cap="all" dirty="0">
                <a:solidFill>
                  <a:schemeClr val="tx1"/>
                </a:solidFill>
              </a:rPr>
              <a:t>Efeitos das decisões do TC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196753"/>
            <a:ext cx="8316342" cy="4608512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Débito ou multa: eficácia de título executivo extrajudicial (art. 71 § 3º).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u="sng" dirty="0">
                <a:latin typeface="Calibri" pitchFamily="34" charset="0"/>
              </a:rPr>
              <a:t>Multa</a:t>
            </a:r>
            <a:r>
              <a:rPr lang="pt-BR" sz="2500" dirty="0">
                <a:latin typeface="Calibri" pitchFamily="34" charset="0"/>
              </a:rPr>
              <a:t> é executada pelo ente público  ao qual o TC esteja vinculado.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u="sng" dirty="0">
                <a:latin typeface="Calibri" pitchFamily="34" charset="0"/>
              </a:rPr>
              <a:t>Ressarcimento</a:t>
            </a:r>
            <a:r>
              <a:rPr lang="pt-BR" sz="2500" dirty="0">
                <a:latin typeface="Calibri" pitchFamily="34" charset="0"/>
              </a:rPr>
              <a:t> ao erário deve ser executado pelo ente que foi lesado.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u="sng" dirty="0">
                <a:latin typeface="Calibri" pitchFamily="34" charset="0"/>
              </a:rPr>
              <a:t>Inelegibilidade</a:t>
            </a:r>
            <a:r>
              <a:rPr lang="pt-BR" sz="2500" dirty="0">
                <a:latin typeface="Calibri" pitchFamily="34" charset="0"/>
              </a:rPr>
              <a:t> para atos dolosos de improbidade administrativa.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u="sng" dirty="0">
                <a:latin typeface="Calibri" pitchFamily="34" charset="0"/>
              </a:rPr>
              <a:t>Inabilitação</a:t>
            </a:r>
            <a:r>
              <a:rPr lang="pt-BR" sz="2500" dirty="0">
                <a:latin typeface="Calibri" pitchFamily="34" charset="0"/>
              </a:rPr>
              <a:t> para exercício de cargo em comissão ou função de confiança por até cinco anos.</a:t>
            </a:r>
          </a:p>
          <a:p>
            <a:pPr algn="just" eaLnBrk="1" hangingPunct="1">
              <a:buFontTx/>
              <a:buChar char="-"/>
              <a:defRPr/>
            </a:pPr>
            <a:endParaRPr lang="pt-BR" dirty="0"/>
          </a:p>
          <a:p>
            <a:pPr algn="just" eaLnBrk="1" hangingPunct="1">
              <a:buFontTx/>
              <a:buChar char="-"/>
              <a:defRPr/>
            </a:pPr>
            <a:endParaRPr lang="pt-BR" sz="2400" dirty="0"/>
          </a:p>
          <a:p>
            <a:pPr algn="just" eaLnBrk="1" hangingPunct="1">
              <a:buFontTx/>
              <a:buChar char="-"/>
              <a:defRPr/>
            </a:pPr>
            <a:endParaRPr lang="pt-BR" sz="2400" dirty="0"/>
          </a:p>
          <a:p>
            <a:pPr algn="just" eaLnBrk="1" hangingPunct="1">
              <a:buFontTx/>
              <a:buChar char="-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56347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858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Obrigações dos RPPS Perante o TCE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5" y="1728490"/>
            <a:ext cx="8066087" cy="48688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Prestações de Contas, inclusive envio de dados por meio magnético.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Portal da Transparência (LRF)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Registro dos atos de pessoal : admissões (comuns) e das aposentadorias e pensões (específico dos RPPS)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FONTES: CF, normas gerais e leis específicas locais.</a:t>
            </a:r>
          </a:p>
          <a:p>
            <a:pPr eaLnBrk="1" hangingPunct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323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8348" y="1844825"/>
            <a:ext cx="8229600" cy="417646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Desrespeito à Lei 4.320/64 e LRF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Desrespeito à Lei 8.666/93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Falta de registro contábil das reservas matemáticas (aferidas no cálculo atuarial)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Desrespeito ao limite máximo dos gastos com administração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Contradição entre os valores repassados pelo Município e recebidos pelo RPPS e vice-versa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Falta de repasse das contribuições previdenciárias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9600" dirty="0">
                <a:latin typeface="Calibri" panose="020F0502020204030204" pitchFamily="34" charset="0"/>
              </a:rPr>
              <a:t>Outros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</a:rPr>
              <a:t> 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3552" y="188640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cap="all" dirty="0">
                <a:solidFill>
                  <a:schemeClr val="tx1"/>
                </a:solidFill>
              </a:rPr>
              <a:t>Problemas na PCA e nos atos de gestão dos RPPS</a:t>
            </a:r>
          </a:p>
        </p:txBody>
      </p:sp>
    </p:spTree>
    <p:extLst>
      <p:ext uri="{BB962C8B-B14F-4D97-AF65-F5344CB8AC3E}">
        <p14:creationId xmlns:p14="http://schemas.microsoft.com/office/powerpoint/2010/main" val="1148015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856" y="1587320"/>
            <a:ext cx="8229600" cy="443396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Falta de publicação dos atos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Ausência de controle nas admissões dos nomeados que não tomaram posse e dos exonerados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Não exigência dos documentos previstos no edital do concurso público para o cargo efetivo.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Equívoco nos cálculos da média para fins de cálculo dos proventos de aposentadoria e pensões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Não observância da aposentadoria compulsória aos 70 anos de idade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600" dirty="0">
                <a:latin typeface="Calibri" panose="020F0502020204030204" pitchFamily="34" charset="0"/>
              </a:rPr>
              <a:t>Problemas com a perícia médica nas aposentadorias por invalidez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8643966" cy="1143000"/>
          </a:xfrm>
        </p:spPr>
        <p:txBody>
          <a:bodyPr>
            <a:noAutofit/>
          </a:bodyPr>
          <a:lstStyle/>
          <a:p>
            <a:pPr algn="ctr"/>
            <a:r>
              <a:rPr lang="pt-BR" sz="4400" cap="all" dirty="0">
                <a:solidFill>
                  <a:schemeClr val="tx1"/>
                </a:solidFill>
              </a:rPr>
              <a:t>Problemas nos atos de pessoal</a:t>
            </a:r>
          </a:p>
        </p:txBody>
      </p:sp>
    </p:spTree>
    <p:extLst>
      <p:ext uri="{BB962C8B-B14F-4D97-AF65-F5344CB8AC3E}">
        <p14:creationId xmlns:p14="http://schemas.microsoft.com/office/powerpoint/2010/main" val="162983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1124744"/>
            <a:ext cx="8229600" cy="5328592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400" dirty="0">
              <a:latin typeface="Arial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000" dirty="0">
                <a:latin typeface="Arial" charset="0"/>
              </a:rPr>
              <a:t>Na vida privada eu posso fazer de tudo desde que a lei não proíba.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4000" dirty="0">
              <a:latin typeface="Arial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4000" dirty="0">
                <a:latin typeface="Arial" charset="0"/>
              </a:rPr>
              <a:t>Na vida pública eu posso fazer de tudo desde que a lei permita.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548682"/>
            <a:ext cx="8229600" cy="1008111"/>
          </a:xfrm>
        </p:spPr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chemeClr val="tx1"/>
                </a:solidFill>
              </a:rPr>
              <a:t>PRIVADO X PÚBLICO</a:t>
            </a:r>
          </a:p>
        </p:txBody>
      </p:sp>
    </p:spTree>
    <p:extLst>
      <p:ext uri="{BB962C8B-B14F-4D97-AF65-F5344CB8AC3E}">
        <p14:creationId xmlns:p14="http://schemas.microsoft.com/office/powerpoint/2010/main" val="29449955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504" y="413792"/>
            <a:ext cx="89393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de cálculo da Taxa de Administração – ON 02/2009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528" y="1917254"/>
            <a:ext cx="8352928" cy="38160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pt-BR" sz="2100" dirty="0">
                <a:latin typeface="Calibri" pitchFamily="34" charset="0"/>
              </a:rPr>
              <a:t>	“</a:t>
            </a:r>
            <a:r>
              <a:rPr lang="pt-BR" sz="2400" dirty="0">
                <a:latin typeface="Calibri" pitchFamily="34" charset="0"/>
              </a:rPr>
              <a:t>Art. 41. Para cobertura das despesas administrativas do RPPS, poderá ser estabelecida, em lei, Taxa de Administração de até dois pontos percentuais do </a:t>
            </a:r>
            <a:r>
              <a:rPr lang="pt-BR" sz="2400" u="sng" dirty="0">
                <a:latin typeface="Calibri" pitchFamily="34" charset="0"/>
              </a:rPr>
              <a:t>valor total das remunerações, proventos e pensões dos segurados vinculados</a:t>
            </a:r>
            <a:r>
              <a:rPr lang="pt-BR" sz="2400" dirty="0">
                <a:latin typeface="Calibri" pitchFamily="34" charset="0"/>
              </a:rPr>
              <a:t> ao RPPS, relativo ao exercício financeiro anterior, observando-se que:”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SzTx/>
              <a:buNone/>
            </a:pPr>
            <a:r>
              <a:rPr lang="pt-BR" sz="2400" dirty="0">
                <a:latin typeface="Calibri" pitchFamily="34" charset="0"/>
              </a:rPr>
              <a:t>	(Existe entendimento restritivo de que é apenas o valor que incide contribuição)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effectLst/>
              <a:latin typeface="Arial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05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1544" y="4858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Problemas em Prestações de Contas Anuais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5560" y="1916832"/>
            <a:ext cx="7543800" cy="352809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Incompatibilidades entre valores dos balanços do Município (administração direta), da Câmara e do próprio instituto.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Falta de registro das reservas matemáticas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500" dirty="0">
                <a:latin typeface="Calibri" pitchFamily="34" charset="0"/>
              </a:rPr>
              <a:t>Desrespeito ao limite das despesas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2065654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557808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400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em Prestações de Contas Anuais</a:t>
            </a:r>
            <a:endParaRPr lang="pt-BR" sz="4400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3552" y="1989138"/>
            <a:ext cx="8071048" cy="345608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Contabilização de parcelamento em desacordo com o Plano de Contas do MPS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Ausência de inscrição dos restos a pagar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Abertura de crédito adicional por meio de portaria (deve ser aberto por Decreto, estando respaldado em lei)</a:t>
            </a:r>
          </a:p>
        </p:txBody>
      </p:sp>
    </p:spTree>
    <p:extLst>
      <p:ext uri="{BB962C8B-B14F-4D97-AF65-F5344CB8AC3E}">
        <p14:creationId xmlns:p14="http://schemas.microsoft.com/office/powerpoint/2010/main" val="2258780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80672" y="332657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Calibri" pitchFamily="34" charset="0"/>
              </a:rPr>
              <a:t>Na fiscalização dos contratos, o Tribunal pode verificar, dentre outros, se:</a:t>
            </a:r>
          </a:p>
          <a:p>
            <a:pPr algn="ctr">
              <a:lnSpc>
                <a:spcPct val="150000"/>
              </a:lnSpc>
            </a:pPr>
            <a:endParaRPr lang="pt-BR" sz="2000" b="1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I - houve licitação legalmente homologada;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II - foi contratada a empresa vencedora do certame;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III - contratos celebrados foram firmados por autoridade competente, e se as partes são legítimas e bem representadas;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IV - foram obedecidos os preceitos de direito público e, supletivamente, os princípios da teoria geral dos contratos e as disposições de direito privado;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V - as cláusulas contratuais atendem ao que dispõe o art. 55 da Lei nº 8.666/93;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VI - foram efetuadas todas as publicações que a legislação exige;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Calibri" pitchFamily="34" charset="0"/>
              </a:rPr>
              <a:t>VII - a sua execução foi ou está sendo efetuada de forma regular, conforme dispõem o edital e as cláusulas contratuais.</a:t>
            </a:r>
          </a:p>
        </p:txBody>
      </p:sp>
    </p:spTree>
    <p:extLst>
      <p:ext uri="{BB962C8B-B14F-4D97-AF65-F5344CB8AC3E}">
        <p14:creationId xmlns:p14="http://schemas.microsoft.com/office/powerpoint/2010/main" val="1945447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1379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em Auditoria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5560" y="1512466"/>
            <a:ext cx="7848872" cy="48688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Uso de assessoria para trabalhos permanentes que poderiam ser executado por servidores públicos concursados.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Excesso de cargos em comissão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Contratação temporário sem previsão legal e sem processo seletivo.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400" dirty="0">
                <a:latin typeface="Calibri" pitchFamily="34" charset="0"/>
              </a:rPr>
              <a:t>Não observância dos tetos constitucionais dos benefícios</a:t>
            </a:r>
            <a:r>
              <a:rPr lang="pt-BR" sz="2300" dirty="0">
                <a:latin typeface="Calibri" pitchFamily="34" charset="0"/>
              </a:rPr>
              <a:t>.</a:t>
            </a:r>
          </a:p>
          <a:p>
            <a:pPr eaLnBrk="1" hangingPunct="1">
              <a:defRPr/>
            </a:pPr>
            <a:endParaRPr lang="pt-BR" sz="2300" dirty="0"/>
          </a:p>
          <a:p>
            <a:pPr eaLnBrk="1" hangingPunct="1">
              <a:defRPr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6050288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pt-BR" b="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em Auditoria</a:t>
            </a:r>
            <a:endParaRPr lang="pt-BR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5560" y="1340768"/>
            <a:ext cx="7543800" cy="48688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300" dirty="0">
                <a:latin typeface="Calibri" pitchFamily="34" charset="0"/>
              </a:rPr>
              <a:t>Dispensa e inexigibilidade de licitações sem respaldo legal e/ou sem observância das formalidades, inclusive publicações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300" dirty="0">
                <a:latin typeface="Calibri" pitchFamily="34" charset="0"/>
              </a:rPr>
              <a:t>Comissão de Licitação sem o mínimo de 2 efetivos dentre os três membros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BR" sz="2300" dirty="0">
                <a:latin typeface="Calibri" pitchFamily="34" charset="0"/>
              </a:rPr>
              <a:t>Equipe de apoio do pregão sem observar a regra de que a maioria deve ser formada por servidores efetivos.</a:t>
            </a:r>
          </a:p>
        </p:txBody>
      </p:sp>
    </p:spTree>
    <p:extLst>
      <p:ext uri="{BB962C8B-B14F-4D97-AF65-F5344CB8AC3E}">
        <p14:creationId xmlns:p14="http://schemas.microsoft.com/office/powerpoint/2010/main" val="1587849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9720" y="908720"/>
            <a:ext cx="8501122" cy="5067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None/>
            </a:pPr>
            <a:endParaRPr lang="pt-BR" sz="6600" b="1" cap="all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0" indent="0" algn="ctr">
              <a:spcBef>
                <a:spcPts val="0"/>
              </a:spcBef>
              <a:buClr>
                <a:schemeClr val="bg2">
                  <a:lumMod val="50000"/>
                </a:schemeClr>
              </a:buClr>
              <a:buSzTx/>
              <a:buNone/>
            </a:pPr>
            <a:r>
              <a:rPr lang="pt-BR" sz="6600" b="1" cap="all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Processo no Tribunal de Contas</a:t>
            </a:r>
            <a:endParaRPr lang="pt-BR" sz="6600" b="1" cap="all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3088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504" y="471852"/>
            <a:ext cx="8856984" cy="11569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44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no Tribunal de Contas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7568" y="1772816"/>
            <a:ext cx="8136904" cy="39604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Responsabilidades do Gestor para com o Tribunal de Contas</a:t>
            </a: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Possíveis irregularidades (são apuradas mesmo que sem má-fé ou dolo; havendo dúvida a irregularidade é imputada na instrução inicial)</a:t>
            </a: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buClr>
                <a:schemeClr val="bg2">
                  <a:lumMod val="50000"/>
                </a:schemeClr>
              </a:buClr>
              <a:buSzTx/>
              <a:buFont typeface="Wingdings" pitchFamily="2" charset="2"/>
              <a:buChar char="Ø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Etapas do Processo no Tribunal de Contas</a:t>
            </a:r>
          </a:p>
        </p:txBody>
      </p:sp>
    </p:spTree>
    <p:extLst>
      <p:ext uri="{BB962C8B-B14F-4D97-AF65-F5344CB8AC3E}">
        <p14:creationId xmlns:p14="http://schemas.microsoft.com/office/powerpoint/2010/main" val="2729296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114872" y="1340768"/>
            <a:ext cx="8229600" cy="468397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Constatação de Irregularidade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Instrução Técnica Inicial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Citação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Justificativas (alegações de defesa)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Instrução Técnica Conclusiva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Parecer do Ministério Público de Contas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Defesa Oral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Julgamento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Recursos</a:t>
            </a:r>
          </a:p>
          <a:p>
            <a:pPr marL="457200" indent="-457200" algn="just">
              <a:lnSpc>
                <a:spcPct val="13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300" dirty="0">
                <a:latin typeface="Calibri" pitchFamily="34" charset="0"/>
              </a:rPr>
              <a:t>Execução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68016" y="197768"/>
            <a:ext cx="90364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Etapas do processo no TC</a:t>
            </a:r>
            <a:br>
              <a:rPr lang="pt-B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pt-BR" sz="3200" dirty="0">
                <a:solidFill>
                  <a:schemeClr val="tx1"/>
                </a:solidFill>
                <a:effectLst/>
                <a:cs typeface="Calibri" pitchFamily="34" charset="0"/>
              </a:rPr>
              <a:t>(</a:t>
            </a:r>
            <a:r>
              <a:rPr lang="pt-BR" sz="3100" dirty="0">
                <a:solidFill>
                  <a:schemeClr val="tx1"/>
                </a:solidFill>
                <a:effectLst/>
                <a:cs typeface="Calibri" pitchFamily="34" charset="0"/>
              </a:rPr>
              <a:t>detalhes na Lei Orgânica e no Regimento Interno</a:t>
            </a:r>
            <a:r>
              <a:rPr lang="pt-BR" sz="3200" dirty="0">
                <a:solidFill>
                  <a:schemeClr val="tx1"/>
                </a:solidFill>
                <a:effectLst/>
                <a:cs typeface="Calibri" pitchFamily="34" charset="0"/>
              </a:rPr>
              <a:t>)</a:t>
            </a:r>
            <a:endParaRPr lang="pt-BR" dirty="0">
              <a:solidFill>
                <a:schemeClr val="tx1"/>
              </a:solidFill>
              <a:effectLst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694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976419"/>
              </p:ext>
            </p:extLst>
          </p:nvPr>
        </p:nvGraphicFramePr>
        <p:xfrm>
          <a:off x="1981200" y="126876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4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Processo no TC</a:t>
            </a:r>
          </a:p>
        </p:txBody>
      </p:sp>
    </p:spTree>
    <p:extLst>
      <p:ext uri="{BB962C8B-B14F-4D97-AF65-F5344CB8AC3E}">
        <p14:creationId xmlns:p14="http://schemas.microsoft.com/office/powerpoint/2010/main" val="238493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1265304"/>
            <a:ext cx="8229600" cy="4395944"/>
          </a:xfrm>
        </p:spPr>
        <p:txBody>
          <a:bodyPr>
            <a:noAutofit/>
          </a:bodyPr>
          <a:lstStyle/>
          <a:p>
            <a:pPr lvl="0"/>
            <a:r>
              <a:rPr lang="pt-BR" sz="2800" dirty="0">
                <a:latin typeface="Calibri" panose="020F0502020204030204" pitchFamily="34" charset="0"/>
              </a:rPr>
              <a:t>Notas Introdutórias (óbvias)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A gestão e o gestor de RPPS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Base jurídica 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Conselhos e conselheiros de RPPS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As possíveis punições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Quem pune?</a:t>
            </a:r>
          </a:p>
          <a:p>
            <a:pPr lvl="0"/>
            <a:r>
              <a:rPr lang="pt-BR" sz="2800" dirty="0">
                <a:latin typeface="Calibri" panose="020F0502020204030204" pitchFamily="34" charset="0"/>
              </a:rPr>
              <a:t>Possíveis irregularidades</a:t>
            </a:r>
          </a:p>
          <a:p>
            <a:r>
              <a:rPr lang="pt-BR" sz="2800" dirty="0">
                <a:latin typeface="Calibri" panose="020F0502020204030204" pitchFamily="34" charset="0"/>
              </a:rPr>
              <a:t>Tribunal de Contas: punições, possíveis irregularidades apuradas e processo</a:t>
            </a:r>
            <a:endParaRPr lang="pt-BR" sz="2400" dirty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chemeClr val="tx1"/>
                </a:solidFill>
              </a:rPr>
              <a:t>SUMÁRIO</a:t>
            </a:r>
          </a:p>
        </p:txBody>
      </p:sp>
    </p:spTree>
    <p:extLst>
      <p:ext uri="{BB962C8B-B14F-4D97-AF65-F5344CB8AC3E}">
        <p14:creationId xmlns:p14="http://schemas.microsoft.com/office/powerpoint/2010/main" val="6544164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19536" y="908720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Apresentadas (prazo entre 15 a 30 dias) após a citação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Gestor deve explicar tecnicamente os indicativos de irregularidades 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Anexar documentos em seu favor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Fazer os pedidos de provas previstos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Evitar contradições, usando argumentos factíveis e sustentáveis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Recorrer à Jurisprudência (judicial e dos TC)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5100" dirty="0">
                <a:latin typeface="Calibri" pitchFamily="34" charset="0"/>
              </a:rPr>
              <a:t>Não é obrigado ser representado por advogado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91544" y="99864"/>
            <a:ext cx="8229600" cy="952872"/>
          </a:xfrm>
        </p:spPr>
        <p:txBody>
          <a:bodyPr>
            <a:normAutofit/>
          </a:bodyPr>
          <a:lstStyle/>
          <a:p>
            <a:pPr algn="ctr"/>
            <a:r>
              <a:rPr lang="pt-BR" sz="44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Calibri" pitchFamily="34" charset="0"/>
              </a:rPr>
              <a:t>Justificativas</a:t>
            </a:r>
          </a:p>
        </p:txBody>
      </p:sp>
    </p:spTree>
    <p:extLst>
      <p:ext uri="{BB962C8B-B14F-4D97-AF65-F5344CB8AC3E}">
        <p14:creationId xmlns:p14="http://schemas.microsoft.com/office/powerpoint/2010/main" val="22321584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75520" y="1138742"/>
            <a:ext cx="8424936" cy="495455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Momento importante de ter um contato mais pessoal com o Tribunal de Contas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Apresentada pelo próprio gestor ou por advogado particular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O Regimento Interno pode permitir a juntada de documentos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500" dirty="0">
                <a:latin typeface="Calibri" pitchFamily="34" charset="0"/>
              </a:rPr>
              <a:t>Deve ser bem preparada para ficar sintética, clara, objetiva, além de ressaltar de maneira mais enfática os pontos mais importantes da defesa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967730"/>
          </a:xfrm>
        </p:spPr>
        <p:txBody>
          <a:bodyPr>
            <a:normAutofit/>
          </a:bodyPr>
          <a:lstStyle/>
          <a:p>
            <a:pPr algn="ctr"/>
            <a:r>
              <a:rPr lang="pt-BR" sz="44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Defesa Oral</a:t>
            </a:r>
          </a:p>
        </p:txBody>
      </p:sp>
    </p:spTree>
    <p:extLst>
      <p:ext uri="{BB962C8B-B14F-4D97-AF65-F5344CB8AC3E}">
        <p14:creationId xmlns:p14="http://schemas.microsoft.com/office/powerpoint/2010/main" val="1449135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81200" y="764704"/>
            <a:ext cx="8229600" cy="566469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 pitchFamily="34" charset="0"/>
              </a:rPr>
              <a:t>Possibilidade de questionar (e reformar) as decisões do TC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 pitchFamily="34" charset="0"/>
              </a:rPr>
              <a:t>Observar os prazos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 pitchFamily="34" charset="0"/>
              </a:rPr>
              <a:t>Não adianta simplesmente repetir as justificativas, mas pode reafirmá-las usando elementos novos.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 pitchFamily="34" charset="0"/>
              </a:rPr>
              <a:t>Recurso de Reconsideração, Recurso de Revisão, Embargos, Agravo, Pedido de Reexame e outros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90000"/>
              <a:buFont typeface="Wingdings" pitchFamily="2" charset="2"/>
              <a:buChar char="Ø"/>
            </a:pPr>
            <a:r>
              <a:rPr lang="pt-BR" sz="2400" dirty="0">
                <a:latin typeface="Calibri" pitchFamily="34" charset="0"/>
              </a:rPr>
              <a:t>Possibilidade de recurso judicial: chance de sucesso é pequena, salvo quando o TC não respeita o devido processo legal ou quando comete erro jurídico grave.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778098"/>
          </a:xfrm>
        </p:spPr>
        <p:txBody>
          <a:bodyPr/>
          <a:lstStyle/>
          <a:p>
            <a:pPr algn="ctr"/>
            <a:r>
              <a:rPr lang="pt-BR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Calibri" pitchFamily="34" charset="0"/>
              </a:rPr>
              <a:t>Recursos</a:t>
            </a:r>
          </a:p>
        </p:txBody>
      </p:sp>
    </p:spTree>
    <p:extLst>
      <p:ext uri="{BB962C8B-B14F-4D97-AF65-F5344CB8AC3E}">
        <p14:creationId xmlns:p14="http://schemas.microsoft.com/office/powerpoint/2010/main" val="15086254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847528" y="908720"/>
            <a:ext cx="8363272" cy="4896544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Ler bem a lei e regulamentos para cumprir os itens, inclusive os formais;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Cumprir os prazos para envio de informações;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Acompanhar os processos;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Procurar saber do que se trata, para trazer a informação adequada;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Esclarecer bem o que faz (boa comunicação);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Manter a documentação em dia, inclusive no seu arquivamento;</a:t>
            </a:r>
          </a:p>
          <a:p>
            <a:pPr algn="just"/>
            <a:r>
              <a:rPr lang="pt-BR" sz="2400" dirty="0">
                <a:latin typeface="Calibri" panose="020F0502020204030204" pitchFamily="34" charset="0"/>
              </a:rPr>
              <a:t>Estabelecer </a:t>
            </a:r>
            <a:r>
              <a:rPr lang="pt-BR" sz="2400">
                <a:latin typeface="Calibri" panose="020F0502020204030204" pitchFamily="34" charset="0"/>
              </a:rPr>
              <a:t>diálogo republicano </a:t>
            </a:r>
            <a:r>
              <a:rPr lang="pt-BR" sz="2400" dirty="0">
                <a:latin typeface="Calibri" panose="020F0502020204030204" pitchFamily="34" charset="0"/>
              </a:rPr>
              <a:t>com órgãos de controle.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91544" y="346646"/>
            <a:ext cx="8229600" cy="778098"/>
          </a:xfrm>
        </p:spPr>
        <p:txBody>
          <a:bodyPr/>
          <a:lstStyle/>
          <a:p>
            <a:pPr algn="ctr"/>
            <a:r>
              <a:rPr lang="pt-BR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Calibri" pitchFamily="34" charset="0"/>
              </a:rPr>
              <a:t>Orientações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1445265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1151815"/>
            <a:ext cx="5688632" cy="103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847528" y="2417434"/>
            <a:ext cx="8229600" cy="867551"/>
          </a:xfrm>
        </p:spPr>
        <p:txBody>
          <a:bodyPr>
            <a:normAutofit fontScale="32500" lnSpcReduction="20000"/>
          </a:bodyPr>
          <a:lstStyle/>
          <a:p>
            <a:pPr marL="109728" indent="0" algn="ctr">
              <a:buNone/>
            </a:pPr>
            <a:endParaRPr lang="pt-BR" sz="4500" dirty="0"/>
          </a:p>
          <a:p>
            <a:pPr marL="109728" indent="0" algn="ctr">
              <a:buNone/>
            </a:pPr>
            <a:r>
              <a:rPr lang="pt-BR" sz="12600" b="1" dirty="0">
                <a:latin typeface="Calibri" pitchFamily="34" charset="0"/>
                <a:cs typeface="Calibri" pitchFamily="34" charset="0"/>
              </a:rPr>
              <a:t>Contatos:</a:t>
            </a: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1775520" y="2924944"/>
            <a:ext cx="8229600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endParaRPr lang="pt-BR" sz="2800" b="1" dirty="0"/>
          </a:p>
          <a:p>
            <a:pPr marL="109728" indent="0" algn="ctr">
              <a:buNone/>
            </a:pPr>
            <a:r>
              <a:rPr lang="pt-BR" sz="2800" b="1" dirty="0" err="1">
                <a:latin typeface="Calibri" pitchFamily="34" charset="0"/>
                <a:cs typeface="Calibri" pitchFamily="34" charset="0"/>
              </a:rPr>
              <a:t>Tel</a:t>
            </a:r>
            <a:r>
              <a:rPr lang="pt-BR" sz="2800" b="1" dirty="0">
                <a:latin typeface="Calibri" pitchFamily="34" charset="0"/>
                <a:cs typeface="Calibri" pitchFamily="34" charset="0"/>
              </a:rPr>
              <a:t>: (27) 3334-7701</a:t>
            </a:r>
          </a:p>
          <a:p>
            <a:pPr marL="109728" indent="0" algn="ctr">
              <a:buNone/>
            </a:pPr>
            <a:endParaRPr lang="pt-BR" sz="28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pt-BR" sz="2800" b="1" dirty="0" err="1">
                <a:latin typeface="Calibri" pitchFamily="34" charset="0"/>
                <a:cs typeface="Calibri" pitchFamily="34" charset="0"/>
              </a:rPr>
              <a:t>Email</a:t>
            </a:r>
            <a:r>
              <a:rPr lang="pt-BR" sz="2800" b="1" dirty="0">
                <a:latin typeface="Calibri" pitchFamily="34" charset="0"/>
                <a:cs typeface="Calibri" pitchFamily="34" charset="0"/>
              </a:rPr>
              <a:t>: domingos.taufner@tce.es.gov.br</a:t>
            </a:r>
          </a:p>
          <a:p>
            <a:pPr marL="109728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404666"/>
            <a:ext cx="2808312" cy="62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908720"/>
            <a:ext cx="8229600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1F497D">
                  <a:lumMod val="75000"/>
                </a:srgb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Todos</a:t>
            </a: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devem ter responsabilidade sobre os seus atos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1F497D">
                  <a:lumMod val="75000"/>
                </a:srgb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Quais mais poder, maior deve ser a responsabilidade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1F497D">
                  <a:lumMod val="75000"/>
                </a:srgb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É importante conhecer as suas obrigações (elas são amplas e praticamente estão no conteúdo de todas as palestras deste evento)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1F497D">
                  <a:lumMod val="75000"/>
                </a:srgb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Gestores (salvo os iniciantes) as conhecem bem, pois lidam no dia a dia.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1F497D">
                  <a:lumMod val="75000"/>
                </a:srgbClr>
              </a:buClr>
              <a:buSzPct val="90000"/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Conhecer e cumprir as obrigações é o melhor caminho  para não ser penalizado.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4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5520" y="188641"/>
            <a:ext cx="8301608" cy="864095"/>
          </a:xfrm>
        </p:spPr>
        <p:txBody>
          <a:bodyPr>
            <a:normAutofit/>
          </a:bodyPr>
          <a:lstStyle/>
          <a:p>
            <a:pPr algn="ctr"/>
            <a:r>
              <a:rPr lang="pt-BR" sz="4000" cap="all" dirty="0">
                <a:solidFill>
                  <a:schemeClr val="tx1"/>
                </a:solidFill>
              </a:rPr>
              <a:t>Notas Introdutórias </a:t>
            </a:r>
            <a:r>
              <a:rPr lang="pt-BR" sz="4000" dirty="0">
                <a:solidFill>
                  <a:schemeClr val="tx1"/>
                </a:solidFill>
              </a:rPr>
              <a:t>(óbvias)</a:t>
            </a:r>
          </a:p>
        </p:txBody>
      </p:sp>
    </p:spTree>
    <p:extLst>
      <p:ext uri="{BB962C8B-B14F-4D97-AF65-F5344CB8AC3E}">
        <p14:creationId xmlns:p14="http://schemas.microsoft.com/office/powerpoint/2010/main" val="287308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81200" y="1412777"/>
            <a:ext cx="8229600" cy="4594515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marL="109728" indent="0" algn="ctr">
              <a:spcBef>
                <a:spcPts val="0"/>
              </a:spcBef>
              <a:buNone/>
            </a:pPr>
            <a:r>
              <a:rPr lang="pt-BR" sz="6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 GESTÃO E O GESTOR DE RPPS</a:t>
            </a:r>
            <a:endParaRPr lang="pt-BR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052736"/>
            <a:ext cx="8229600" cy="532859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Tem regras gerais, mas existem normas específicas em cada Estado e em cada Município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Pode ser feita por um órgão da administração direta ou por autarquia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Tem obrigações e responsabilidades amplas (redação legislativa, benefícios, investimentos, orçamento, arrecadação, contabilização etc.)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Em regra possuem pouca estrutura administrativa (há dificuldade de cumprir algumas exigências legais)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Está mais sujeita a pressões (legitimas e ilegítimas), devido a proximidade com as pessoas e o poder local.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t-BR" sz="3600" cap="all" dirty="0">
                <a:solidFill>
                  <a:schemeClr val="tx1"/>
                </a:solidFill>
              </a:rPr>
              <a:t>A gestão do RPPS</a:t>
            </a:r>
          </a:p>
        </p:txBody>
      </p:sp>
    </p:spTree>
    <p:extLst>
      <p:ext uri="{BB962C8B-B14F-4D97-AF65-F5344CB8AC3E}">
        <p14:creationId xmlns:p14="http://schemas.microsoft.com/office/powerpoint/2010/main" val="283248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908720"/>
            <a:ext cx="7200800" cy="5256584"/>
          </a:xfr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559496" y="-27384"/>
            <a:ext cx="8964488" cy="1080120"/>
          </a:xfrm>
        </p:spPr>
        <p:txBody>
          <a:bodyPr>
            <a:normAutofit/>
          </a:bodyPr>
          <a:lstStyle/>
          <a:p>
            <a:pPr algn="ctr"/>
            <a:r>
              <a:rPr lang="pt-BR" sz="3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Gestor de RPPS e suas obrigações</a:t>
            </a:r>
          </a:p>
        </p:txBody>
      </p:sp>
    </p:spTree>
    <p:extLst>
      <p:ext uri="{BB962C8B-B14F-4D97-AF65-F5344CB8AC3E}">
        <p14:creationId xmlns:p14="http://schemas.microsoft.com/office/powerpoint/2010/main" val="1211748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3478</TotalTime>
  <Words>2712</Words>
  <Application>Microsoft Office PowerPoint</Application>
  <PresentationFormat>Widescreen</PresentationFormat>
  <Paragraphs>325</Paragraphs>
  <Slides>54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4" baseType="lpstr">
      <vt:lpstr>Arial</vt:lpstr>
      <vt:lpstr>Calibri</vt:lpstr>
      <vt:lpstr>Lucida Sans Unicode</vt:lpstr>
      <vt:lpstr>Symbol</vt:lpstr>
      <vt:lpstr>Tahoma</vt:lpstr>
      <vt:lpstr>Verdana</vt:lpstr>
      <vt:lpstr>Wingdings</vt:lpstr>
      <vt:lpstr>Wingdings 2</vt:lpstr>
      <vt:lpstr>Wingdings 3</vt:lpstr>
      <vt:lpstr>Concurso</vt:lpstr>
      <vt:lpstr>Apresentação do PowerPoint</vt:lpstr>
      <vt:lpstr>Apresentação do PowerPoint</vt:lpstr>
      <vt:lpstr> PENSAMENTO DO DIA</vt:lpstr>
      <vt:lpstr>PRIVADO X PÚBLICO</vt:lpstr>
      <vt:lpstr>SUMÁRIO</vt:lpstr>
      <vt:lpstr>Notas Introdutórias (óbvias)</vt:lpstr>
      <vt:lpstr>Apresentação do PowerPoint</vt:lpstr>
      <vt:lpstr>A gestão do RPPS</vt:lpstr>
      <vt:lpstr>Gestor de RPPS e suas obrigações</vt:lpstr>
      <vt:lpstr>Conhecimentos Necessários para o Gestor (também para o Conselheiro)</vt:lpstr>
      <vt:lpstr>Apresentação do PowerPoint</vt:lpstr>
      <vt:lpstr>Base Jurídica da Gestão Pública</vt:lpstr>
      <vt:lpstr>Base jurídica do RPPS</vt:lpstr>
      <vt:lpstr>Algumas obrigações dos RPPS</vt:lpstr>
      <vt:lpstr>Algumas obrigações dos RPPS</vt:lpstr>
      <vt:lpstr>Apresentação do PowerPoint</vt:lpstr>
      <vt:lpstr>Fundamento Constitucional</vt:lpstr>
      <vt:lpstr>Base Legal</vt:lpstr>
      <vt:lpstr>Conselhos</vt:lpstr>
      <vt:lpstr>Papel e postura dos conselheiros</vt:lpstr>
      <vt:lpstr>Responsabilidade dos Conselheiros</vt:lpstr>
      <vt:lpstr>ÉTICA e MORAL</vt:lpstr>
      <vt:lpstr>BOAS PRÁTICAS</vt:lpstr>
      <vt:lpstr>Apresentação do PowerPoint</vt:lpstr>
      <vt:lpstr>Legislação Punitiva</vt:lpstr>
      <vt:lpstr>Punição ao gestor de RPPS</vt:lpstr>
      <vt:lpstr>Punição aos Estados, DF e Municípios com RPPS (art. 7º da Lei 9.717/98)</vt:lpstr>
      <vt:lpstr>Órgãos de fiscalização e controle</vt:lpstr>
      <vt:lpstr>Apresentação do PowerPoint</vt:lpstr>
      <vt:lpstr>Tribunal de Contas</vt:lpstr>
      <vt:lpstr>Composição do TCE</vt:lpstr>
      <vt:lpstr>Ministério Público Especial de Contas</vt:lpstr>
      <vt:lpstr>Ministério Público Especial de Contas</vt:lpstr>
      <vt:lpstr>Competência do Tribunal de Contas (art. 71 da CF)</vt:lpstr>
      <vt:lpstr>Competência do Tribunal de Contas (art. 71 da CF)</vt:lpstr>
      <vt:lpstr>Efeitos das decisões do TC</vt:lpstr>
      <vt:lpstr>Principais Obrigações dos RPPS Perante o TCE</vt:lpstr>
      <vt:lpstr>Problemas na PCA e nos atos de gestão dos RPPS</vt:lpstr>
      <vt:lpstr>Problemas nos atos de pessoal</vt:lpstr>
      <vt:lpstr>Base de cálculo da Taxa de Administração – ON 02/2009</vt:lpstr>
      <vt:lpstr>Problemas em Prestações de Contas Anuais</vt:lpstr>
      <vt:lpstr>Problemas em Prestações de Contas Anuais</vt:lpstr>
      <vt:lpstr>Apresentação do PowerPoint</vt:lpstr>
      <vt:lpstr>Problemas em Auditoria</vt:lpstr>
      <vt:lpstr>Problemas em Auditoria</vt:lpstr>
      <vt:lpstr>Apresentação do PowerPoint</vt:lpstr>
      <vt:lpstr>Processo no Tribunal de Contas</vt:lpstr>
      <vt:lpstr>Etapas do processo no TC (detalhes na Lei Orgânica e no Regimento Interno)</vt:lpstr>
      <vt:lpstr>Etapas do Processo no TC</vt:lpstr>
      <vt:lpstr>Justificativas</vt:lpstr>
      <vt:lpstr>Defesa Oral</vt:lpstr>
      <vt:lpstr>Recursos</vt:lpstr>
      <vt:lpstr>Orientações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R de Souza</dc:creator>
  <cp:lastModifiedBy>Fäß®¡¢¡ö ßä§§ö</cp:lastModifiedBy>
  <cp:revision>138</cp:revision>
  <cp:lastPrinted>2013-05-09T17:13:38Z</cp:lastPrinted>
  <dcterms:created xsi:type="dcterms:W3CDTF">2013-02-20T19:47:06Z</dcterms:created>
  <dcterms:modified xsi:type="dcterms:W3CDTF">2018-03-15T19:04:30Z</dcterms:modified>
</cp:coreProperties>
</file>