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2" r:id="rId2"/>
    <p:sldMasterId id="2147483817" r:id="rId3"/>
  </p:sldMasterIdLst>
  <p:notesMasterIdLst>
    <p:notesMasterId r:id="rId57"/>
  </p:notesMasterIdLst>
  <p:handoutMasterIdLst>
    <p:handoutMasterId r:id="rId58"/>
  </p:handoutMasterIdLst>
  <p:sldIdLst>
    <p:sldId id="994" r:id="rId4"/>
    <p:sldId id="995" r:id="rId5"/>
    <p:sldId id="996" r:id="rId6"/>
    <p:sldId id="875" r:id="rId7"/>
    <p:sldId id="885" r:id="rId8"/>
    <p:sldId id="988" r:id="rId9"/>
    <p:sldId id="990" r:id="rId10"/>
    <p:sldId id="888" r:id="rId11"/>
    <p:sldId id="902" r:id="rId12"/>
    <p:sldId id="905" r:id="rId13"/>
    <p:sldId id="908" r:id="rId14"/>
    <p:sldId id="887" r:id="rId15"/>
    <p:sldId id="1037" r:id="rId16"/>
    <p:sldId id="1038" r:id="rId17"/>
    <p:sldId id="1040" r:id="rId18"/>
    <p:sldId id="1041" r:id="rId19"/>
    <p:sldId id="954" r:id="rId20"/>
    <p:sldId id="971" r:id="rId21"/>
    <p:sldId id="1044" r:id="rId22"/>
    <p:sldId id="1020" r:id="rId23"/>
    <p:sldId id="1026" r:id="rId24"/>
    <p:sldId id="1029" r:id="rId25"/>
    <p:sldId id="1002" r:id="rId26"/>
    <p:sldId id="1003" r:id="rId27"/>
    <p:sldId id="1005" r:id="rId28"/>
    <p:sldId id="1006" r:id="rId29"/>
    <p:sldId id="1023" r:id="rId30"/>
    <p:sldId id="1031" r:id="rId31"/>
    <p:sldId id="1032" r:id="rId32"/>
    <p:sldId id="1033" r:id="rId33"/>
    <p:sldId id="1025" r:id="rId34"/>
    <p:sldId id="1034" r:id="rId35"/>
    <p:sldId id="1035" r:id="rId36"/>
    <p:sldId id="1036" r:id="rId37"/>
    <p:sldId id="1046" r:id="rId38"/>
    <p:sldId id="1047" r:id="rId39"/>
    <p:sldId id="1053" r:id="rId40"/>
    <p:sldId id="1048" r:id="rId41"/>
    <p:sldId id="1050" r:id="rId42"/>
    <p:sldId id="1056" r:id="rId43"/>
    <p:sldId id="1058" r:id="rId44"/>
    <p:sldId id="1060" r:id="rId45"/>
    <p:sldId id="1061" r:id="rId46"/>
    <p:sldId id="1062" r:id="rId47"/>
    <p:sldId id="1065" r:id="rId48"/>
    <p:sldId id="1075" r:id="rId49"/>
    <p:sldId id="1068" r:id="rId50"/>
    <p:sldId id="1067" r:id="rId51"/>
    <p:sldId id="1069" r:id="rId52"/>
    <p:sldId id="1071" r:id="rId53"/>
    <p:sldId id="1072" r:id="rId54"/>
    <p:sldId id="1073" r:id="rId55"/>
    <p:sldId id="1019" r:id="rId56"/>
  </p:sldIdLst>
  <p:sldSz cx="12192000" cy="6858000"/>
  <p:notesSz cx="6788150" cy="992346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A9B"/>
    <a:srgbClr val="2639AC"/>
    <a:srgbClr val="33CC33"/>
    <a:srgbClr val="FF6600"/>
    <a:srgbClr val="FFCC00"/>
    <a:srgbClr val="FFFDAD"/>
    <a:srgbClr val="A7FBC1"/>
    <a:srgbClr val="99FF99"/>
    <a:srgbClr val="C4D7FC"/>
    <a:srgbClr val="833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6" autoAdjust="0"/>
    <p:restoredTop sz="92518" autoAdjust="0"/>
  </p:normalViewPr>
  <p:slideViewPr>
    <p:cSldViewPr>
      <p:cViewPr varScale="1">
        <p:scale>
          <a:sx n="66" d="100"/>
          <a:sy n="66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lu.silva\Desktop\BP%20-%20Simplificado%20para%20RPP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ex.albert\Documents\COORDENA&#199;&#195;O%20GERAL\Avalia&#231;&#227;o%20Atuarial%20da%20Uni&#227;o\GTI%20RESULTADO%20ATUARIAL\Subgrupo%204\Entrada%20mercado%20de%20trabalho\Tabelas2%20entrada%20mercado%20de%20trabalh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lex.albert\Documents\COORDENA&#199;&#195;O%20GERAL\Atu&#225;ria\Grupo%20de%20Trabalho\Aliquota%20Suplement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'2017'!$A$2</c:f>
              <c:strCache>
                <c:ptCount val="1"/>
                <c:pt idx="0">
                  <c:v>Outros Ativos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B95BB51-3284-413B-A239-24476B64C178}" type="SERIESNAME">
                      <a:rPr lang="en-US" smtClean="0"/>
                      <a:pPr/>
                      <a:t>[NOME DA SÉRIE]</a:t>
                    </a:fld>
                    <a:r>
                      <a:rPr lang="en-US" dirty="0" smtClean="0"/>
                      <a:t>:</a:t>
                    </a:r>
                    <a:r>
                      <a:rPr lang="en-US" baseline="0" dirty="0" smtClean="0"/>
                      <a:t> </a:t>
                    </a:r>
                    <a:fld id="{9C7B113C-7E89-4821-A59B-E11C071A81BB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'2017'!$B$2:$C$2</c:f>
              <c:numCache>
                <c:formatCode>General</c:formatCode>
                <c:ptCount val="2"/>
                <c:pt idx="0" formatCode="_(&quot;R$&quot;\ * #,##0_);_(&quot;R$&quot;\ * \(#,##0\);_(&quot;R$&quot;\ * &quot;-&quot;??_);_(@_)">
                  <c:v>114</c:v>
                </c:pt>
              </c:numCache>
            </c:numRef>
          </c:val>
          <c:extLst/>
        </c:ser>
        <c:ser>
          <c:idx val="2"/>
          <c:order val="1"/>
          <c:tx>
            <c:strRef>
              <c:f>'2017'!$A$3</c:f>
              <c:strCache>
                <c:ptCount val="1"/>
                <c:pt idx="0">
                  <c:v>Investimentos e Imobilizado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56B9859-1D5F-4BC3-ACE0-91533F256FB6}" type="SERIESNAME">
                      <a:rPr lang="pt-BR" smtClean="0"/>
                      <a:pPr/>
                      <a:t>[NOME DA SÉRIE]</a:t>
                    </a:fld>
                    <a:r>
                      <a:rPr lang="pt-BR" dirty="0" smtClean="0"/>
                      <a:t>:</a:t>
                    </a:r>
                    <a:r>
                      <a:rPr lang="pt-BR" baseline="0" dirty="0" smtClean="0"/>
                      <a:t> </a:t>
                    </a:r>
                    <a:fld id="{93E15C4A-F634-405E-9F8A-BF51F4DE1FF8}" type="VALUE">
                      <a:rPr lang="pt-BR" baseline="0"/>
                      <a:pPr/>
                      <a:t>[VALOR]</a:t>
                    </a:fld>
                    <a:endParaRPr lang="pt-BR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'2017'!$B$3:$C$3</c:f>
              <c:numCache>
                <c:formatCode>General</c:formatCode>
                <c:ptCount val="2"/>
                <c:pt idx="0" formatCode="_(&quot;R$&quot;\ * #,##0_);_(&quot;R$&quot;\ * \(#,##0\);_(&quot;R$&quot;\ * &quot;-&quot;??_);_(@_)">
                  <c:v>1456</c:v>
                </c:pt>
              </c:numCache>
            </c:numRef>
          </c:val>
          <c:extLst/>
        </c:ser>
        <c:ser>
          <c:idx val="3"/>
          <c:order val="2"/>
          <c:tx>
            <c:strRef>
              <c:f>'2017'!$A$4</c:f>
              <c:strCache>
                <c:ptCount val="1"/>
                <c:pt idx="0">
                  <c:v>Créditos a Receber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C5E2BE7-D8B0-4E64-8565-81BD5D43F29F}" type="SERIESNAME">
                      <a:rPr lang="pt-BR" smtClean="0"/>
                      <a:pPr/>
                      <a:t>[NOME DA SÉRIE]</a:t>
                    </a:fld>
                    <a:r>
                      <a:rPr lang="pt-BR" dirty="0" smtClean="0"/>
                      <a:t>:</a:t>
                    </a:r>
                    <a:r>
                      <a:rPr lang="pt-BR" baseline="0" dirty="0" smtClean="0"/>
                      <a:t> </a:t>
                    </a:r>
                    <a:fld id="{8EDC3426-E573-4C6D-AE7F-B96386D777A8}" type="VALUE">
                      <a:rPr lang="pt-BR" baseline="0"/>
                      <a:pPr/>
                      <a:t>[VALOR]</a:t>
                    </a:fld>
                    <a:endParaRPr lang="pt-BR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'2017'!$B$4:$C$4</c:f>
              <c:numCache>
                <c:formatCode>General</c:formatCode>
                <c:ptCount val="2"/>
                <c:pt idx="0" formatCode="_(&quot;R$&quot;\ * #,##0_);_(&quot;R$&quot;\ * \(#,##0\);_(&quot;R$&quot;\ * &quot;-&quot;??_);_(@_)">
                  <c:v>2129</c:v>
                </c:pt>
              </c:numCache>
            </c:numRef>
          </c:val>
          <c:extLst/>
        </c:ser>
        <c:ser>
          <c:idx val="4"/>
          <c:order val="3"/>
          <c:tx>
            <c:strRef>
              <c:f>'2017'!$A$5</c:f>
              <c:strCache>
                <c:ptCount val="1"/>
                <c:pt idx="0">
                  <c:v>Caixa e Equivalentes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38A5B41-2D15-4A38-946E-7D39C32B3403}" type="SERIESNAME">
                      <a:rPr lang="pt-BR" smtClean="0"/>
                      <a:pPr/>
                      <a:t>[NOME DA SÉRIE]</a:t>
                    </a:fld>
                    <a:r>
                      <a:rPr lang="pt-BR" dirty="0" smtClean="0"/>
                      <a:t>:</a:t>
                    </a:r>
                    <a:r>
                      <a:rPr lang="pt-BR" baseline="0" dirty="0" smtClean="0"/>
                      <a:t> </a:t>
                    </a:r>
                    <a:fld id="{2065DD9F-6581-4012-8215-3FB06C5C0B6D}" type="VALUE">
                      <a:rPr lang="pt-BR" baseline="0"/>
                      <a:pPr/>
                      <a:t>[VALOR]</a:t>
                    </a:fld>
                    <a:endParaRPr lang="pt-BR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'2017'!$B$5:$C$5</c:f>
              <c:numCache>
                <c:formatCode>General</c:formatCode>
                <c:ptCount val="2"/>
                <c:pt idx="0" formatCode="_(&quot;R$&quot;\ * #,##0_);_(&quot;R$&quot;\ * \(#,##0\);_(&quot;R$&quot;\ * &quot;-&quot;??_);_(@_)">
                  <c:v>1140</c:v>
                </c:pt>
              </c:numCache>
            </c:numRef>
          </c:val>
          <c:extLst/>
        </c:ser>
        <c:ser>
          <c:idx val="5"/>
          <c:order val="4"/>
          <c:tx>
            <c:strRef>
              <c:f>'2017'!$A$6</c:f>
              <c:strCache>
                <c:ptCount val="1"/>
                <c:pt idx="0">
                  <c:v>Provisões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9BCAC2A3-8D65-48C7-93BA-802861AE362A}" type="SERIESNAME">
                      <a:rPr lang="en-US" sz="2000" b="1" smtClean="0"/>
                      <a:pPr/>
                      <a:t>[NOME DA SÉRIE]</a:t>
                    </a:fld>
                    <a:r>
                      <a:rPr lang="en-US" sz="2000" b="1" dirty="0" smtClean="0"/>
                      <a:t>:</a:t>
                    </a:r>
                    <a:r>
                      <a:rPr lang="en-US" sz="2000" b="1" baseline="0" dirty="0" smtClean="0"/>
                      <a:t> </a:t>
                    </a:r>
                    <a:fld id="{AF5533D9-3AD9-40A7-A05E-0CD2781CEB4C}" type="VALUE">
                      <a:rPr lang="en-US" sz="2000" b="1" baseline="0"/>
                      <a:pPr/>
                      <a:t>[VALOR]</a:t>
                    </a:fld>
                    <a:endParaRPr lang="en-US" sz="2000" b="1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'2017'!$B$6:$C$6</c:f>
              <c:numCache>
                <c:formatCode>_("R$"\ * #,##0_);_("R$"\ * \(#,##0\);_("R$"\ * "-"??_);_(@_)</c:formatCode>
                <c:ptCount val="2"/>
                <c:pt idx="1">
                  <c:v>1710</c:v>
                </c:pt>
              </c:numCache>
            </c:numRef>
          </c:val>
          <c:extLst/>
        </c:ser>
        <c:ser>
          <c:idx val="6"/>
          <c:order val="5"/>
          <c:tx>
            <c:strRef>
              <c:f>'2017'!$A$7</c:f>
              <c:strCache>
                <c:ptCount val="1"/>
                <c:pt idx="0">
                  <c:v>Empréstimos e Financiamentos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EE575468-3BD7-4B0C-9DD3-BC9ED33623D1}" type="SERIESNAME">
                      <a:rPr lang="pt-BR" smtClean="0"/>
                      <a:pPr/>
                      <a:t>[NOME DA SÉRIE]</a:t>
                    </a:fld>
                    <a:r>
                      <a:rPr lang="pt-BR" baseline="0" dirty="0" smtClean="0"/>
                      <a:t>:</a:t>
                    </a:r>
                    <a:fld id="{598F7935-1662-4969-A48A-8E36CFF6DF5A}" type="VALUE">
                      <a:rPr lang="pt-BR" baseline="0" smtClean="0"/>
                      <a:pPr/>
                      <a:t>[VALOR]</a:t>
                    </a:fld>
                    <a:endParaRPr lang="pt-BR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'2017'!$B$7:$C$7</c:f>
              <c:numCache>
                <c:formatCode>_("R$"\ * #,##0_);_("R$"\ * \(#,##0\);_("R$"\ * "-"??_);_(@_)</c:formatCode>
                <c:ptCount val="2"/>
                <c:pt idx="1">
                  <c:v>5245</c:v>
                </c:pt>
              </c:numCache>
            </c:numRef>
          </c:val>
          <c:extLst/>
        </c:ser>
        <c:ser>
          <c:idx val="7"/>
          <c:order val="6"/>
          <c:tx>
            <c:strRef>
              <c:f>'2017'!$A$8</c:f>
              <c:strCache>
                <c:ptCount val="1"/>
                <c:pt idx="0">
                  <c:v>Outras obrigações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737187EF-BEC2-4D59-8281-D17AAB7F7B58}" type="SERIESNAME">
                      <a:rPr lang="en-US" smtClean="0"/>
                      <a:pPr/>
                      <a:t>[NOME DA SÉRIE]</a:t>
                    </a:fld>
                    <a:r>
                      <a:rPr lang="en-US" dirty="0" smtClean="0"/>
                      <a:t>:</a:t>
                    </a:r>
                    <a:r>
                      <a:rPr lang="en-US" baseline="0" dirty="0" smtClean="0"/>
                      <a:t> </a:t>
                    </a:r>
                    <a:fld id="{A1DAD815-5DFC-41D3-9261-857B6CDD9FE4}" type="VALUE">
                      <a:rPr lang="en-US" baseline="0"/>
                      <a:pPr/>
                      <a:t>[VALOR]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'2017'!$B$1:$C$1</c:f>
              <c:strCache>
                <c:ptCount val="2"/>
                <c:pt idx="0">
                  <c:v>Ativo Total; R$ 4.839</c:v>
                </c:pt>
                <c:pt idx="1">
                  <c:v>Passivo Total; R$ 7.264</c:v>
                </c:pt>
              </c:strCache>
            </c:strRef>
          </c:cat>
          <c:val>
            <c:numRef>
              <c:f>'2017'!$B$8:$C$8</c:f>
              <c:numCache>
                <c:formatCode>_("R$"\ * #,##0_);_("R$"\ * \(#,##0\);_("R$"\ * "-"??_);_(@_)</c:formatCode>
                <c:ptCount val="2"/>
                <c:pt idx="1">
                  <c:v>309</c:v>
                </c:pt>
              </c:numCache>
            </c:numRef>
          </c:val>
          <c:extLst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"/>
        <c:overlap val="100"/>
        <c:axId val="1199066016"/>
        <c:axId val="1199063296"/>
      </c:barChart>
      <c:catAx>
        <c:axId val="119906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9063296"/>
        <c:crosses val="autoZero"/>
        <c:auto val="1"/>
        <c:lblAlgn val="ctr"/>
        <c:lblOffset val="100"/>
        <c:noMultiLvlLbl val="0"/>
      </c:catAx>
      <c:valAx>
        <c:axId val="1199063296"/>
        <c:scaling>
          <c:orientation val="minMax"/>
          <c:max val="7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Em R$ Bilhões</a:t>
                </a:r>
              </a:p>
            </c:rich>
          </c:tx>
          <c:layout>
            <c:manualLayout>
              <c:xMode val="edge"/>
              <c:yMode val="edge"/>
              <c:x val="1.9694731659281144E-2"/>
              <c:y val="0.23297825177621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(&quot;R$&quot;\ * #,##0_);_(&quot;R$&quot;\ * \(#,##0\);_(&quot;R$&quot;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9906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BR" sz="1200"/>
              <a:t>Distribuição dos servidores (ativos e aposentados) por escolaridade do cargo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'[Planilha-20170901-QUADRO_DE_SERVIDOR_ATIVO_E_INATIVO-FAIXAETARIA-NÍVEL_ESC-enviar.xlsx]Plan1'!$A$4</c:f>
              <c:strCache>
                <c:ptCount val="1"/>
                <c:pt idx="0">
                  <c:v>DEMAIS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'[Planilha-20170901-QUADRO_DE_SERVIDOR_ATIVO_E_INATIVO-FAIXAETARIA-NÍVEL_ESC-enviar.xlsx]Plan1'!$B$3:$C$3</c:f>
              <c:strCache>
                <c:ptCount val="2"/>
                <c:pt idx="0">
                  <c:v>ATIVO</c:v>
                </c:pt>
                <c:pt idx="1">
                  <c:v>INATIVO</c:v>
                </c:pt>
              </c:strCache>
            </c:strRef>
          </c:cat>
          <c:val>
            <c:numRef>
              <c:f>'[Planilha-20170901-QUADRO_DE_SERVIDOR_ATIVO_E_INATIVO-FAIXAETARIA-NÍVEL_ESC-enviar.xlsx]Plan1'!$B$4:$C$4</c:f>
              <c:numCache>
                <c:formatCode>#,##0</c:formatCode>
                <c:ptCount val="2"/>
                <c:pt idx="0">
                  <c:v>249745</c:v>
                </c:pt>
                <c:pt idx="1">
                  <c:v>224102</c:v>
                </c:pt>
              </c:numCache>
            </c:numRef>
          </c:val>
        </c:ser>
        <c:ser>
          <c:idx val="1"/>
          <c:order val="1"/>
          <c:tx>
            <c:strRef>
              <c:f>'[Planilha-20170901-QUADRO_DE_SERVIDOR_ATIVO_E_INATIVO-FAIXAETARIA-NÍVEL_ESC-enviar.xlsx]Plan1'!$A$5</c:f>
              <c:strCache>
                <c:ptCount val="1"/>
                <c:pt idx="0">
                  <c:v>NÍVEL SUPERIOR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'[Planilha-20170901-QUADRO_DE_SERVIDOR_ATIVO_E_INATIVO-FAIXAETARIA-NÍVEL_ESC-enviar.xlsx]Plan1'!$B$3:$C$3</c:f>
              <c:strCache>
                <c:ptCount val="2"/>
                <c:pt idx="0">
                  <c:v>ATIVO</c:v>
                </c:pt>
                <c:pt idx="1">
                  <c:v>INATIVO</c:v>
                </c:pt>
              </c:strCache>
            </c:strRef>
          </c:cat>
          <c:val>
            <c:numRef>
              <c:f>'[Planilha-20170901-QUADRO_DE_SERVIDOR_ATIVO_E_INATIVO-FAIXAETARIA-NÍVEL_ESC-enviar.xlsx]Plan1'!$B$5:$C$5</c:f>
              <c:numCache>
                <c:formatCode>#,##0</c:formatCode>
                <c:ptCount val="2"/>
                <c:pt idx="0">
                  <c:v>295733</c:v>
                </c:pt>
                <c:pt idx="1">
                  <c:v>174977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9621888"/>
        <c:axId val="1079622432"/>
        <c:axId val="0"/>
      </c:bar3DChart>
      <c:catAx>
        <c:axId val="1079621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079622432"/>
        <c:crosses val="autoZero"/>
        <c:auto val="1"/>
        <c:lblAlgn val="ctr"/>
        <c:lblOffset val="100"/>
        <c:noMultiLvlLbl val="0"/>
      </c:catAx>
      <c:valAx>
        <c:axId val="107962243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07962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BR" sz="1200" b="1" i="0" baseline="0">
                <a:effectLst/>
              </a:rPr>
              <a:t>Servidores Ativos - Distribuição por Faixa Etária e por Sexo</a:t>
            </a:r>
            <a:endParaRPr lang="pt-BR" sz="120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'[Planilha-20170901-QUADRO_DE_SERVIDOR_ATIVO_E_INATIVO-FAIXAETARIA-NÍVEL_ESC-enviar.xlsx]Plan1'!$L$36</c:f>
              <c:strCache>
                <c:ptCount val="1"/>
                <c:pt idx="0">
                  <c:v>FEMININO</c:v>
                </c:pt>
              </c:strCache>
            </c:strRef>
          </c:tx>
          <c:invertIfNegative val="0"/>
          <c:cat>
            <c:strRef>
              <c:f>'[Planilha-20170901-QUADRO_DE_SERVIDOR_ATIVO_E_INATIVO-FAIXAETARIA-NÍVEL_ESC-enviar.xlsx]Plan1'!$K$37:$K$50</c:f>
              <c:strCache>
                <c:ptCount val="14"/>
                <c:pt idx="0">
                  <c:v>20 anos ou menos</c:v>
                </c:pt>
                <c:pt idx="1">
                  <c:v>21 a 25 anos</c:v>
                </c:pt>
                <c:pt idx="2">
                  <c:v>26 a 30 anos</c:v>
                </c:pt>
                <c:pt idx="3">
                  <c:v>31 a 35 anos</c:v>
                </c:pt>
                <c:pt idx="4">
                  <c:v>36 a 40 anos</c:v>
                </c:pt>
                <c:pt idx="5">
                  <c:v>41 a 45 anos</c:v>
                </c:pt>
                <c:pt idx="6">
                  <c:v>46 a 50 anos</c:v>
                </c:pt>
                <c:pt idx="7">
                  <c:v>51 a 55 anos</c:v>
                </c:pt>
                <c:pt idx="8">
                  <c:v>56 a 60 anos</c:v>
                </c:pt>
                <c:pt idx="9">
                  <c:v>61 a 65 anos</c:v>
                </c:pt>
                <c:pt idx="10">
                  <c:v>66 a 70 anos</c:v>
                </c:pt>
                <c:pt idx="11">
                  <c:v>71 a 80 anos</c:v>
                </c:pt>
                <c:pt idx="12">
                  <c:v>81 a 90 anos</c:v>
                </c:pt>
                <c:pt idx="13">
                  <c:v>90 anos ou mais</c:v>
                </c:pt>
              </c:strCache>
            </c:strRef>
          </c:cat>
          <c:val>
            <c:numRef>
              <c:f>'[Planilha-20170901-QUADRO_DE_SERVIDOR_ATIVO_E_INATIVO-FAIXAETARIA-NÍVEL_ESC-enviar.xlsx]Plan1'!$L$37:$L$50</c:f>
              <c:numCache>
                <c:formatCode>#,##0</c:formatCode>
                <c:ptCount val="14"/>
                <c:pt idx="0" formatCode="General">
                  <c:v>44</c:v>
                </c:pt>
                <c:pt idx="1">
                  <c:v>2496</c:v>
                </c:pt>
                <c:pt idx="2">
                  <c:v>16561</c:v>
                </c:pt>
                <c:pt idx="3">
                  <c:v>35484</c:v>
                </c:pt>
                <c:pt idx="4">
                  <c:v>36229</c:v>
                </c:pt>
                <c:pt idx="5">
                  <c:v>27856</c:v>
                </c:pt>
                <c:pt idx="6">
                  <c:v>26527</c:v>
                </c:pt>
                <c:pt idx="7">
                  <c:v>36669</c:v>
                </c:pt>
                <c:pt idx="8">
                  <c:v>31536</c:v>
                </c:pt>
                <c:pt idx="9">
                  <c:v>20034</c:v>
                </c:pt>
                <c:pt idx="10">
                  <c:v>8033</c:v>
                </c:pt>
                <c:pt idx="11" formatCode="General">
                  <c:v>446</c:v>
                </c:pt>
                <c:pt idx="12" formatCode="General">
                  <c:v>3</c:v>
                </c:pt>
                <c:pt idx="13" formatCode="General">
                  <c:v>1</c:v>
                </c:pt>
              </c:numCache>
            </c:numRef>
          </c:val>
        </c:ser>
        <c:ser>
          <c:idx val="1"/>
          <c:order val="1"/>
          <c:tx>
            <c:strRef>
              <c:f>'[Planilha-20170901-QUADRO_DE_SERVIDOR_ATIVO_E_INATIVO-FAIXAETARIA-NÍVEL_ESC-enviar.xlsx]Plan1'!$M$36</c:f>
              <c:strCache>
                <c:ptCount val="1"/>
                <c:pt idx="0">
                  <c:v>MASCULINO</c:v>
                </c:pt>
              </c:strCache>
            </c:strRef>
          </c:tx>
          <c:invertIfNegative val="0"/>
          <c:cat>
            <c:strRef>
              <c:f>'[Planilha-20170901-QUADRO_DE_SERVIDOR_ATIVO_E_INATIVO-FAIXAETARIA-NÍVEL_ESC-enviar.xlsx]Plan1'!$K$37:$K$50</c:f>
              <c:strCache>
                <c:ptCount val="14"/>
                <c:pt idx="0">
                  <c:v>20 anos ou menos</c:v>
                </c:pt>
                <c:pt idx="1">
                  <c:v>21 a 25 anos</c:v>
                </c:pt>
                <c:pt idx="2">
                  <c:v>26 a 30 anos</c:v>
                </c:pt>
                <c:pt idx="3">
                  <c:v>31 a 35 anos</c:v>
                </c:pt>
                <c:pt idx="4">
                  <c:v>36 a 40 anos</c:v>
                </c:pt>
                <c:pt idx="5">
                  <c:v>41 a 45 anos</c:v>
                </c:pt>
                <c:pt idx="6">
                  <c:v>46 a 50 anos</c:v>
                </c:pt>
                <c:pt idx="7">
                  <c:v>51 a 55 anos</c:v>
                </c:pt>
                <c:pt idx="8">
                  <c:v>56 a 60 anos</c:v>
                </c:pt>
                <c:pt idx="9">
                  <c:v>61 a 65 anos</c:v>
                </c:pt>
                <c:pt idx="10">
                  <c:v>66 a 70 anos</c:v>
                </c:pt>
                <c:pt idx="11">
                  <c:v>71 a 80 anos</c:v>
                </c:pt>
                <c:pt idx="12">
                  <c:v>81 a 90 anos</c:v>
                </c:pt>
                <c:pt idx="13">
                  <c:v>90 anos ou mais</c:v>
                </c:pt>
              </c:strCache>
            </c:strRef>
          </c:cat>
          <c:val>
            <c:numRef>
              <c:f>'[Planilha-20170901-QUADRO_DE_SERVIDOR_ATIVO_E_INATIVO-FAIXAETARIA-NÍVEL_ESC-enviar.xlsx]Plan1'!$M$37:$M$50</c:f>
              <c:numCache>
                <c:formatCode>#,##0</c:formatCode>
                <c:ptCount val="14"/>
                <c:pt idx="0" formatCode="General">
                  <c:v>134</c:v>
                </c:pt>
                <c:pt idx="1">
                  <c:v>3743</c:v>
                </c:pt>
                <c:pt idx="2">
                  <c:v>20181</c:v>
                </c:pt>
                <c:pt idx="3">
                  <c:v>38336</c:v>
                </c:pt>
                <c:pt idx="4">
                  <c:v>40361</c:v>
                </c:pt>
                <c:pt idx="5">
                  <c:v>32183</c:v>
                </c:pt>
                <c:pt idx="6">
                  <c:v>32214</c:v>
                </c:pt>
                <c:pt idx="7">
                  <c:v>46210</c:v>
                </c:pt>
                <c:pt idx="8">
                  <c:v>45234</c:v>
                </c:pt>
                <c:pt idx="9">
                  <c:v>29876</c:v>
                </c:pt>
                <c:pt idx="10">
                  <c:v>14093</c:v>
                </c:pt>
                <c:pt idx="11" formatCode="General">
                  <c:v>990</c:v>
                </c:pt>
                <c:pt idx="12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225696"/>
        <c:axId val="1171502864"/>
        <c:axId val="0"/>
      </c:bar3DChart>
      <c:catAx>
        <c:axId val="90122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71502864"/>
        <c:crosses val="autoZero"/>
        <c:auto val="1"/>
        <c:lblAlgn val="ctr"/>
        <c:lblOffset val="100"/>
        <c:noMultiLvlLbl val="0"/>
      </c:catAx>
      <c:valAx>
        <c:axId val="1171502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012256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5704173862529"/>
          <c:y val="4.4920870776770927E-2"/>
          <c:w val="0.86786196678480521"/>
          <c:h val="0.7990882703149573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Plan2!$A$2:$A$49</c:f>
              <c:numCache>
                <c:formatCode>General</c:formatCode>
                <c:ptCount val="4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</c:numCache>
            </c:numRef>
          </c:cat>
          <c:val>
            <c:numRef>
              <c:f>Plan2!$B$2:$B$49</c:f>
              <c:numCache>
                <c:formatCode>General</c:formatCode>
                <c:ptCount val="48"/>
                <c:pt idx="0">
                  <c:v>7.9040773883100996</c:v>
                </c:pt>
                <c:pt idx="1">
                  <c:v>6.9358591961329896</c:v>
                </c:pt>
                <c:pt idx="2">
                  <c:v>6.5323312842927601</c:v>
                </c:pt>
                <c:pt idx="3">
                  <c:v>5.9650664693699698</c:v>
                </c:pt>
                <c:pt idx="4">
                  <c:v>5.8417463413863002</c:v>
                </c:pt>
                <c:pt idx="5">
                  <c:v>6.0003241584310301</c:v>
                </c:pt>
                <c:pt idx="6">
                  <c:v>5.9315887078743401</c:v>
                </c:pt>
                <c:pt idx="7">
                  <c:v>5.98601144399065</c:v>
                </c:pt>
                <c:pt idx="8">
                  <c:v>6.2441322838183302</c:v>
                </c:pt>
                <c:pt idx="9">
                  <c:v>6.47478657529616</c:v>
                </c:pt>
                <c:pt idx="10">
                  <c:v>6.8334789875222297</c:v>
                </c:pt>
                <c:pt idx="11">
                  <c:v>7.0116219970570599</c:v>
                </c:pt>
                <c:pt idx="12">
                  <c:v>7.5288970550483603</c:v>
                </c:pt>
                <c:pt idx="13">
                  <c:v>7.7947666393027104</c:v>
                </c:pt>
                <c:pt idx="14">
                  <c:v>8.3349734469281707</c:v>
                </c:pt>
                <c:pt idx="15">
                  <c:v>8.5819979268664692</c:v>
                </c:pt>
                <c:pt idx="16">
                  <c:v>9.0033351140919997</c:v>
                </c:pt>
                <c:pt idx="17">
                  <c:v>9.3267082461762794</c:v>
                </c:pt>
                <c:pt idx="18">
                  <c:v>9.73050169714646</c:v>
                </c:pt>
                <c:pt idx="19">
                  <c:v>10.01435253895</c:v>
                </c:pt>
                <c:pt idx="20">
                  <c:v>10.677154189023</c:v>
                </c:pt>
                <c:pt idx="21">
                  <c:v>10.7961138387435</c:v>
                </c:pt>
                <c:pt idx="22">
                  <c:v>11.1899033592431</c:v>
                </c:pt>
                <c:pt idx="23">
                  <c:v>11.5134667100534</c:v>
                </c:pt>
                <c:pt idx="24">
                  <c:v>12.0262819795459</c:v>
                </c:pt>
                <c:pt idx="25">
                  <c:v>12.0264187783281</c:v>
                </c:pt>
                <c:pt idx="26">
                  <c:v>12.476256650495399</c:v>
                </c:pt>
                <c:pt idx="27">
                  <c:v>12.1831375386917</c:v>
                </c:pt>
                <c:pt idx="28">
                  <c:v>12.6169920165395</c:v>
                </c:pt>
                <c:pt idx="29">
                  <c:v>12.588467384926201</c:v>
                </c:pt>
                <c:pt idx="30">
                  <c:v>12.6449580641263</c:v>
                </c:pt>
                <c:pt idx="31">
                  <c:v>12.7470440369803</c:v>
                </c:pt>
                <c:pt idx="32">
                  <c:v>12.174454150384101</c:v>
                </c:pt>
                <c:pt idx="33">
                  <c:v>12.2417837437792</c:v>
                </c:pt>
                <c:pt idx="34">
                  <c:v>12.0632119403397</c:v>
                </c:pt>
                <c:pt idx="35">
                  <c:v>11.4595485617262</c:v>
                </c:pt>
                <c:pt idx="36">
                  <c:v>11.498799903435501</c:v>
                </c:pt>
                <c:pt idx="37">
                  <c:v>11.7773042836698</c:v>
                </c:pt>
                <c:pt idx="38">
                  <c:v>11.266704067500701</c:v>
                </c:pt>
                <c:pt idx="39">
                  <c:v>11.3837437611475</c:v>
                </c:pt>
                <c:pt idx="40">
                  <c:v>11.058425876681699</c:v>
                </c:pt>
                <c:pt idx="41">
                  <c:v>11.363401922910301</c:v>
                </c:pt>
                <c:pt idx="42">
                  <c:v>11.853529960798999</c:v>
                </c:pt>
                <c:pt idx="43">
                  <c:v>11.9483011822114</c:v>
                </c:pt>
                <c:pt idx="44">
                  <c:v>12.7170054142229</c:v>
                </c:pt>
                <c:pt idx="45">
                  <c:v>12.3666916044548</c:v>
                </c:pt>
                <c:pt idx="46">
                  <c:v>12.7272382797438</c:v>
                </c:pt>
                <c:pt idx="47">
                  <c:v>12.1875036667644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079626784"/>
        <c:axId val="1079627328"/>
      </c:barChart>
      <c:catAx>
        <c:axId val="10796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9627328"/>
        <c:crosses val="autoZero"/>
        <c:auto val="1"/>
        <c:lblAlgn val="ctr"/>
        <c:lblOffset val="100"/>
        <c:noMultiLvlLbl val="0"/>
      </c:catAx>
      <c:valAx>
        <c:axId val="107962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962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latin typeface="+mj-lt"/>
              </a:rPr>
              <a:t>Evolução</a:t>
            </a:r>
            <a:r>
              <a:rPr lang="pt-BR" sz="1800" b="1" baseline="0" dirty="0">
                <a:latin typeface="+mj-lt"/>
              </a:rPr>
              <a:t> das </a:t>
            </a:r>
            <a:r>
              <a:rPr lang="pt-BR" sz="1800" b="1" baseline="0" dirty="0" smtClean="0">
                <a:latin typeface="+mj-lt"/>
              </a:rPr>
              <a:t>Alíquotas dos Planos de Amortização, </a:t>
            </a:r>
            <a:r>
              <a:rPr lang="pt-BR" sz="1800" b="1" baseline="0" dirty="0">
                <a:latin typeface="+mj-lt"/>
              </a:rPr>
              <a:t>por Ano </a:t>
            </a:r>
            <a:r>
              <a:rPr lang="pt-BR" sz="1600" b="1" baseline="0" dirty="0">
                <a:latin typeface="+mj-lt"/>
              </a:rPr>
              <a:t>(Média e Mediana</a:t>
            </a:r>
            <a:r>
              <a:rPr lang="pt-BR" sz="1200" baseline="0" dirty="0"/>
              <a:t>)</a:t>
            </a:r>
            <a:endParaRPr lang="pt-BR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'Plan4 (3)'!$A$1461</c:f>
              <c:strCache>
                <c:ptCount val="1"/>
                <c:pt idx="0">
                  <c:v>Média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'Plan4 (3)'!$B$1460:$AB$1460</c:f>
              <c:numCache>
                <c:formatCode>0</c:formatCode>
                <c:ptCount val="2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</c:numCache>
            </c:numRef>
          </c:cat>
          <c:val>
            <c:numRef>
              <c:f>'Plan4 (3)'!$B$1461:$AB$1461</c:f>
              <c:numCache>
                <c:formatCode>#,##0.00</c:formatCode>
                <c:ptCount val="27"/>
                <c:pt idx="0">
                  <c:v>7.3282665745856379</c:v>
                </c:pt>
                <c:pt idx="1">
                  <c:v>8.725381968341356</c:v>
                </c:pt>
                <c:pt idx="2">
                  <c:v>10.143112947658398</c:v>
                </c:pt>
                <c:pt idx="3">
                  <c:v>11.687553411440378</c:v>
                </c:pt>
                <c:pt idx="4">
                  <c:v>13.580399999999992</c:v>
                </c:pt>
                <c:pt idx="5">
                  <c:v>16.977177363699127</c:v>
                </c:pt>
                <c:pt idx="6">
                  <c:v>18.412462068965539</c:v>
                </c:pt>
                <c:pt idx="7">
                  <c:v>19.943914541695396</c:v>
                </c:pt>
                <c:pt idx="8">
                  <c:v>21.592684610075928</c:v>
                </c:pt>
                <c:pt idx="9">
                  <c:v>22.625203588681867</c:v>
                </c:pt>
                <c:pt idx="10">
                  <c:v>23.407107266436</c:v>
                </c:pt>
                <c:pt idx="11">
                  <c:v>24.244438280166463</c:v>
                </c:pt>
                <c:pt idx="12">
                  <c:v>24.874767522553789</c:v>
                </c:pt>
                <c:pt idx="13">
                  <c:v>25.59493407356004</c:v>
                </c:pt>
                <c:pt idx="14">
                  <c:v>26.193375000000021</c:v>
                </c:pt>
                <c:pt idx="15">
                  <c:v>26.786585535465921</c:v>
                </c:pt>
                <c:pt idx="16">
                  <c:v>27.245856044723965</c:v>
                </c:pt>
                <c:pt idx="17">
                  <c:v>27.769418767506995</c:v>
                </c:pt>
                <c:pt idx="18">
                  <c:v>28.145397048489119</c:v>
                </c:pt>
                <c:pt idx="19">
                  <c:v>28.53279971791255</c:v>
                </c:pt>
                <c:pt idx="20">
                  <c:v>28.878351101634692</c:v>
                </c:pt>
                <c:pt idx="21">
                  <c:v>29.197288378766139</c:v>
                </c:pt>
                <c:pt idx="22">
                  <c:v>29.427358490566043</c:v>
                </c:pt>
                <c:pt idx="23">
                  <c:v>29.69294247787613</c:v>
                </c:pt>
                <c:pt idx="24">
                  <c:v>30.034269662921353</c:v>
                </c:pt>
                <c:pt idx="25">
                  <c:v>30.525031446540883</c:v>
                </c:pt>
                <c:pt idx="26">
                  <c:v>30.967108843537446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'Plan4 (3)'!$A$1462</c:f>
              <c:strCache>
                <c:ptCount val="1"/>
                <c:pt idx="0">
                  <c:v>Mediana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'Plan4 (3)'!$B$1460:$AB$1460</c:f>
              <c:numCache>
                <c:formatCode>0</c:formatCode>
                <c:ptCount val="2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  <c:pt idx="24">
                  <c:v>2041</c:v>
                </c:pt>
                <c:pt idx="25">
                  <c:v>2042</c:v>
                </c:pt>
                <c:pt idx="26">
                  <c:v>2043</c:v>
                </c:pt>
              </c:numCache>
            </c:numRef>
          </c:cat>
          <c:val>
            <c:numRef>
              <c:f>'Plan4 (3)'!$B$1462:$AB$1462</c:f>
              <c:numCache>
                <c:formatCode>#,##0.00</c:formatCode>
                <c:ptCount val="27"/>
                <c:pt idx="0">
                  <c:v>5</c:v>
                </c:pt>
                <c:pt idx="1">
                  <c:v>6.61</c:v>
                </c:pt>
                <c:pt idx="2">
                  <c:v>8</c:v>
                </c:pt>
                <c:pt idx="3">
                  <c:v>9.43</c:v>
                </c:pt>
                <c:pt idx="4">
                  <c:v>11</c:v>
                </c:pt>
                <c:pt idx="5">
                  <c:v>13.55</c:v>
                </c:pt>
                <c:pt idx="6">
                  <c:v>15</c:v>
                </c:pt>
                <c:pt idx="7">
                  <c:v>16.170000000000002</c:v>
                </c:pt>
                <c:pt idx="8">
                  <c:v>17.75</c:v>
                </c:pt>
                <c:pt idx="9">
                  <c:v>18.68</c:v>
                </c:pt>
                <c:pt idx="10">
                  <c:v>19.190000000000001</c:v>
                </c:pt>
                <c:pt idx="11">
                  <c:v>20.049999999999997</c:v>
                </c:pt>
                <c:pt idx="12">
                  <c:v>20.8</c:v>
                </c:pt>
                <c:pt idx="13">
                  <c:v>21.7</c:v>
                </c:pt>
                <c:pt idx="14">
                  <c:v>22.05</c:v>
                </c:pt>
                <c:pt idx="15">
                  <c:v>22.6</c:v>
                </c:pt>
                <c:pt idx="16">
                  <c:v>23.15</c:v>
                </c:pt>
                <c:pt idx="17">
                  <c:v>23.88</c:v>
                </c:pt>
                <c:pt idx="18">
                  <c:v>24.06</c:v>
                </c:pt>
                <c:pt idx="19">
                  <c:v>24.229999999999997</c:v>
                </c:pt>
                <c:pt idx="20">
                  <c:v>24.49</c:v>
                </c:pt>
                <c:pt idx="21">
                  <c:v>24.6</c:v>
                </c:pt>
                <c:pt idx="22">
                  <c:v>24.6</c:v>
                </c:pt>
                <c:pt idx="23">
                  <c:v>24.88</c:v>
                </c:pt>
                <c:pt idx="24">
                  <c:v>25</c:v>
                </c:pt>
                <c:pt idx="25">
                  <c:v>25.47</c:v>
                </c:pt>
                <c:pt idx="26">
                  <c:v>25.71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9616992"/>
        <c:axId val="1079622976"/>
      </c:lineChart>
      <c:catAx>
        <c:axId val="107961699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29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ANO</a:t>
                </a:r>
              </a:p>
            </c:rich>
          </c:tx>
          <c:layout>
            <c:manualLayout>
              <c:xMode val="edge"/>
              <c:yMode val="edge"/>
              <c:x val="0.92816800114110565"/>
              <c:y val="0.94667555788390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pPr>
            <a:endParaRPr lang="pt-BR"/>
          </a:p>
        </c:txPr>
        <c:crossAx val="1079622976"/>
        <c:crosses val="autoZero"/>
        <c:auto val="1"/>
        <c:lblAlgn val="ctr"/>
        <c:lblOffset val="100"/>
        <c:noMultiLvlLbl val="0"/>
      </c:catAx>
      <c:valAx>
        <c:axId val="1079622976"/>
        <c:scaling>
          <c:orientation val="minMax"/>
          <c:max val="32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7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/>
                  <a:t>Percentual das Alíquotas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t-BR"/>
          </a:p>
        </c:txPr>
        <c:crossAx val="107961699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460555649117129"/>
          <c:y val="0.1044912292338586"/>
          <c:w val="0.17310901069075546"/>
          <c:h val="0.2683854278273096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dobe Garamond Pro" panose="02020502060506020403" pitchFamily="18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iconfi.tesouro.gov.br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iconfi.tesouro.gov.b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AEA2F-E6AF-46E6-9B76-6DC9C33DE5A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011E8C-B73B-489D-BF6F-BDF8B634EC5A}">
      <dgm:prSet phldrT="[Texto]"/>
      <dgm:spPr/>
      <dgm:t>
        <a:bodyPr/>
        <a:lstStyle/>
        <a:p>
          <a:r>
            <a:rPr lang="pt-BR" dirty="0" smtClean="0"/>
            <a:t>Entidade do Setor Público</a:t>
          </a:r>
          <a:endParaRPr lang="pt-BR" dirty="0"/>
        </a:p>
      </dgm:t>
    </dgm:pt>
    <dgm:pt modelId="{9AD0A045-3F20-4F83-998C-FBAF6C13E948}" type="parTrans" cxnId="{A6CC24C1-B59D-4604-BA05-7D7FDDE1E7C8}">
      <dgm:prSet/>
      <dgm:spPr/>
      <dgm:t>
        <a:bodyPr/>
        <a:lstStyle/>
        <a:p>
          <a:endParaRPr lang="pt-BR"/>
        </a:p>
      </dgm:t>
    </dgm:pt>
    <dgm:pt modelId="{E3A81EFB-0960-4BA2-8EC5-87D2D77A52F7}" type="sibTrans" cxnId="{A6CC24C1-B59D-4604-BA05-7D7FDDE1E7C8}">
      <dgm:prSet/>
      <dgm:spPr/>
      <dgm:t>
        <a:bodyPr/>
        <a:lstStyle/>
        <a:p>
          <a:endParaRPr lang="pt-BR"/>
        </a:p>
      </dgm:t>
    </dgm:pt>
    <dgm:pt modelId="{F5E42756-A803-4040-AF31-19329B6B114D}">
      <dgm:prSet phldrT="[Texto]"/>
      <dgm:spPr/>
      <dgm:t>
        <a:bodyPr/>
        <a:lstStyle/>
        <a:p>
          <a:r>
            <a:rPr lang="pt-BR" dirty="0" smtClean="0"/>
            <a:t>Empregadora que compõe o OFSS.</a:t>
          </a:r>
          <a:endParaRPr lang="pt-BR" dirty="0"/>
        </a:p>
      </dgm:t>
    </dgm:pt>
    <dgm:pt modelId="{2B81FE71-5C9A-44D2-A84A-B9BC1549CA27}" type="parTrans" cxnId="{B0C18B3B-C6D0-4943-8B3C-BDF73B0406C6}">
      <dgm:prSet/>
      <dgm:spPr/>
      <dgm:t>
        <a:bodyPr/>
        <a:lstStyle/>
        <a:p>
          <a:endParaRPr lang="pt-BR"/>
        </a:p>
      </dgm:t>
    </dgm:pt>
    <dgm:pt modelId="{2B7185C4-26D3-4E88-9FB0-E6EA1B3C9FC8}" type="sibTrans" cxnId="{B0C18B3B-C6D0-4943-8B3C-BDF73B0406C6}">
      <dgm:prSet/>
      <dgm:spPr/>
      <dgm:t>
        <a:bodyPr/>
        <a:lstStyle/>
        <a:p>
          <a:endParaRPr lang="pt-BR"/>
        </a:p>
      </dgm:t>
    </dgm:pt>
    <dgm:pt modelId="{E0A7247A-1323-497D-99DE-B941A3165AE4}">
      <dgm:prSet phldrT="[Texto]"/>
      <dgm:spPr/>
      <dgm:t>
        <a:bodyPr/>
        <a:lstStyle/>
        <a:p>
          <a:r>
            <a:rPr lang="pt-BR" dirty="0" smtClean="0"/>
            <a:t>Benefícios a empregados (planos)</a:t>
          </a:r>
          <a:endParaRPr lang="pt-BR" dirty="0"/>
        </a:p>
      </dgm:t>
    </dgm:pt>
    <dgm:pt modelId="{E90CCEF6-C5E5-4D6D-B95F-FA7A8BAB8DAF}" type="parTrans" cxnId="{5C56B88A-0AB9-427E-A339-0A60DD01E590}">
      <dgm:prSet/>
      <dgm:spPr/>
      <dgm:t>
        <a:bodyPr/>
        <a:lstStyle/>
        <a:p>
          <a:endParaRPr lang="pt-BR"/>
        </a:p>
      </dgm:t>
    </dgm:pt>
    <dgm:pt modelId="{AB02D6E9-F8C0-4AF1-96ED-593F8DE7571E}" type="sibTrans" cxnId="{5C56B88A-0AB9-427E-A339-0A60DD01E590}">
      <dgm:prSet/>
      <dgm:spPr/>
      <dgm:t>
        <a:bodyPr/>
        <a:lstStyle/>
        <a:p>
          <a:endParaRPr lang="pt-BR"/>
        </a:p>
      </dgm:t>
    </dgm:pt>
    <dgm:pt modelId="{ABBDA9C9-F48F-4E8C-BB4C-1803511E3C43}">
      <dgm:prSet phldrT="[Texto]"/>
      <dgm:spPr/>
      <dgm:t>
        <a:bodyPr/>
        <a:lstStyle/>
        <a:p>
          <a:r>
            <a:rPr lang="pt-BR" dirty="0" smtClean="0"/>
            <a:t>Objetivo da NBC TSP 15</a:t>
          </a:r>
          <a:endParaRPr lang="pt-BR" dirty="0"/>
        </a:p>
      </dgm:t>
    </dgm:pt>
    <dgm:pt modelId="{5FFE7275-D477-45D6-A787-1C8299F7067A}" type="parTrans" cxnId="{93AC26FA-D1EC-4641-8B84-EF983C3440AB}">
      <dgm:prSet/>
      <dgm:spPr/>
      <dgm:t>
        <a:bodyPr/>
        <a:lstStyle/>
        <a:p>
          <a:endParaRPr lang="pt-BR"/>
        </a:p>
      </dgm:t>
    </dgm:pt>
    <dgm:pt modelId="{BD0850E6-4AE5-46B4-A3E5-6FD31AD76A94}" type="sibTrans" cxnId="{93AC26FA-D1EC-4641-8B84-EF983C3440AB}">
      <dgm:prSet/>
      <dgm:spPr/>
      <dgm:t>
        <a:bodyPr/>
        <a:lstStyle/>
        <a:p>
          <a:endParaRPr lang="pt-BR"/>
        </a:p>
      </dgm:t>
    </dgm:pt>
    <dgm:pt modelId="{6B5D1FD5-DE18-41D8-9D2E-03F68EE368E4}">
      <dgm:prSet phldrT="[Texto]"/>
      <dgm:spPr/>
      <dgm:t>
        <a:bodyPr/>
        <a:lstStyle/>
        <a:p>
          <a:r>
            <a:rPr lang="pt-BR" dirty="0" smtClean="0"/>
            <a:t>Benefícios pós-emprego</a:t>
          </a:r>
          <a:endParaRPr lang="pt-BR" dirty="0"/>
        </a:p>
      </dgm:t>
    </dgm:pt>
    <dgm:pt modelId="{918684E5-6690-4D9A-A0B8-78C1A3B75BC3}" type="parTrans" cxnId="{70274F3F-CB3B-45C3-9914-4D88EEA427A6}">
      <dgm:prSet/>
      <dgm:spPr/>
      <dgm:t>
        <a:bodyPr/>
        <a:lstStyle/>
        <a:p>
          <a:endParaRPr lang="pt-BR"/>
        </a:p>
      </dgm:t>
    </dgm:pt>
    <dgm:pt modelId="{B02285FD-3022-4B74-8289-F2692521CB0B}" type="sibTrans" cxnId="{70274F3F-CB3B-45C3-9914-4D88EEA427A6}">
      <dgm:prSet/>
      <dgm:spPr/>
      <dgm:t>
        <a:bodyPr/>
        <a:lstStyle/>
        <a:p>
          <a:endParaRPr lang="pt-BR"/>
        </a:p>
      </dgm:t>
    </dgm:pt>
    <dgm:pt modelId="{DF6E1C4D-9130-4744-B137-FD08546BE98D}">
      <dgm:prSet phldrT="[Texto]"/>
      <dgm:spPr/>
      <dgm:t>
        <a:bodyPr/>
        <a:lstStyle/>
        <a:p>
          <a:r>
            <a:rPr lang="pt-BR" dirty="0" smtClean="0"/>
            <a:t>Regras sobre planos de aposentadoria, etc.</a:t>
          </a:r>
          <a:endParaRPr lang="pt-BR" dirty="0"/>
        </a:p>
      </dgm:t>
    </dgm:pt>
    <dgm:pt modelId="{E39E3553-BD5C-44F5-9D3C-000FE5D71EE1}" type="parTrans" cxnId="{89E12B86-423C-49D8-B19F-0492B829E968}">
      <dgm:prSet/>
      <dgm:spPr/>
      <dgm:t>
        <a:bodyPr/>
        <a:lstStyle/>
        <a:p>
          <a:endParaRPr lang="pt-BR"/>
        </a:p>
      </dgm:t>
    </dgm:pt>
    <dgm:pt modelId="{C4D16752-7DB8-43A9-9F53-E780308355BA}" type="sibTrans" cxnId="{89E12B86-423C-49D8-B19F-0492B829E968}">
      <dgm:prSet/>
      <dgm:spPr/>
      <dgm:t>
        <a:bodyPr/>
        <a:lstStyle/>
        <a:p>
          <a:endParaRPr lang="pt-BR"/>
        </a:p>
      </dgm:t>
    </dgm:pt>
    <dgm:pt modelId="{F6B2DD81-D689-44A8-80F0-CD564D9D8B3B}">
      <dgm:prSet phldrT="[Texto]"/>
      <dgm:spPr/>
      <dgm:t>
        <a:bodyPr/>
        <a:lstStyle/>
        <a:p>
          <a:r>
            <a:rPr lang="pt-BR" dirty="0" smtClean="0"/>
            <a:t>Plano de benefício definido</a:t>
          </a:r>
          <a:endParaRPr lang="pt-BR" dirty="0"/>
        </a:p>
      </dgm:t>
    </dgm:pt>
    <dgm:pt modelId="{8472EC67-B5A2-4BA0-94DE-47D5CF34151A}" type="parTrans" cxnId="{C6142118-AED1-43BA-8FE0-764A3EB534F8}">
      <dgm:prSet/>
      <dgm:spPr/>
      <dgm:t>
        <a:bodyPr/>
        <a:lstStyle/>
        <a:p>
          <a:endParaRPr lang="pt-BR"/>
        </a:p>
      </dgm:t>
    </dgm:pt>
    <dgm:pt modelId="{61DCD054-749E-4A2A-9010-112E4134B2DD}" type="sibTrans" cxnId="{C6142118-AED1-43BA-8FE0-764A3EB534F8}">
      <dgm:prSet/>
      <dgm:spPr/>
      <dgm:t>
        <a:bodyPr/>
        <a:lstStyle/>
        <a:p>
          <a:endParaRPr lang="pt-BR"/>
        </a:p>
      </dgm:t>
    </dgm:pt>
    <dgm:pt modelId="{C051E314-A5A1-437B-9B0F-19A4D073DA58}">
      <dgm:prSet phldrT="[Texto]"/>
      <dgm:spPr/>
      <dgm:t>
        <a:bodyPr/>
        <a:lstStyle/>
        <a:p>
          <a:r>
            <a:rPr lang="pt-BR" dirty="0" smtClean="0"/>
            <a:t>Escopo de estudo do subgrupo</a:t>
          </a:r>
          <a:endParaRPr lang="pt-BR" dirty="0"/>
        </a:p>
      </dgm:t>
    </dgm:pt>
    <dgm:pt modelId="{800BBFE9-C760-4CF1-93B2-FA82BD1A20C6}" type="parTrans" cxnId="{362E7818-6C62-40E9-B868-9EA4F9DD379B}">
      <dgm:prSet/>
      <dgm:spPr/>
      <dgm:t>
        <a:bodyPr/>
        <a:lstStyle/>
        <a:p>
          <a:endParaRPr lang="pt-BR"/>
        </a:p>
      </dgm:t>
    </dgm:pt>
    <dgm:pt modelId="{EA076990-7E20-4511-8A3C-B2A6AF795F7C}" type="sibTrans" cxnId="{362E7818-6C62-40E9-B868-9EA4F9DD379B}">
      <dgm:prSet/>
      <dgm:spPr/>
      <dgm:t>
        <a:bodyPr/>
        <a:lstStyle/>
        <a:p>
          <a:endParaRPr lang="pt-BR"/>
        </a:p>
      </dgm:t>
    </dgm:pt>
    <dgm:pt modelId="{1DBD5981-3D34-47C5-8DA8-6BD83B29B212}" type="pres">
      <dgm:prSet presAssocID="{9B3AEA2F-E6AF-46E6-9B76-6DC9C33DE5A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C473AD-0870-41B5-9B6E-0B3BF06F68B1}" type="pres">
      <dgm:prSet presAssocID="{FD011E8C-B73B-489D-BF6F-BDF8B634EC5A}" presName="circle1" presStyleLbl="node1" presStyleIdx="0" presStyleCnt="4"/>
      <dgm:spPr>
        <a:solidFill>
          <a:schemeClr val="bg1">
            <a:lumMod val="85000"/>
          </a:schemeClr>
        </a:solidFill>
      </dgm:spPr>
    </dgm:pt>
    <dgm:pt modelId="{9AF3D463-4E28-4004-BAFB-D77B97BE9DA8}" type="pres">
      <dgm:prSet presAssocID="{FD011E8C-B73B-489D-BF6F-BDF8B634EC5A}" presName="space" presStyleCnt="0"/>
      <dgm:spPr/>
    </dgm:pt>
    <dgm:pt modelId="{BE07950D-96A7-4CD1-883D-6FEF42222D22}" type="pres">
      <dgm:prSet presAssocID="{FD011E8C-B73B-489D-BF6F-BDF8B634EC5A}" presName="rect1" presStyleLbl="alignAcc1" presStyleIdx="0" presStyleCnt="4"/>
      <dgm:spPr/>
      <dgm:t>
        <a:bodyPr/>
        <a:lstStyle/>
        <a:p>
          <a:endParaRPr lang="pt-BR"/>
        </a:p>
      </dgm:t>
    </dgm:pt>
    <dgm:pt modelId="{8D257B93-0094-4703-BA41-5FACC3409F22}" type="pres">
      <dgm:prSet presAssocID="{E0A7247A-1323-497D-99DE-B941A3165AE4}" presName="vertSpace2" presStyleLbl="node1" presStyleIdx="0" presStyleCnt="4"/>
      <dgm:spPr/>
    </dgm:pt>
    <dgm:pt modelId="{AE255C09-4C04-4910-BC9F-3E55A10EF1A0}" type="pres">
      <dgm:prSet presAssocID="{E0A7247A-1323-497D-99DE-B941A3165AE4}" presName="circle2" presStyleLbl="node1" presStyleIdx="1" presStyleCnt="4"/>
      <dgm:spPr>
        <a:solidFill>
          <a:schemeClr val="bg2">
            <a:lumMod val="90000"/>
          </a:schemeClr>
        </a:solidFill>
      </dgm:spPr>
    </dgm:pt>
    <dgm:pt modelId="{35EFA327-69F0-4B47-BAD5-FE416E27E0E1}" type="pres">
      <dgm:prSet presAssocID="{E0A7247A-1323-497D-99DE-B941A3165AE4}" presName="rect2" presStyleLbl="alignAcc1" presStyleIdx="1" presStyleCnt="4"/>
      <dgm:spPr/>
      <dgm:t>
        <a:bodyPr/>
        <a:lstStyle/>
        <a:p>
          <a:endParaRPr lang="pt-BR"/>
        </a:p>
      </dgm:t>
    </dgm:pt>
    <dgm:pt modelId="{C710AA8D-F17F-47AA-A3B2-F49D639782AD}" type="pres">
      <dgm:prSet presAssocID="{6B5D1FD5-DE18-41D8-9D2E-03F68EE368E4}" presName="vertSpace3" presStyleLbl="node1" presStyleIdx="1" presStyleCnt="4"/>
      <dgm:spPr/>
    </dgm:pt>
    <dgm:pt modelId="{8B8F026E-189F-4508-BDB5-343E842224CD}" type="pres">
      <dgm:prSet presAssocID="{6B5D1FD5-DE18-41D8-9D2E-03F68EE368E4}" presName="circle3" presStyleLbl="node1" presStyleIdx="2" presStyleCnt="4"/>
      <dgm:spPr>
        <a:solidFill>
          <a:schemeClr val="bg2">
            <a:lumMod val="75000"/>
          </a:schemeClr>
        </a:solidFill>
      </dgm:spPr>
    </dgm:pt>
    <dgm:pt modelId="{1984F81E-F78B-4AA8-8C74-E05D65108CBE}" type="pres">
      <dgm:prSet presAssocID="{6B5D1FD5-DE18-41D8-9D2E-03F68EE368E4}" presName="rect3" presStyleLbl="alignAcc1" presStyleIdx="2" presStyleCnt="4"/>
      <dgm:spPr/>
      <dgm:t>
        <a:bodyPr/>
        <a:lstStyle/>
        <a:p>
          <a:endParaRPr lang="pt-BR"/>
        </a:p>
      </dgm:t>
    </dgm:pt>
    <dgm:pt modelId="{8C1DDD70-4E73-46A1-BF3D-5912723B04AA}" type="pres">
      <dgm:prSet presAssocID="{F6B2DD81-D689-44A8-80F0-CD564D9D8B3B}" presName="vertSpace4" presStyleLbl="node1" presStyleIdx="2" presStyleCnt="4"/>
      <dgm:spPr/>
    </dgm:pt>
    <dgm:pt modelId="{059FC2EE-771B-4699-B101-DCD2C97C0737}" type="pres">
      <dgm:prSet presAssocID="{F6B2DD81-D689-44A8-80F0-CD564D9D8B3B}" presName="circle4" presStyleLbl="node1" presStyleIdx="3" presStyleCnt="4"/>
      <dgm:spPr/>
    </dgm:pt>
    <dgm:pt modelId="{F623EE5D-41B5-41ED-A754-39ABD39BA929}" type="pres">
      <dgm:prSet presAssocID="{F6B2DD81-D689-44A8-80F0-CD564D9D8B3B}" presName="rect4" presStyleLbl="alignAcc1" presStyleIdx="3" presStyleCnt="4"/>
      <dgm:spPr/>
      <dgm:t>
        <a:bodyPr/>
        <a:lstStyle/>
        <a:p>
          <a:endParaRPr lang="pt-BR"/>
        </a:p>
      </dgm:t>
    </dgm:pt>
    <dgm:pt modelId="{773547A7-4B4B-4F13-9F8E-650DBE881FE4}" type="pres">
      <dgm:prSet presAssocID="{FD011E8C-B73B-489D-BF6F-BDF8B634EC5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80CE45-8FBC-4159-9771-63103875844E}" type="pres">
      <dgm:prSet presAssocID="{FD011E8C-B73B-489D-BF6F-BDF8B634EC5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BD6E8B-A1B1-4540-AD34-CEA3CEC4B43C}" type="pres">
      <dgm:prSet presAssocID="{E0A7247A-1323-497D-99DE-B941A3165AE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8DA4B9-7C31-44E6-9AB3-D8B54B7916B8}" type="pres">
      <dgm:prSet presAssocID="{E0A7247A-1323-497D-99DE-B941A3165AE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D8E328-9AF1-4126-A886-9B0CA7BAB5C1}" type="pres">
      <dgm:prSet presAssocID="{6B5D1FD5-DE18-41D8-9D2E-03F68EE368E4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5974F8-0820-42BA-A2DA-F48ED1903067}" type="pres">
      <dgm:prSet presAssocID="{6B5D1FD5-DE18-41D8-9D2E-03F68EE368E4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7DA203-8855-4F83-B95A-117EB3670F0C}" type="pres">
      <dgm:prSet presAssocID="{F6B2DD81-D689-44A8-80F0-CD564D9D8B3B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0E8F18-4482-4A85-A760-79E6DCED7CE4}" type="pres">
      <dgm:prSet presAssocID="{F6B2DD81-D689-44A8-80F0-CD564D9D8B3B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142118-AED1-43BA-8FE0-764A3EB534F8}" srcId="{9B3AEA2F-E6AF-46E6-9B76-6DC9C33DE5A1}" destId="{F6B2DD81-D689-44A8-80F0-CD564D9D8B3B}" srcOrd="3" destOrd="0" parTransId="{8472EC67-B5A2-4BA0-94DE-47D5CF34151A}" sibTransId="{61DCD054-749E-4A2A-9010-112E4134B2DD}"/>
    <dgm:cxn modelId="{B0C18B3B-C6D0-4943-8B3C-BDF73B0406C6}" srcId="{FD011E8C-B73B-489D-BF6F-BDF8B634EC5A}" destId="{F5E42756-A803-4040-AF31-19329B6B114D}" srcOrd="0" destOrd="0" parTransId="{2B81FE71-5C9A-44D2-A84A-B9BC1549CA27}" sibTransId="{2B7185C4-26D3-4E88-9FB0-E6EA1B3C9FC8}"/>
    <dgm:cxn modelId="{08F9D15F-91A1-40E2-9984-9784A3F08101}" type="presOf" srcId="{FD011E8C-B73B-489D-BF6F-BDF8B634EC5A}" destId="{773547A7-4B4B-4F13-9F8E-650DBE881FE4}" srcOrd="1" destOrd="0" presId="urn:microsoft.com/office/officeart/2005/8/layout/target3"/>
    <dgm:cxn modelId="{6562E1BA-5C4B-4F62-B119-1AE728D49461}" type="presOf" srcId="{E0A7247A-1323-497D-99DE-B941A3165AE4}" destId="{35EFA327-69F0-4B47-BAD5-FE416E27E0E1}" srcOrd="0" destOrd="0" presId="urn:microsoft.com/office/officeart/2005/8/layout/target3"/>
    <dgm:cxn modelId="{362E7818-6C62-40E9-B868-9EA4F9DD379B}" srcId="{F6B2DD81-D689-44A8-80F0-CD564D9D8B3B}" destId="{C051E314-A5A1-437B-9B0F-19A4D073DA58}" srcOrd="0" destOrd="0" parTransId="{800BBFE9-C760-4CF1-93B2-FA82BD1A20C6}" sibTransId="{EA076990-7E20-4511-8A3C-B2A6AF795F7C}"/>
    <dgm:cxn modelId="{4472BC05-27C1-4A10-8DD3-279FA8A5185C}" type="presOf" srcId="{F6B2DD81-D689-44A8-80F0-CD564D9D8B3B}" destId="{F623EE5D-41B5-41ED-A754-39ABD39BA929}" srcOrd="0" destOrd="0" presId="urn:microsoft.com/office/officeart/2005/8/layout/target3"/>
    <dgm:cxn modelId="{8390EFC0-BCA8-4209-982A-75CA0DF4B798}" type="presOf" srcId="{FD011E8C-B73B-489D-BF6F-BDF8B634EC5A}" destId="{BE07950D-96A7-4CD1-883D-6FEF42222D22}" srcOrd="0" destOrd="0" presId="urn:microsoft.com/office/officeart/2005/8/layout/target3"/>
    <dgm:cxn modelId="{5E19BF3E-F51F-413E-A15E-8B14D2983C06}" type="presOf" srcId="{6B5D1FD5-DE18-41D8-9D2E-03F68EE368E4}" destId="{2AD8E328-9AF1-4126-A886-9B0CA7BAB5C1}" srcOrd="1" destOrd="0" presId="urn:microsoft.com/office/officeart/2005/8/layout/target3"/>
    <dgm:cxn modelId="{9463B968-0282-4917-98C5-33CB5D61A5D0}" type="presOf" srcId="{9B3AEA2F-E6AF-46E6-9B76-6DC9C33DE5A1}" destId="{1DBD5981-3D34-47C5-8DA8-6BD83B29B212}" srcOrd="0" destOrd="0" presId="urn:microsoft.com/office/officeart/2005/8/layout/target3"/>
    <dgm:cxn modelId="{70B18FC2-83AD-431E-9A3D-0149B8ECE02A}" type="presOf" srcId="{E0A7247A-1323-497D-99DE-B941A3165AE4}" destId="{97BD6E8B-A1B1-4540-AD34-CEA3CEC4B43C}" srcOrd="1" destOrd="0" presId="urn:microsoft.com/office/officeart/2005/8/layout/target3"/>
    <dgm:cxn modelId="{5C56B88A-0AB9-427E-A339-0A60DD01E590}" srcId="{9B3AEA2F-E6AF-46E6-9B76-6DC9C33DE5A1}" destId="{E0A7247A-1323-497D-99DE-B941A3165AE4}" srcOrd="1" destOrd="0" parTransId="{E90CCEF6-C5E5-4D6D-B95F-FA7A8BAB8DAF}" sibTransId="{AB02D6E9-F8C0-4AF1-96ED-593F8DE7571E}"/>
    <dgm:cxn modelId="{E0290F2F-876C-48A9-B028-465FD44E76A0}" type="presOf" srcId="{F6B2DD81-D689-44A8-80F0-CD564D9D8B3B}" destId="{AB7DA203-8855-4F83-B95A-117EB3670F0C}" srcOrd="1" destOrd="0" presId="urn:microsoft.com/office/officeart/2005/8/layout/target3"/>
    <dgm:cxn modelId="{89E12B86-423C-49D8-B19F-0492B829E968}" srcId="{6B5D1FD5-DE18-41D8-9D2E-03F68EE368E4}" destId="{DF6E1C4D-9130-4744-B137-FD08546BE98D}" srcOrd="0" destOrd="0" parTransId="{E39E3553-BD5C-44F5-9D3C-000FE5D71EE1}" sibTransId="{C4D16752-7DB8-43A9-9F53-E780308355BA}"/>
    <dgm:cxn modelId="{70274F3F-CB3B-45C3-9914-4D88EEA427A6}" srcId="{9B3AEA2F-E6AF-46E6-9B76-6DC9C33DE5A1}" destId="{6B5D1FD5-DE18-41D8-9D2E-03F68EE368E4}" srcOrd="2" destOrd="0" parTransId="{918684E5-6690-4D9A-A0B8-78C1A3B75BC3}" sibTransId="{B02285FD-3022-4B74-8289-F2692521CB0B}"/>
    <dgm:cxn modelId="{DB823299-4E0A-4EBA-A45C-CC2C684180A4}" type="presOf" srcId="{DF6E1C4D-9130-4744-B137-FD08546BE98D}" destId="{5D5974F8-0820-42BA-A2DA-F48ED1903067}" srcOrd="0" destOrd="0" presId="urn:microsoft.com/office/officeart/2005/8/layout/target3"/>
    <dgm:cxn modelId="{8B49D398-A610-4CBE-8B5C-F1E00C1EF647}" type="presOf" srcId="{F5E42756-A803-4040-AF31-19329B6B114D}" destId="{1680CE45-8FBC-4159-9771-63103875844E}" srcOrd="0" destOrd="0" presId="urn:microsoft.com/office/officeart/2005/8/layout/target3"/>
    <dgm:cxn modelId="{93AC26FA-D1EC-4641-8B84-EF983C3440AB}" srcId="{E0A7247A-1323-497D-99DE-B941A3165AE4}" destId="{ABBDA9C9-F48F-4E8C-BB4C-1803511E3C43}" srcOrd="0" destOrd="0" parTransId="{5FFE7275-D477-45D6-A787-1C8299F7067A}" sibTransId="{BD0850E6-4AE5-46B4-A3E5-6FD31AD76A94}"/>
    <dgm:cxn modelId="{E7C5A993-0D32-4949-9FEE-DAAD6ED48219}" type="presOf" srcId="{ABBDA9C9-F48F-4E8C-BB4C-1803511E3C43}" destId="{458DA4B9-7C31-44E6-9AB3-D8B54B7916B8}" srcOrd="0" destOrd="0" presId="urn:microsoft.com/office/officeart/2005/8/layout/target3"/>
    <dgm:cxn modelId="{A6CC24C1-B59D-4604-BA05-7D7FDDE1E7C8}" srcId="{9B3AEA2F-E6AF-46E6-9B76-6DC9C33DE5A1}" destId="{FD011E8C-B73B-489D-BF6F-BDF8B634EC5A}" srcOrd="0" destOrd="0" parTransId="{9AD0A045-3F20-4F83-998C-FBAF6C13E948}" sibTransId="{E3A81EFB-0960-4BA2-8EC5-87D2D77A52F7}"/>
    <dgm:cxn modelId="{F9FCFEF3-F588-40CC-95DF-49A49749DBF8}" type="presOf" srcId="{6B5D1FD5-DE18-41D8-9D2E-03F68EE368E4}" destId="{1984F81E-F78B-4AA8-8C74-E05D65108CBE}" srcOrd="0" destOrd="0" presId="urn:microsoft.com/office/officeart/2005/8/layout/target3"/>
    <dgm:cxn modelId="{184B96BF-091A-4152-AEE9-4D8351AACF18}" type="presOf" srcId="{C051E314-A5A1-437B-9B0F-19A4D073DA58}" destId="{3D0E8F18-4482-4A85-A760-79E6DCED7CE4}" srcOrd="0" destOrd="0" presId="urn:microsoft.com/office/officeart/2005/8/layout/target3"/>
    <dgm:cxn modelId="{3C56D1BA-8941-402E-80D7-F1AE1DE87E63}" type="presParOf" srcId="{1DBD5981-3D34-47C5-8DA8-6BD83B29B212}" destId="{E3C473AD-0870-41B5-9B6E-0B3BF06F68B1}" srcOrd="0" destOrd="0" presId="urn:microsoft.com/office/officeart/2005/8/layout/target3"/>
    <dgm:cxn modelId="{42422A19-C522-4135-95DA-C59F63707779}" type="presParOf" srcId="{1DBD5981-3D34-47C5-8DA8-6BD83B29B212}" destId="{9AF3D463-4E28-4004-BAFB-D77B97BE9DA8}" srcOrd="1" destOrd="0" presId="urn:microsoft.com/office/officeart/2005/8/layout/target3"/>
    <dgm:cxn modelId="{751BA020-0421-403B-A986-523C2F0F3481}" type="presParOf" srcId="{1DBD5981-3D34-47C5-8DA8-6BD83B29B212}" destId="{BE07950D-96A7-4CD1-883D-6FEF42222D22}" srcOrd="2" destOrd="0" presId="urn:microsoft.com/office/officeart/2005/8/layout/target3"/>
    <dgm:cxn modelId="{E2C59D10-0D18-4092-84B8-F21CA61E5475}" type="presParOf" srcId="{1DBD5981-3D34-47C5-8DA8-6BD83B29B212}" destId="{8D257B93-0094-4703-BA41-5FACC3409F22}" srcOrd="3" destOrd="0" presId="urn:microsoft.com/office/officeart/2005/8/layout/target3"/>
    <dgm:cxn modelId="{8EBADB62-0AD5-41A5-B4E4-C0F034878EE8}" type="presParOf" srcId="{1DBD5981-3D34-47C5-8DA8-6BD83B29B212}" destId="{AE255C09-4C04-4910-BC9F-3E55A10EF1A0}" srcOrd="4" destOrd="0" presId="urn:microsoft.com/office/officeart/2005/8/layout/target3"/>
    <dgm:cxn modelId="{02FE7966-986F-4E9E-86EC-04A574325171}" type="presParOf" srcId="{1DBD5981-3D34-47C5-8DA8-6BD83B29B212}" destId="{35EFA327-69F0-4B47-BAD5-FE416E27E0E1}" srcOrd="5" destOrd="0" presId="urn:microsoft.com/office/officeart/2005/8/layout/target3"/>
    <dgm:cxn modelId="{936D5DA9-0C20-491D-9942-3374756AD59A}" type="presParOf" srcId="{1DBD5981-3D34-47C5-8DA8-6BD83B29B212}" destId="{C710AA8D-F17F-47AA-A3B2-F49D639782AD}" srcOrd="6" destOrd="0" presId="urn:microsoft.com/office/officeart/2005/8/layout/target3"/>
    <dgm:cxn modelId="{1DB7EA9E-1CAC-486A-BD4B-44FF348A35E0}" type="presParOf" srcId="{1DBD5981-3D34-47C5-8DA8-6BD83B29B212}" destId="{8B8F026E-189F-4508-BDB5-343E842224CD}" srcOrd="7" destOrd="0" presId="urn:microsoft.com/office/officeart/2005/8/layout/target3"/>
    <dgm:cxn modelId="{204DB734-C1B2-4194-829B-9EC754D27975}" type="presParOf" srcId="{1DBD5981-3D34-47C5-8DA8-6BD83B29B212}" destId="{1984F81E-F78B-4AA8-8C74-E05D65108CBE}" srcOrd="8" destOrd="0" presId="urn:microsoft.com/office/officeart/2005/8/layout/target3"/>
    <dgm:cxn modelId="{2EF7496B-D153-4B45-ABE1-BBD3B106C490}" type="presParOf" srcId="{1DBD5981-3D34-47C5-8DA8-6BD83B29B212}" destId="{8C1DDD70-4E73-46A1-BF3D-5912723B04AA}" srcOrd="9" destOrd="0" presId="urn:microsoft.com/office/officeart/2005/8/layout/target3"/>
    <dgm:cxn modelId="{12286D8E-0818-4C9C-AA75-BADB7E8432FD}" type="presParOf" srcId="{1DBD5981-3D34-47C5-8DA8-6BD83B29B212}" destId="{059FC2EE-771B-4699-B101-DCD2C97C0737}" srcOrd="10" destOrd="0" presId="urn:microsoft.com/office/officeart/2005/8/layout/target3"/>
    <dgm:cxn modelId="{715EEFBE-CB6D-4EF5-B071-D75D9436A699}" type="presParOf" srcId="{1DBD5981-3D34-47C5-8DA8-6BD83B29B212}" destId="{F623EE5D-41B5-41ED-A754-39ABD39BA929}" srcOrd="11" destOrd="0" presId="urn:microsoft.com/office/officeart/2005/8/layout/target3"/>
    <dgm:cxn modelId="{86E7541E-80A1-4291-9DAC-5C3C291837B1}" type="presParOf" srcId="{1DBD5981-3D34-47C5-8DA8-6BD83B29B212}" destId="{773547A7-4B4B-4F13-9F8E-650DBE881FE4}" srcOrd="12" destOrd="0" presId="urn:microsoft.com/office/officeart/2005/8/layout/target3"/>
    <dgm:cxn modelId="{57F0E302-7393-4B4C-92BC-739468FCAB95}" type="presParOf" srcId="{1DBD5981-3D34-47C5-8DA8-6BD83B29B212}" destId="{1680CE45-8FBC-4159-9771-63103875844E}" srcOrd="13" destOrd="0" presId="urn:microsoft.com/office/officeart/2005/8/layout/target3"/>
    <dgm:cxn modelId="{5F1468F3-1C4C-4B3D-B1B6-D6B8053B1649}" type="presParOf" srcId="{1DBD5981-3D34-47C5-8DA8-6BD83B29B212}" destId="{97BD6E8B-A1B1-4540-AD34-CEA3CEC4B43C}" srcOrd="14" destOrd="0" presId="urn:microsoft.com/office/officeart/2005/8/layout/target3"/>
    <dgm:cxn modelId="{CB130711-6265-4328-94B6-928FC975EFEF}" type="presParOf" srcId="{1DBD5981-3D34-47C5-8DA8-6BD83B29B212}" destId="{458DA4B9-7C31-44E6-9AB3-D8B54B7916B8}" srcOrd="15" destOrd="0" presId="urn:microsoft.com/office/officeart/2005/8/layout/target3"/>
    <dgm:cxn modelId="{1B53E422-C421-4142-9CCC-79F91AACC0D0}" type="presParOf" srcId="{1DBD5981-3D34-47C5-8DA8-6BD83B29B212}" destId="{2AD8E328-9AF1-4126-A886-9B0CA7BAB5C1}" srcOrd="16" destOrd="0" presId="urn:microsoft.com/office/officeart/2005/8/layout/target3"/>
    <dgm:cxn modelId="{4A996843-DC53-4F08-9432-4E0C788E296E}" type="presParOf" srcId="{1DBD5981-3D34-47C5-8DA8-6BD83B29B212}" destId="{5D5974F8-0820-42BA-A2DA-F48ED1903067}" srcOrd="17" destOrd="0" presId="urn:microsoft.com/office/officeart/2005/8/layout/target3"/>
    <dgm:cxn modelId="{FA465727-B8AE-45D8-82E4-990D97315CCC}" type="presParOf" srcId="{1DBD5981-3D34-47C5-8DA8-6BD83B29B212}" destId="{AB7DA203-8855-4F83-B95A-117EB3670F0C}" srcOrd="18" destOrd="0" presId="urn:microsoft.com/office/officeart/2005/8/layout/target3"/>
    <dgm:cxn modelId="{CBA38A4A-AA48-4214-9CAE-A329E122970A}" type="presParOf" srcId="{1DBD5981-3D34-47C5-8DA8-6BD83B29B212}" destId="{3D0E8F18-4482-4A85-A760-79E6DCED7CE4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5EA797-8522-431E-BF8C-78AF8D58BF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19E58D6-07E4-49FC-B399-D18A18E46A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 smtClean="0"/>
            <a:t>Compreender a responsabilidade do </a:t>
          </a:r>
          <a:r>
            <a:rPr lang="pt-BR" sz="2200" b="1" u="sng" dirty="0" smtClean="0"/>
            <a:t>ADMINISTRADOR</a:t>
          </a:r>
          <a:r>
            <a:rPr lang="pt-BR" sz="2200" dirty="0" smtClean="0"/>
            <a:t> e conhecer a empresa, seu histórico, seus sócios e colaboradores, seus produtos e seus clientes; </a:t>
          </a:r>
        </a:p>
      </dgm:t>
    </dgm:pt>
    <dgm:pt modelId="{361CE2C1-ADE0-41EF-97CC-EDCE1D466C52}" type="parTrans" cxnId="{202FFACD-433C-4CD3-891F-4B1777409253}">
      <dgm:prSet/>
      <dgm:spPr/>
      <dgm:t>
        <a:bodyPr/>
        <a:lstStyle/>
        <a:p>
          <a:endParaRPr lang="pt-BR" sz="2200"/>
        </a:p>
      </dgm:t>
    </dgm:pt>
    <dgm:pt modelId="{A6D3E09F-5689-4044-9F60-7FCC39B094B3}" type="sibTrans" cxnId="{202FFACD-433C-4CD3-891F-4B1777409253}">
      <dgm:prSet/>
      <dgm:spPr/>
      <dgm:t>
        <a:bodyPr/>
        <a:lstStyle/>
        <a:p>
          <a:endParaRPr lang="pt-BR" sz="2200"/>
        </a:p>
      </dgm:t>
    </dgm:pt>
    <dgm:pt modelId="{37E564ED-5F79-46BA-8092-EAC13B82B8B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200" dirty="0" smtClean="0"/>
            <a:t>Compreender a </a:t>
          </a:r>
          <a:r>
            <a:rPr lang="pt-BR" sz="2200" b="1" u="sng" dirty="0" smtClean="0"/>
            <a:t>política de investimento do fundo</a:t>
          </a:r>
          <a:r>
            <a:rPr lang="pt-BR" sz="2200" dirty="0" smtClean="0"/>
            <a:t>, seu perfil, seus investidores, os riscos, as oportunidades, sua CARTEIRA, sua classificação na Resolução </a:t>
          </a:r>
          <a:r>
            <a:rPr lang="pt-BR" sz="2200" dirty="0" smtClean="0"/>
            <a:t>CMN</a:t>
          </a:r>
          <a:endParaRPr lang="pt-BR" sz="2200" dirty="0"/>
        </a:p>
      </dgm:t>
    </dgm:pt>
    <dgm:pt modelId="{2461F878-DA02-4DDB-8CD2-DCBEF13EEE8D}" type="parTrans" cxnId="{1ECFDD23-6B9C-4C5B-95D9-D43BF23F3C49}">
      <dgm:prSet/>
      <dgm:spPr/>
      <dgm:t>
        <a:bodyPr/>
        <a:lstStyle/>
        <a:p>
          <a:endParaRPr lang="pt-BR" sz="2200"/>
        </a:p>
      </dgm:t>
    </dgm:pt>
    <dgm:pt modelId="{AEE70371-216A-4514-A022-A94BF1A4C754}" type="sibTrans" cxnId="{1ECFDD23-6B9C-4C5B-95D9-D43BF23F3C49}">
      <dgm:prSet/>
      <dgm:spPr/>
      <dgm:t>
        <a:bodyPr/>
        <a:lstStyle/>
        <a:p>
          <a:endParaRPr lang="pt-BR" sz="2200"/>
        </a:p>
      </dgm:t>
    </dgm:pt>
    <dgm:pt modelId="{B3BB03F4-862C-4B77-A95E-894FB229B33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200" dirty="0" smtClean="0"/>
            <a:t>Compreender o ambiente/cultura da </a:t>
          </a:r>
          <a:r>
            <a:rPr lang="pt-BR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gestora do RPPS</a:t>
          </a:r>
          <a:r>
            <a:rPr lang="pt-BR" sz="2200" dirty="0" smtClean="0"/>
            <a:t>, seus órgãos estatutários, estrutura de gestão, qual estresse de risco é permitido, a politica de investimentos, qual perfil da sua carteira de investimentos, EXPLODIR A CARTEIRA</a:t>
          </a:r>
          <a:endParaRPr lang="pt-BR" sz="2200" dirty="0"/>
        </a:p>
      </dgm:t>
    </dgm:pt>
    <dgm:pt modelId="{86722819-6C72-41E6-9A82-907E70B64BF6}" type="parTrans" cxnId="{DD72BEFF-01D0-49B1-84BB-DA678B373225}">
      <dgm:prSet/>
      <dgm:spPr/>
      <dgm:t>
        <a:bodyPr/>
        <a:lstStyle/>
        <a:p>
          <a:endParaRPr lang="pt-BR" sz="2200"/>
        </a:p>
      </dgm:t>
    </dgm:pt>
    <dgm:pt modelId="{27C950C7-C809-46DA-B230-107C408A9149}" type="sibTrans" cxnId="{DD72BEFF-01D0-49B1-84BB-DA678B373225}">
      <dgm:prSet/>
      <dgm:spPr/>
      <dgm:t>
        <a:bodyPr/>
        <a:lstStyle/>
        <a:p>
          <a:endParaRPr lang="pt-BR" sz="2200"/>
        </a:p>
      </dgm:t>
    </dgm:pt>
    <dgm:pt modelId="{DE896C35-DED6-4976-BB73-27C4DBC6976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 smtClean="0"/>
            <a:t>Compreender a responsabilidade do </a:t>
          </a:r>
          <a:r>
            <a:rPr lang="pt-BR" sz="2200" b="1" u="sng" dirty="0" smtClean="0"/>
            <a:t>GESTOR</a:t>
          </a:r>
          <a:r>
            <a:rPr lang="pt-BR" sz="2200" dirty="0" smtClean="0"/>
            <a:t> e conhecer a empresa, seu histórico, seus sócios e colaboradores, seus produtos e seus clientes;</a:t>
          </a:r>
        </a:p>
      </dgm:t>
    </dgm:pt>
    <dgm:pt modelId="{F38A55D3-EC09-4ADE-80AB-3868C2F5E2E3}" type="parTrans" cxnId="{7B0D371D-4A0A-4C38-8417-45BF6EEEC32D}">
      <dgm:prSet/>
      <dgm:spPr/>
      <dgm:t>
        <a:bodyPr/>
        <a:lstStyle/>
        <a:p>
          <a:endParaRPr lang="pt-BR" sz="2200"/>
        </a:p>
      </dgm:t>
    </dgm:pt>
    <dgm:pt modelId="{965E92A5-CAF0-4E03-BFC9-8212BFB47B1F}" type="sibTrans" cxnId="{7B0D371D-4A0A-4C38-8417-45BF6EEEC32D}">
      <dgm:prSet/>
      <dgm:spPr/>
      <dgm:t>
        <a:bodyPr/>
        <a:lstStyle/>
        <a:p>
          <a:endParaRPr lang="pt-BR" sz="2200"/>
        </a:p>
      </dgm:t>
    </dgm:pt>
    <dgm:pt modelId="{1A1F675F-8FA1-4741-8A76-511A1DFB4FD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200" dirty="0" smtClean="0">
              <a:solidFill>
                <a:srgbClr val="FF0000"/>
              </a:solidFill>
            </a:rPr>
            <a:t>Conhecer </a:t>
          </a:r>
          <a:r>
            <a:rPr lang="pt-BR" sz="2200" b="1" u="sng" dirty="0" smtClean="0">
              <a:solidFill>
                <a:srgbClr val="FF0000"/>
              </a:solidFill>
            </a:rPr>
            <a:t>AS EMPRESAS NAS QUAIS O FUNDO INVESTE</a:t>
          </a:r>
          <a:r>
            <a:rPr lang="pt-BR" sz="2200" dirty="0" smtClean="0"/>
            <a:t>;</a:t>
          </a:r>
          <a:endParaRPr lang="pt-BR" sz="2200" dirty="0"/>
        </a:p>
      </dgm:t>
    </dgm:pt>
    <dgm:pt modelId="{6BE1F5A7-60C7-4424-BC36-0CB86BB6CA04}" type="parTrans" cxnId="{7C80F0B9-7320-476B-9168-C1F787FE24D2}">
      <dgm:prSet/>
      <dgm:spPr/>
      <dgm:t>
        <a:bodyPr/>
        <a:lstStyle/>
        <a:p>
          <a:endParaRPr lang="pt-BR" sz="2200"/>
        </a:p>
      </dgm:t>
    </dgm:pt>
    <dgm:pt modelId="{846D6D74-9416-4977-A0CD-F4ED5C7A07A9}" type="sibTrans" cxnId="{7C80F0B9-7320-476B-9168-C1F787FE24D2}">
      <dgm:prSet/>
      <dgm:spPr/>
      <dgm:t>
        <a:bodyPr/>
        <a:lstStyle/>
        <a:p>
          <a:endParaRPr lang="pt-BR" sz="2200"/>
        </a:p>
      </dgm:t>
    </dgm:pt>
    <dgm:pt modelId="{59053866-0D09-44F2-A085-4B1F7B85CE88}" type="pres">
      <dgm:prSet presAssocID="{D25EA797-8522-431E-BF8C-78AF8D58BF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09D7D6-13B2-403B-9C13-765EA68A4D80}" type="pres">
      <dgm:prSet presAssocID="{D25EA797-8522-431E-BF8C-78AF8D58BFF6}" presName="Name1" presStyleCnt="0"/>
      <dgm:spPr/>
      <dgm:t>
        <a:bodyPr/>
        <a:lstStyle/>
        <a:p>
          <a:endParaRPr lang="pt-BR"/>
        </a:p>
      </dgm:t>
    </dgm:pt>
    <dgm:pt modelId="{82A5AEFE-8650-4B1B-B935-33413A7C7E82}" type="pres">
      <dgm:prSet presAssocID="{D25EA797-8522-431E-BF8C-78AF8D58BFF6}" presName="cycle" presStyleCnt="0"/>
      <dgm:spPr/>
      <dgm:t>
        <a:bodyPr/>
        <a:lstStyle/>
        <a:p>
          <a:endParaRPr lang="pt-BR"/>
        </a:p>
      </dgm:t>
    </dgm:pt>
    <dgm:pt modelId="{1AC8D4E1-1EF2-41D1-8DB3-66DF56752EBE}" type="pres">
      <dgm:prSet presAssocID="{D25EA797-8522-431E-BF8C-78AF8D58BFF6}" presName="srcNode" presStyleLbl="node1" presStyleIdx="0" presStyleCnt="5"/>
      <dgm:spPr/>
      <dgm:t>
        <a:bodyPr/>
        <a:lstStyle/>
        <a:p>
          <a:endParaRPr lang="pt-BR"/>
        </a:p>
      </dgm:t>
    </dgm:pt>
    <dgm:pt modelId="{E2EC18B6-C8C8-44AB-9F26-6CFFB760917A}" type="pres">
      <dgm:prSet presAssocID="{D25EA797-8522-431E-BF8C-78AF8D58BFF6}" presName="conn" presStyleLbl="parChTrans1D2" presStyleIdx="0" presStyleCnt="1"/>
      <dgm:spPr/>
      <dgm:t>
        <a:bodyPr/>
        <a:lstStyle/>
        <a:p>
          <a:endParaRPr lang="pt-BR"/>
        </a:p>
      </dgm:t>
    </dgm:pt>
    <dgm:pt modelId="{CDDE6D4A-BCE3-4DBD-B044-C26296DFE905}" type="pres">
      <dgm:prSet presAssocID="{D25EA797-8522-431E-BF8C-78AF8D58BFF6}" presName="extraNode" presStyleLbl="node1" presStyleIdx="0" presStyleCnt="5"/>
      <dgm:spPr/>
      <dgm:t>
        <a:bodyPr/>
        <a:lstStyle/>
        <a:p>
          <a:endParaRPr lang="pt-BR"/>
        </a:p>
      </dgm:t>
    </dgm:pt>
    <dgm:pt modelId="{A93047B5-2647-4FAE-80FE-1842383B6ECB}" type="pres">
      <dgm:prSet presAssocID="{D25EA797-8522-431E-BF8C-78AF8D58BFF6}" presName="dstNode" presStyleLbl="node1" presStyleIdx="0" presStyleCnt="5"/>
      <dgm:spPr/>
      <dgm:t>
        <a:bodyPr/>
        <a:lstStyle/>
        <a:p>
          <a:endParaRPr lang="pt-BR"/>
        </a:p>
      </dgm:t>
    </dgm:pt>
    <dgm:pt modelId="{16007F86-F55B-494F-83D6-683672215D41}" type="pres">
      <dgm:prSet presAssocID="{819E58D6-07E4-49FC-B399-D18A18E46AD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8EF3C-3283-447F-B69A-63CF2D8DACCF}" type="pres">
      <dgm:prSet presAssocID="{819E58D6-07E4-49FC-B399-D18A18E46AD6}" presName="accent_1" presStyleCnt="0"/>
      <dgm:spPr/>
      <dgm:t>
        <a:bodyPr/>
        <a:lstStyle/>
        <a:p>
          <a:endParaRPr lang="pt-BR"/>
        </a:p>
      </dgm:t>
    </dgm:pt>
    <dgm:pt modelId="{52E2807A-5DBE-4810-9A29-EC7AAAC8F8A2}" type="pres">
      <dgm:prSet presAssocID="{819E58D6-07E4-49FC-B399-D18A18E46AD6}" presName="accentRepeatNode" presStyleLbl="solidFgAcc1" presStyleIdx="0" presStyleCnt="5"/>
      <dgm:spPr/>
      <dgm:t>
        <a:bodyPr/>
        <a:lstStyle/>
        <a:p>
          <a:endParaRPr lang="pt-BR"/>
        </a:p>
      </dgm:t>
    </dgm:pt>
    <dgm:pt modelId="{DF24454A-F7AF-418A-8092-9A5AE4CE8557}" type="pres">
      <dgm:prSet presAssocID="{DE896C35-DED6-4976-BB73-27C4DBC697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0F385-EC25-416E-BFFB-1A3F4788B29E}" type="pres">
      <dgm:prSet presAssocID="{DE896C35-DED6-4976-BB73-27C4DBC69760}" presName="accent_2" presStyleCnt="0"/>
      <dgm:spPr/>
    </dgm:pt>
    <dgm:pt modelId="{E8D8C197-B710-4B40-8607-136D3F8593FD}" type="pres">
      <dgm:prSet presAssocID="{DE896C35-DED6-4976-BB73-27C4DBC69760}" presName="accentRepeatNode" presStyleLbl="solidFgAcc1" presStyleIdx="1" presStyleCnt="5"/>
      <dgm:spPr/>
    </dgm:pt>
    <dgm:pt modelId="{8530288F-6503-4671-B17D-E560233352B2}" type="pres">
      <dgm:prSet presAssocID="{37E564ED-5F79-46BA-8092-EAC13B82B8B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282184-B6C7-44D1-B79B-CF5A63B2CA37}" type="pres">
      <dgm:prSet presAssocID="{37E564ED-5F79-46BA-8092-EAC13B82B8B6}" presName="accent_3" presStyleCnt="0"/>
      <dgm:spPr/>
    </dgm:pt>
    <dgm:pt modelId="{1FE3AB1D-0722-42FA-9E8B-B5548C7D4346}" type="pres">
      <dgm:prSet presAssocID="{37E564ED-5F79-46BA-8092-EAC13B82B8B6}" presName="accentRepeatNode" presStyleLbl="solidFgAcc1" presStyleIdx="2" presStyleCnt="5"/>
      <dgm:spPr/>
      <dgm:t>
        <a:bodyPr/>
        <a:lstStyle/>
        <a:p>
          <a:endParaRPr lang="pt-BR"/>
        </a:p>
      </dgm:t>
    </dgm:pt>
    <dgm:pt modelId="{BF56B3F4-290D-493D-94D9-9AAEFBA214B5}" type="pres">
      <dgm:prSet presAssocID="{B3BB03F4-862C-4B77-A95E-894FB229B3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DCABC-C179-4608-BA54-A29190D7104E}" type="pres">
      <dgm:prSet presAssocID="{B3BB03F4-862C-4B77-A95E-894FB229B337}" presName="accent_4" presStyleCnt="0"/>
      <dgm:spPr/>
    </dgm:pt>
    <dgm:pt modelId="{56450527-D86E-4B80-946B-A003730023B4}" type="pres">
      <dgm:prSet presAssocID="{B3BB03F4-862C-4B77-A95E-894FB229B337}" presName="accentRepeatNode" presStyleLbl="solidFgAcc1" presStyleIdx="3" presStyleCnt="5"/>
      <dgm:spPr/>
    </dgm:pt>
    <dgm:pt modelId="{0F9435D3-16BB-4A2A-8598-DA67FCA42AA5}" type="pres">
      <dgm:prSet presAssocID="{1A1F675F-8FA1-4741-8A76-511A1DFB4FD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4DB9EB-00A3-4C34-A7BB-22329C23610E}" type="pres">
      <dgm:prSet presAssocID="{1A1F675F-8FA1-4741-8A76-511A1DFB4FD7}" presName="accent_5" presStyleCnt="0"/>
      <dgm:spPr/>
    </dgm:pt>
    <dgm:pt modelId="{979DCE49-3AD1-4DF7-9D22-8008D620BFFB}" type="pres">
      <dgm:prSet presAssocID="{1A1F675F-8FA1-4741-8A76-511A1DFB4FD7}" presName="accentRepeatNode" presStyleLbl="solidFgAcc1" presStyleIdx="4" presStyleCnt="5"/>
      <dgm:spPr/>
    </dgm:pt>
  </dgm:ptLst>
  <dgm:cxnLst>
    <dgm:cxn modelId="{1ECFDD23-6B9C-4C5B-95D9-D43BF23F3C49}" srcId="{D25EA797-8522-431E-BF8C-78AF8D58BFF6}" destId="{37E564ED-5F79-46BA-8092-EAC13B82B8B6}" srcOrd="2" destOrd="0" parTransId="{2461F878-DA02-4DDB-8CD2-DCBEF13EEE8D}" sibTransId="{AEE70371-216A-4514-A022-A94BF1A4C754}"/>
    <dgm:cxn modelId="{EC237006-BF86-4CA2-9377-FE50736C223C}" type="presOf" srcId="{A6D3E09F-5689-4044-9F60-7FCC39B094B3}" destId="{E2EC18B6-C8C8-44AB-9F26-6CFFB760917A}" srcOrd="0" destOrd="0" presId="urn:microsoft.com/office/officeart/2008/layout/VerticalCurvedList"/>
    <dgm:cxn modelId="{C32D47C9-1D61-43C1-894C-7B7B43031C3C}" type="presOf" srcId="{1A1F675F-8FA1-4741-8A76-511A1DFB4FD7}" destId="{0F9435D3-16BB-4A2A-8598-DA67FCA42AA5}" srcOrd="0" destOrd="0" presId="urn:microsoft.com/office/officeart/2008/layout/VerticalCurvedList"/>
    <dgm:cxn modelId="{7B0D371D-4A0A-4C38-8417-45BF6EEEC32D}" srcId="{D25EA797-8522-431E-BF8C-78AF8D58BFF6}" destId="{DE896C35-DED6-4976-BB73-27C4DBC69760}" srcOrd="1" destOrd="0" parTransId="{F38A55D3-EC09-4ADE-80AB-3868C2F5E2E3}" sibTransId="{965E92A5-CAF0-4E03-BFC9-8212BFB47B1F}"/>
    <dgm:cxn modelId="{4690BF02-A111-46A3-872D-780E173B7BC6}" type="presOf" srcId="{B3BB03F4-862C-4B77-A95E-894FB229B337}" destId="{BF56B3F4-290D-493D-94D9-9AAEFBA214B5}" srcOrd="0" destOrd="0" presId="urn:microsoft.com/office/officeart/2008/layout/VerticalCurvedList"/>
    <dgm:cxn modelId="{202FFACD-433C-4CD3-891F-4B1777409253}" srcId="{D25EA797-8522-431E-BF8C-78AF8D58BFF6}" destId="{819E58D6-07E4-49FC-B399-D18A18E46AD6}" srcOrd="0" destOrd="0" parTransId="{361CE2C1-ADE0-41EF-97CC-EDCE1D466C52}" sibTransId="{A6D3E09F-5689-4044-9F60-7FCC39B094B3}"/>
    <dgm:cxn modelId="{DD72BEFF-01D0-49B1-84BB-DA678B373225}" srcId="{D25EA797-8522-431E-BF8C-78AF8D58BFF6}" destId="{B3BB03F4-862C-4B77-A95E-894FB229B337}" srcOrd="3" destOrd="0" parTransId="{86722819-6C72-41E6-9A82-907E70B64BF6}" sibTransId="{27C950C7-C809-46DA-B230-107C408A9149}"/>
    <dgm:cxn modelId="{7DBBBF64-B888-4A9E-A9FD-8D202BCA7A75}" type="presOf" srcId="{DE896C35-DED6-4976-BB73-27C4DBC69760}" destId="{DF24454A-F7AF-418A-8092-9A5AE4CE8557}" srcOrd="0" destOrd="0" presId="urn:microsoft.com/office/officeart/2008/layout/VerticalCurvedList"/>
    <dgm:cxn modelId="{57C334B7-1213-4B46-A57C-CA2B971BC27C}" type="presOf" srcId="{819E58D6-07E4-49FC-B399-D18A18E46AD6}" destId="{16007F86-F55B-494F-83D6-683672215D41}" srcOrd="0" destOrd="0" presId="urn:microsoft.com/office/officeart/2008/layout/VerticalCurvedList"/>
    <dgm:cxn modelId="{82BC2A3F-1B6E-4903-8C8A-88B2F609F1C6}" type="presOf" srcId="{37E564ED-5F79-46BA-8092-EAC13B82B8B6}" destId="{8530288F-6503-4671-B17D-E560233352B2}" srcOrd="0" destOrd="0" presId="urn:microsoft.com/office/officeart/2008/layout/VerticalCurvedList"/>
    <dgm:cxn modelId="{5653ACDE-F88E-438C-8B21-A05190A78016}" type="presOf" srcId="{D25EA797-8522-431E-BF8C-78AF8D58BFF6}" destId="{59053866-0D09-44F2-A085-4B1F7B85CE88}" srcOrd="0" destOrd="0" presId="urn:microsoft.com/office/officeart/2008/layout/VerticalCurvedList"/>
    <dgm:cxn modelId="{7C80F0B9-7320-476B-9168-C1F787FE24D2}" srcId="{D25EA797-8522-431E-BF8C-78AF8D58BFF6}" destId="{1A1F675F-8FA1-4741-8A76-511A1DFB4FD7}" srcOrd="4" destOrd="0" parTransId="{6BE1F5A7-60C7-4424-BC36-0CB86BB6CA04}" sibTransId="{846D6D74-9416-4977-A0CD-F4ED5C7A07A9}"/>
    <dgm:cxn modelId="{DD6764EA-1E50-4DD6-AE45-47D522D1D41B}" type="presParOf" srcId="{59053866-0D09-44F2-A085-4B1F7B85CE88}" destId="{8C09D7D6-13B2-403B-9C13-765EA68A4D80}" srcOrd="0" destOrd="0" presId="urn:microsoft.com/office/officeart/2008/layout/VerticalCurvedList"/>
    <dgm:cxn modelId="{40A79AA7-614D-442F-BF90-0D2A98539EC7}" type="presParOf" srcId="{8C09D7D6-13B2-403B-9C13-765EA68A4D80}" destId="{82A5AEFE-8650-4B1B-B935-33413A7C7E82}" srcOrd="0" destOrd="0" presId="urn:microsoft.com/office/officeart/2008/layout/VerticalCurvedList"/>
    <dgm:cxn modelId="{8AF6D253-9B40-4469-BBB5-7B0AA210CA45}" type="presParOf" srcId="{82A5AEFE-8650-4B1B-B935-33413A7C7E82}" destId="{1AC8D4E1-1EF2-41D1-8DB3-66DF56752EBE}" srcOrd="0" destOrd="0" presId="urn:microsoft.com/office/officeart/2008/layout/VerticalCurvedList"/>
    <dgm:cxn modelId="{B1ED6C44-B8FE-43DD-AFC7-9A520C86FC59}" type="presParOf" srcId="{82A5AEFE-8650-4B1B-B935-33413A7C7E82}" destId="{E2EC18B6-C8C8-44AB-9F26-6CFFB760917A}" srcOrd="1" destOrd="0" presId="urn:microsoft.com/office/officeart/2008/layout/VerticalCurvedList"/>
    <dgm:cxn modelId="{CD77C2A7-A59E-4FA3-A1F5-DECACABE4A71}" type="presParOf" srcId="{82A5AEFE-8650-4B1B-B935-33413A7C7E82}" destId="{CDDE6D4A-BCE3-4DBD-B044-C26296DFE905}" srcOrd="2" destOrd="0" presId="urn:microsoft.com/office/officeart/2008/layout/VerticalCurvedList"/>
    <dgm:cxn modelId="{90E33C87-8DE6-4D92-82E2-AE5C45644495}" type="presParOf" srcId="{82A5AEFE-8650-4B1B-B935-33413A7C7E82}" destId="{A93047B5-2647-4FAE-80FE-1842383B6ECB}" srcOrd="3" destOrd="0" presId="urn:microsoft.com/office/officeart/2008/layout/VerticalCurvedList"/>
    <dgm:cxn modelId="{571BA30B-890F-458D-AB40-DF9B6781C592}" type="presParOf" srcId="{8C09D7D6-13B2-403B-9C13-765EA68A4D80}" destId="{16007F86-F55B-494F-83D6-683672215D41}" srcOrd="1" destOrd="0" presId="urn:microsoft.com/office/officeart/2008/layout/VerticalCurvedList"/>
    <dgm:cxn modelId="{86F2AB46-C8A8-4513-B949-78DB87D84205}" type="presParOf" srcId="{8C09D7D6-13B2-403B-9C13-765EA68A4D80}" destId="{BD08EF3C-3283-447F-B69A-63CF2D8DACCF}" srcOrd="2" destOrd="0" presId="urn:microsoft.com/office/officeart/2008/layout/VerticalCurvedList"/>
    <dgm:cxn modelId="{4D728701-625F-45BB-93B8-DE52B52DA6FE}" type="presParOf" srcId="{BD08EF3C-3283-447F-B69A-63CF2D8DACCF}" destId="{52E2807A-5DBE-4810-9A29-EC7AAAC8F8A2}" srcOrd="0" destOrd="0" presId="urn:microsoft.com/office/officeart/2008/layout/VerticalCurvedList"/>
    <dgm:cxn modelId="{F8ADDA45-2401-41C4-9EB9-DFD8168319C4}" type="presParOf" srcId="{8C09D7D6-13B2-403B-9C13-765EA68A4D80}" destId="{DF24454A-F7AF-418A-8092-9A5AE4CE8557}" srcOrd="3" destOrd="0" presId="urn:microsoft.com/office/officeart/2008/layout/VerticalCurvedList"/>
    <dgm:cxn modelId="{1F30C3FB-207A-4A50-B456-36694332CC23}" type="presParOf" srcId="{8C09D7D6-13B2-403B-9C13-765EA68A4D80}" destId="{42F0F385-EC25-416E-BFFB-1A3F4788B29E}" srcOrd="4" destOrd="0" presId="urn:microsoft.com/office/officeart/2008/layout/VerticalCurvedList"/>
    <dgm:cxn modelId="{833BAB8F-D801-4490-A76D-1C4F26CA3831}" type="presParOf" srcId="{42F0F385-EC25-416E-BFFB-1A3F4788B29E}" destId="{E8D8C197-B710-4B40-8607-136D3F8593FD}" srcOrd="0" destOrd="0" presId="urn:microsoft.com/office/officeart/2008/layout/VerticalCurvedList"/>
    <dgm:cxn modelId="{C0503E37-8FB5-4336-B074-5E4965FED02C}" type="presParOf" srcId="{8C09D7D6-13B2-403B-9C13-765EA68A4D80}" destId="{8530288F-6503-4671-B17D-E560233352B2}" srcOrd="5" destOrd="0" presId="urn:microsoft.com/office/officeart/2008/layout/VerticalCurvedList"/>
    <dgm:cxn modelId="{A6A3BE89-568D-4070-9BD3-B4CBF78B02E4}" type="presParOf" srcId="{8C09D7D6-13B2-403B-9C13-765EA68A4D80}" destId="{AC282184-B6C7-44D1-B79B-CF5A63B2CA37}" srcOrd="6" destOrd="0" presId="urn:microsoft.com/office/officeart/2008/layout/VerticalCurvedList"/>
    <dgm:cxn modelId="{5947B909-5DFA-4BEC-8DF1-162C45A4F17C}" type="presParOf" srcId="{AC282184-B6C7-44D1-B79B-CF5A63B2CA37}" destId="{1FE3AB1D-0722-42FA-9E8B-B5548C7D4346}" srcOrd="0" destOrd="0" presId="urn:microsoft.com/office/officeart/2008/layout/VerticalCurvedList"/>
    <dgm:cxn modelId="{7B7D0949-FECB-4B24-9F70-CE778729F440}" type="presParOf" srcId="{8C09D7D6-13B2-403B-9C13-765EA68A4D80}" destId="{BF56B3F4-290D-493D-94D9-9AAEFBA214B5}" srcOrd="7" destOrd="0" presId="urn:microsoft.com/office/officeart/2008/layout/VerticalCurvedList"/>
    <dgm:cxn modelId="{D47FD3F0-0F9E-4E7C-8342-C07150A185F8}" type="presParOf" srcId="{8C09D7D6-13B2-403B-9C13-765EA68A4D80}" destId="{E3ADCABC-C179-4608-BA54-A29190D7104E}" srcOrd="8" destOrd="0" presId="urn:microsoft.com/office/officeart/2008/layout/VerticalCurvedList"/>
    <dgm:cxn modelId="{B84280D4-C5A1-4C2D-9FC1-352A7731A6FD}" type="presParOf" srcId="{E3ADCABC-C179-4608-BA54-A29190D7104E}" destId="{56450527-D86E-4B80-946B-A003730023B4}" srcOrd="0" destOrd="0" presId="urn:microsoft.com/office/officeart/2008/layout/VerticalCurvedList"/>
    <dgm:cxn modelId="{E609360D-6453-41CF-ACF3-41A21CA7BFEE}" type="presParOf" srcId="{8C09D7D6-13B2-403B-9C13-765EA68A4D80}" destId="{0F9435D3-16BB-4A2A-8598-DA67FCA42AA5}" srcOrd="9" destOrd="0" presId="urn:microsoft.com/office/officeart/2008/layout/VerticalCurvedList"/>
    <dgm:cxn modelId="{735F71EB-D0EA-4E73-AB84-848DDC0B0AF7}" type="presParOf" srcId="{8C09D7D6-13B2-403B-9C13-765EA68A4D80}" destId="{6F4DB9EB-00A3-4C34-A7BB-22329C23610E}" srcOrd="10" destOrd="0" presId="urn:microsoft.com/office/officeart/2008/layout/VerticalCurvedList"/>
    <dgm:cxn modelId="{38B59966-3ABB-4366-949C-A5A9EEC30DEC}" type="presParOf" srcId="{6F4DB9EB-00A3-4C34-A7BB-22329C23610E}" destId="{979DCE49-3AD1-4DF7-9D22-8008D620BF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5EA797-8522-431E-BF8C-78AF8D58BF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19E58D6-07E4-49FC-B399-D18A18E46AD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/>
            <a:t>Conhecer a </a:t>
          </a:r>
          <a:r>
            <a:rPr lang="pt-BR" sz="2000" b="1" dirty="0" smtClean="0">
              <a:solidFill>
                <a:srgbClr val="FF0000"/>
              </a:solidFill>
            </a:rPr>
            <a:t>empresa, seus sócios e controladores, o mercado em </a:t>
          </a:r>
          <a:r>
            <a:rPr lang="pt-BR" sz="2000" b="1" dirty="0" smtClean="0"/>
            <a:t>que atua, sua estrutura, seus produtos, projetos, seus ativos, suas demonstrações financeiras e contábeis, seu histórico, riscos e oportunidades do </a:t>
          </a:r>
          <a:r>
            <a:rPr lang="pt-BR" sz="2000" b="1" dirty="0" smtClean="0">
              <a:solidFill>
                <a:srgbClr val="FF0000"/>
              </a:solidFill>
            </a:rPr>
            <a:t>seu ambiente interno e externo</a:t>
          </a:r>
          <a:r>
            <a:rPr lang="pt-BR" sz="2000" b="1" dirty="0" smtClean="0"/>
            <a:t>; </a:t>
          </a:r>
        </a:p>
      </dgm:t>
    </dgm:pt>
    <dgm:pt modelId="{361CE2C1-ADE0-41EF-97CC-EDCE1D466C52}" type="parTrans" cxnId="{202FFACD-433C-4CD3-891F-4B1777409253}">
      <dgm:prSet/>
      <dgm:spPr/>
      <dgm:t>
        <a:bodyPr/>
        <a:lstStyle/>
        <a:p>
          <a:endParaRPr lang="pt-BR" sz="2000" b="1"/>
        </a:p>
      </dgm:t>
    </dgm:pt>
    <dgm:pt modelId="{A6D3E09F-5689-4044-9F60-7FCC39B094B3}" type="sibTrans" cxnId="{202FFACD-433C-4CD3-891F-4B1777409253}">
      <dgm:prSet/>
      <dgm:spPr/>
      <dgm:t>
        <a:bodyPr/>
        <a:lstStyle/>
        <a:p>
          <a:endParaRPr lang="pt-BR" sz="2000" b="1"/>
        </a:p>
      </dgm:t>
    </dgm:pt>
    <dgm:pt modelId="{37E564ED-5F79-46BA-8092-EAC13B82B8B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 smtClean="0"/>
            <a:t>Calcular seu período de </a:t>
          </a:r>
          <a:r>
            <a:rPr lang="pt-BR" sz="2000" b="1" dirty="0" err="1" smtClean="0"/>
            <a:t>payback</a:t>
          </a:r>
          <a:r>
            <a:rPr lang="pt-BR" sz="2000" b="1" dirty="0" smtClean="0"/>
            <a:t>, </a:t>
          </a:r>
          <a:r>
            <a:rPr lang="pt-BR" sz="2000" b="1" dirty="0" smtClean="0">
              <a:solidFill>
                <a:srgbClr val="FF0000"/>
              </a:solidFill>
            </a:rPr>
            <a:t>seu valor presente líquido VPL </a:t>
          </a:r>
          <a:r>
            <a:rPr lang="pt-BR" sz="2000" b="1" dirty="0" smtClean="0"/>
            <a:t>(quanto vale esta empresa?), analisar os indicadores da situação econômica, financeira (solvência) e situação de endividamento</a:t>
          </a:r>
          <a:endParaRPr lang="pt-BR" sz="2000" b="1" dirty="0"/>
        </a:p>
      </dgm:t>
    </dgm:pt>
    <dgm:pt modelId="{2461F878-DA02-4DDB-8CD2-DCBEF13EEE8D}" type="parTrans" cxnId="{1ECFDD23-6B9C-4C5B-95D9-D43BF23F3C49}">
      <dgm:prSet/>
      <dgm:spPr/>
      <dgm:t>
        <a:bodyPr/>
        <a:lstStyle/>
        <a:p>
          <a:endParaRPr lang="pt-BR" sz="2000" b="1"/>
        </a:p>
      </dgm:t>
    </dgm:pt>
    <dgm:pt modelId="{AEE70371-216A-4514-A022-A94BF1A4C754}" type="sibTrans" cxnId="{1ECFDD23-6B9C-4C5B-95D9-D43BF23F3C49}">
      <dgm:prSet/>
      <dgm:spPr/>
      <dgm:t>
        <a:bodyPr/>
        <a:lstStyle/>
        <a:p>
          <a:endParaRPr lang="pt-BR" sz="2000" b="1"/>
        </a:p>
      </dgm:t>
    </dgm:pt>
    <dgm:pt modelId="{B3BB03F4-862C-4B77-A95E-894FB229B33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 smtClean="0"/>
            <a:t>Analisar se a empresa é capaz de honrar com os compromissos que assumiu ao captar recursos no mercado</a:t>
          </a:r>
          <a:endParaRPr lang="pt-BR" sz="2000" b="1" dirty="0"/>
        </a:p>
      </dgm:t>
    </dgm:pt>
    <dgm:pt modelId="{86722819-6C72-41E6-9A82-907E70B64BF6}" type="parTrans" cxnId="{DD72BEFF-01D0-49B1-84BB-DA678B373225}">
      <dgm:prSet/>
      <dgm:spPr/>
      <dgm:t>
        <a:bodyPr/>
        <a:lstStyle/>
        <a:p>
          <a:endParaRPr lang="pt-BR" sz="2000" b="1"/>
        </a:p>
      </dgm:t>
    </dgm:pt>
    <dgm:pt modelId="{27C950C7-C809-46DA-B230-107C408A9149}" type="sibTrans" cxnId="{DD72BEFF-01D0-49B1-84BB-DA678B373225}">
      <dgm:prSet/>
      <dgm:spPr/>
      <dgm:t>
        <a:bodyPr/>
        <a:lstStyle/>
        <a:p>
          <a:endParaRPr lang="pt-BR" sz="2000" b="1"/>
        </a:p>
      </dgm:t>
    </dgm:pt>
    <dgm:pt modelId="{DE896C35-DED6-4976-BB73-27C4DBC6976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/>
            <a:t>Determinar seu </a:t>
          </a:r>
          <a:r>
            <a:rPr lang="pt-BR" sz="2000" b="1" dirty="0" smtClean="0">
              <a:solidFill>
                <a:srgbClr val="FF0000"/>
              </a:solidFill>
            </a:rPr>
            <a:t>Fluxo de Caixa</a:t>
          </a:r>
          <a:r>
            <a:rPr lang="pt-BR" sz="2000" b="1" dirty="0" smtClean="0"/>
            <a:t>: receitas, despesas operacionais, lucros, despesas com juros, impostos, depreciação e amortização, desembolsos de capital, variação de capital de giro, estimar seu período de </a:t>
          </a:r>
          <a:r>
            <a:rPr lang="pt-BR" sz="2000" b="1" dirty="0" err="1" smtClean="0"/>
            <a:t>payback</a:t>
          </a:r>
          <a:endParaRPr lang="pt-BR" sz="2000" b="1" dirty="0" smtClean="0"/>
        </a:p>
      </dgm:t>
    </dgm:pt>
    <dgm:pt modelId="{F38A55D3-EC09-4ADE-80AB-3868C2F5E2E3}" type="parTrans" cxnId="{7B0D371D-4A0A-4C38-8417-45BF6EEEC32D}">
      <dgm:prSet/>
      <dgm:spPr/>
      <dgm:t>
        <a:bodyPr/>
        <a:lstStyle/>
        <a:p>
          <a:endParaRPr lang="pt-BR" sz="2000" b="1"/>
        </a:p>
      </dgm:t>
    </dgm:pt>
    <dgm:pt modelId="{965E92A5-CAF0-4E03-BFC9-8212BFB47B1F}" type="sibTrans" cxnId="{7B0D371D-4A0A-4C38-8417-45BF6EEEC32D}">
      <dgm:prSet/>
      <dgm:spPr/>
      <dgm:t>
        <a:bodyPr/>
        <a:lstStyle/>
        <a:p>
          <a:endParaRPr lang="pt-BR" sz="2000" b="1"/>
        </a:p>
      </dgm:t>
    </dgm:pt>
    <dgm:pt modelId="{1A1F675F-8FA1-4741-8A76-511A1DFB4FD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pt-BR" sz="2000" b="1" dirty="0" smtClean="0">
              <a:solidFill>
                <a:srgbClr val="FF0000"/>
              </a:solidFill>
            </a:rPr>
            <a:t>Tem que conhecer </a:t>
          </a:r>
          <a:r>
            <a:rPr lang="pt-BR" sz="2000" b="1" u="sng" dirty="0" smtClean="0">
              <a:solidFill>
                <a:srgbClr val="FF0000"/>
              </a:solidFill>
            </a:rPr>
            <a:t>AS EMPRESAS NAS QUAIS O FUNDO INVESTE</a:t>
          </a:r>
          <a:r>
            <a:rPr lang="pt-BR" sz="2000" b="1" u="sng" dirty="0" smtClean="0"/>
            <a:t>.</a:t>
          </a:r>
          <a:endParaRPr lang="pt-BR" sz="2000" b="1" dirty="0"/>
        </a:p>
      </dgm:t>
    </dgm:pt>
    <dgm:pt modelId="{6BE1F5A7-60C7-4424-BC36-0CB86BB6CA04}" type="parTrans" cxnId="{7C80F0B9-7320-476B-9168-C1F787FE24D2}">
      <dgm:prSet/>
      <dgm:spPr/>
      <dgm:t>
        <a:bodyPr/>
        <a:lstStyle/>
        <a:p>
          <a:endParaRPr lang="pt-BR" sz="2000" b="1"/>
        </a:p>
      </dgm:t>
    </dgm:pt>
    <dgm:pt modelId="{846D6D74-9416-4977-A0CD-F4ED5C7A07A9}" type="sibTrans" cxnId="{7C80F0B9-7320-476B-9168-C1F787FE24D2}">
      <dgm:prSet/>
      <dgm:spPr/>
      <dgm:t>
        <a:bodyPr/>
        <a:lstStyle/>
        <a:p>
          <a:endParaRPr lang="pt-BR" sz="2000" b="1"/>
        </a:p>
      </dgm:t>
    </dgm:pt>
    <dgm:pt modelId="{59053866-0D09-44F2-A085-4B1F7B85CE88}" type="pres">
      <dgm:prSet presAssocID="{D25EA797-8522-431E-BF8C-78AF8D58BF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C09D7D6-13B2-403B-9C13-765EA68A4D80}" type="pres">
      <dgm:prSet presAssocID="{D25EA797-8522-431E-BF8C-78AF8D58BFF6}" presName="Name1" presStyleCnt="0"/>
      <dgm:spPr/>
      <dgm:t>
        <a:bodyPr/>
        <a:lstStyle/>
        <a:p>
          <a:endParaRPr lang="pt-BR"/>
        </a:p>
      </dgm:t>
    </dgm:pt>
    <dgm:pt modelId="{82A5AEFE-8650-4B1B-B935-33413A7C7E82}" type="pres">
      <dgm:prSet presAssocID="{D25EA797-8522-431E-BF8C-78AF8D58BFF6}" presName="cycle" presStyleCnt="0"/>
      <dgm:spPr/>
      <dgm:t>
        <a:bodyPr/>
        <a:lstStyle/>
        <a:p>
          <a:endParaRPr lang="pt-BR"/>
        </a:p>
      </dgm:t>
    </dgm:pt>
    <dgm:pt modelId="{1AC8D4E1-1EF2-41D1-8DB3-66DF56752EBE}" type="pres">
      <dgm:prSet presAssocID="{D25EA797-8522-431E-BF8C-78AF8D58BFF6}" presName="srcNode" presStyleLbl="node1" presStyleIdx="0" presStyleCnt="5"/>
      <dgm:spPr/>
      <dgm:t>
        <a:bodyPr/>
        <a:lstStyle/>
        <a:p>
          <a:endParaRPr lang="pt-BR"/>
        </a:p>
      </dgm:t>
    </dgm:pt>
    <dgm:pt modelId="{E2EC18B6-C8C8-44AB-9F26-6CFFB760917A}" type="pres">
      <dgm:prSet presAssocID="{D25EA797-8522-431E-BF8C-78AF8D58BFF6}" presName="conn" presStyleLbl="parChTrans1D2" presStyleIdx="0" presStyleCnt="1"/>
      <dgm:spPr/>
      <dgm:t>
        <a:bodyPr/>
        <a:lstStyle/>
        <a:p>
          <a:endParaRPr lang="pt-BR"/>
        </a:p>
      </dgm:t>
    </dgm:pt>
    <dgm:pt modelId="{CDDE6D4A-BCE3-4DBD-B044-C26296DFE905}" type="pres">
      <dgm:prSet presAssocID="{D25EA797-8522-431E-BF8C-78AF8D58BFF6}" presName="extraNode" presStyleLbl="node1" presStyleIdx="0" presStyleCnt="5"/>
      <dgm:spPr/>
      <dgm:t>
        <a:bodyPr/>
        <a:lstStyle/>
        <a:p>
          <a:endParaRPr lang="pt-BR"/>
        </a:p>
      </dgm:t>
    </dgm:pt>
    <dgm:pt modelId="{A93047B5-2647-4FAE-80FE-1842383B6ECB}" type="pres">
      <dgm:prSet presAssocID="{D25EA797-8522-431E-BF8C-78AF8D58BFF6}" presName="dstNode" presStyleLbl="node1" presStyleIdx="0" presStyleCnt="5"/>
      <dgm:spPr/>
      <dgm:t>
        <a:bodyPr/>
        <a:lstStyle/>
        <a:p>
          <a:endParaRPr lang="pt-BR"/>
        </a:p>
      </dgm:t>
    </dgm:pt>
    <dgm:pt modelId="{16007F86-F55B-494F-83D6-683672215D41}" type="pres">
      <dgm:prSet presAssocID="{819E58D6-07E4-49FC-B399-D18A18E46AD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8EF3C-3283-447F-B69A-63CF2D8DACCF}" type="pres">
      <dgm:prSet presAssocID="{819E58D6-07E4-49FC-B399-D18A18E46AD6}" presName="accent_1" presStyleCnt="0"/>
      <dgm:spPr/>
      <dgm:t>
        <a:bodyPr/>
        <a:lstStyle/>
        <a:p>
          <a:endParaRPr lang="pt-BR"/>
        </a:p>
      </dgm:t>
    </dgm:pt>
    <dgm:pt modelId="{52E2807A-5DBE-4810-9A29-EC7AAAC8F8A2}" type="pres">
      <dgm:prSet presAssocID="{819E58D6-07E4-49FC-B399-D18A18E46AD6}" presName="accentRepeatNode" presStyleLbl="solidFgAcc1" presStyleIdx="0" presStyleCnt="5"/>
      <dgm:spPr/>
      <dgm:t>
        <a:bodyPr/>
        <a:lstStyle/>
        <a:p>
          <a:endParaRPr lang="pt-BR"/>
        </a:p>
      </dgm:t>
    </dgm:pt>
    <dgm:pt modelId="{DF24454A-F7AF-418A-8092-9A5AE4CE8557}" type="pres">
      <dgm:prSet presAssocID="{DE896C35-DED6-4976-BB73-27C4DBC6976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F0F385-EC25-416E-BFFB-1A3F4788B29E}" type="pres">
      <dgm:prSet presAssocID="{DE896C35-DED6-4976-BB73-27C4DBC69760}" presName="accent_2" presStyleCnt="0"/>
      <dgm:spPr/>
    </dgm:pt>
    <dgm:pt modelId="{E8D8C197-B710-4B40-8607-136D3F8593FD}" type="pres">
      <dgm:prSet presAssocID="{DE896C35-DED6-4976-BB73-27C4DBC69760}" presName="accentRepeatNode" presStyleLbl="solidFgAcc1" presStyleIdx="1" presStyleCnt="5"/>
      <dgm:spPr/>
    </dgm:pt>
    <dgm:pt modelId="{8530288F-6503-4671-B17D-E560233352B2}" type="pres">
      <dgm:prSet presAssocID="{37E564ED-5F79-46BA-8092-EAC13B82B8B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282184-B6C7-44D1-B79B-CF5A63B2CA37}" type="pres">
      <dgm:prSet presAssocID="{37E564ED-5F79-46BA-8092-EAC13B82B8B6}" presName="accent_3" presStyleCnt="0"/>
      <dgm:spPr/>
    </dgm:pt>
    <dgm:pt modelId="{1FE3AB1D-0722-42FA-9E8B-B5548C7D4346}" type="pres">
      <dgm:prSet presAssocID="{37E564ED-5F79-46BA-8092-EAC13B82B8B6}" presName="accentRepeatNode" presStyleLbl="solidFgAcc1" presStyleIdx="2" presStyleCnt="5"/>
      <dgm:spPr/>
      <dgm:t>
        <a:bodyPr/>
        <a:lstStyle/>
        <a:p>
          <a:endParaRPr lang="pt-BR"/>
        </a:p>
      </dgm:t>
    </dgm:pt>
    <dgm:pt modelId="{BF56B3F4-290D-493D-94D9-9AAEFBA214B5}" type="pres">
      <dgm:prSet presAssocID="{B3BB03F4-862C-4B77-A95E-894FB229B3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ADCABC-C179-4608-BA54-A29190D7104E}" type="pres">
      <dgm:prSet presAssocID="{B3BB03F4-862C-4B77-A95E-894FB229B337}" presName="accent_4" presStyleCnt="0"/>
      <dgm:spPr/>
    </dgm:pt>
    <dgm:pt modelId="{56450527-D86E-4B80-946B-A003730023B4}" type="pres">
      <dgm:prSet presAssocID="{B3BB03F4-862C-4B77-A95E-894FB229B337}" presName="accentRepeatNode" presStyleLbl="solidFgAcc1" presStyleIdx="3" presStyleCnt="5"/>
      <dgm:spPr/>
    </dgm:pt>
    <dgm:pt modelId="{0F9435D3-16BB-4A2A-8598-DA67FCA42AA5}" type="pres">
      <dgm:prSet presAssocID="{1A1F675F-8FA1-4741-8A76-511A1DFB4FD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4DB9EB-00A3-4C34-A7BB-22329C23610E}" type="pres">
      <dgm:prSet presAssocID="{1A1F675F-8FA1-4741-8A76-511A1DFB4FD7}" presName="accent_5" presStyleCnt="0"/>
      <dgm:spPr/>
    </dgm:pt>
    <dgm:pt modelId="{979DCE49-3AD1-4DF7-9D22-8008D620BFFB}" type="pres">
      <dgm:prSet presAssocID="{1A1F675F-8FA1-4741-8A76-511A1DFB4FD7}" presName="accentRepeatNode" presStyleLbl="solidFgAcc1" presStyleIdx="4" presStyleCnt="5"/>
      <dgm:spPr/>
    </dgm:pt>
  </dgm:ptLst>
  <dgm:cxnLst>
    <dgm:cxn modelId="{FC7AE96C-76A5-49F3-90C7-CCA74DFB471A}" type="presOf" srcId="{B3BB03F4-862C-4B77-A95E-894FB229B337}" destId="{BF56B3F4-290D-493D-94D9-9AAEFBA214B5}" srcOrd="0" destOrd="0" presId="urn:microsoft.com/office/officeart/2008/layout/VerticalCurvedList"/>
    <dgm:cxn modelId="{1ECFDD23-6B9C-4C5B-95D9-D43BF23F3C49}" srcId="{D25EA797-8522-431E-BF8C-78AF8D58BFF6}" destId="{37E564ED-5F79-46BA-8092-EAC13B82B8B6}" srcOrd="2" destOrd="0" parTransId="{2461F878-DA02-4DDB-8CD2-DCBEF13EEE8D}" sibTransId="{AEE70371-216A-4514-A022-A94BF1A4C754}"/>
    <dgm:cxn modelId="{7E7D8A47-DC7E-45F2-8199-85EF2F6775F0}" type="presOf" srcId="{1A1F675F-8FA1-4741-8A76-511A1DFB4FD7}" destId="{0F9435D3-16BB-4A2A-8598-DA67FCA42AA5}" srcOrd="0" destOrd="0" presId="urn:microsoft.com/office/officeart/2008/layout/VerticalCurvedList"/>
    <dgm:cxn modelId="{7B0D371D-4A0A-4C38-8417-45BF6EEEC32D}" srcId="{D25EA797-8522-431E-BF8C-78AF8D58BFF6}" destId="{DE896C35-DED6-4976-BB73-27C4DBC69760}" srcOrd="1" destOrd="0" parTransId="{F38A55D3-EC09-4ADE-80AB-3868C2F5E2E3}" sibTransId="{965E92A5-CAF0-4E03-BFC9-8212BFB47B1F}"/>
    <dgm:cxn modelId="{F746E7F4-D86D-475F-A1A1-D01C2D070ABC}" type="presOf" srcId="{819E58D6-07E4-49FC-B399-D18A18E46AD6}" destId="{16007F86-F55B-494F-83D6-683672215D41}" srcOrd="0" destOrd="0" presId="urn:microsoft.com/office/officeart/2008/layout/VerticalCurvedList"/>
    <dgm:cxn modelId="{04356A8E-3333-4404-9AD2-A8B22B278EAD}" type="presOf" srcId="{DE896C35-DED6-4976-BB73-27C4DBC69760}" destId="{DF24454A-F7AF-418A-8092-9A5AE4CE8557}" srcOrd="0" destOrd="0" presId="urn:microsoft.com/office/officeart/2008/layout/VerticalCurvedList"/>
    <dgm:cxn modelId="{202FFACD-433C-4CD3-891F-4B1777409253}" srcId="{D25EA797-8522-431E-BF8C-78AF8D58BFF6}" destId="{819E58D6-07E4-49FC-B399-D18A18E46AD6}" srcOrd="0" destOrd="0" parTransId="{361CE2C1-ADE0-41EF-97CC-EDCE1D466C52}" sibTransId="{A6D3E09F-5689-4044-9F60-7FCC39B094B3}"/>
    <dgm:cxn modelId="{DD72BEFF-01D0-49B1-84BB-DA678B373225}" srcId="{D25EA797-8522-431E-BF8C-78AF8D58BFF6}" destId="{B3BB03F4-862C-4B77-A95E-894FB229B337}" srcOrd="3" destOrd="0" parTransId="{86722819-6C72-41E6-9A82-907E70B64BF6}" sibTransId="{27C950C7-C809-46DA-B230-107C408A9149}"/>
    <dgm:cxn modelId="{13597D1E-AC41-4B57-9D5F-9CCE21D598A7}" type="presOf" srcId="{A6D3E09F-5689-4044-9F60-7FCC39B094B3}" destId="{E2EC18B6-C8C8-44AB-9F26-6CFFB760917A}" srcOrd="0" destOrd="0" presId="urn:microsoft.com/office/officeart/2008/layout/VerticalCurvedList"/>
    <dgm:cxn modelId="{1EEA6917-D8F3-4733-9110-611AF7DEEEFB}" type="presOf" srcId="{D25EA797-8522-431E-BF8C-78AF8D58BFF6}" destId="{59053866-0D09-44F2-A085-4B1F7B85CE88}" srcOrd="0" destOrd="0" presId="urn:microsoft.com/office/officeart/2008/layout/VerticalCurvedList"/>
    <dgm:cxn modelId="{CBB274C3-CB17-4CB8-A9E3-B700A01ED7B2}" type="presOf" srcId="{37E564ED-5F79-46BA-8092-EAC13B82B8B6}" destId="{8530288F-6503-4671-B17D-E560233352B2}" srcOrd="0" destOrd="0" presId="urn:microsoft.com/office/officeart/2008/layout/VerticalCurvedList"/>
    <dgm:cxn modelId="{7C80F0B9-7320-476B-9168-C1F787FE24D2}" srcId="{D25EA797-8522-431E-BF8C-78AF8D58BFF6}" destId="{1A1F675F-8FA1-4741-8A76-511A1DFB4FD7}" srcOrd="4" destOrd="0" parTransId="{6BE1F5A7-60C7-4424-BC36-0CB86BB6CA04}" sibTransId="{846D6D74-9416-4977-A0CD-F4ED5C7A07A9}"/>
    <dgm:cxn modelId="{0B4EC3B4-E5B5-49F8-850B-15C72DB5848C}" type="presParOf" srcId="{59053866-0D09-44F2-A085-4B1F7B85CE88}" destId="{8C09D7D6-13B2-403B-9C13-765EA68A4D80}" srcOrd="0" destOrd="0" presId="urn:microsoft.com/office/officeart/2008/layout/VerticalCurvedList"/>
    <dgm:cxn modelId="{7C0E9A97-DAC1-46BD-A50A-B918F5AC45F5}" type="presParOf" srcId="{8C09D7D6-13B2-403B-9C13-765EA68A4D80}" destId="{82A5AEFE-8650-4B1B-B935-33413A7C7E82}" srcOrd="0" destOrd="0" presId="urn:microsoft.com/office/officeart/2008/layout/VerticalCurvedList"/>
    <dgm:cxn modelId="{ECEF8EEC-0A2E-4EBA-AD70-B74274B4905A}" type="presParOf" srcId="{82A5AEFE-8650-4B1B-B935-33413A7C7E82}" destId="{1AC8D4E1-1EF2-41D1-8DB3-66DF56752EBE}" srcOrd="0" destOrd="0" presId="urn:microsoft.com/office/officeart/2008/layout/VerticalCurvedList"/>
    <dgm:cxn modelId="{D6A98461-4EAF-41F7-BDD4-8F527B2F8E17}" type="presParOf" srcId="{82A5AEFE-8650-4B1B-B935-33413A7C7E82}" destId="{E2EC18B6-C8C8-44AB-9F26-6CFFB760917A}" srcOrd="1" destOrd="0" presId="urn:microsoft.com/office/officeart/2008/layout/VerticalCurvedList"/>
    <dgm:cxn modelId="{55F1D6BA-4B44-42A6-8C5E-49D4D11D47C5}" type="presParOf" srcId="{82A5AEFE-8650-4B1B-B935-33413A7C7E82}" destId="{CDDE6D4A-BCE3-4DBD-B044-C26296DFE905}" srcOrd="2" destOrd="0" presId="urn:microsoft.com/office/officeart/2008/layout/VerticalCurvedList"/>
    <dgm:cxn modelId="{602B0A10-EEE4-455D-BA61-823446A07C31}" type="presParOf" srcId="{82A5AEFE-8650-4B1B-B935-33413A7C7E82}" destId="{A93047B5-2647-4FAE-80FE-1842383B6ECB}" srcOrd="3" destOrd="0" presId="urn:microsoft.com/office/officeart/2008/layout/VerticalCurvedList"/>
    <dgm:cxn modelId="{A3FA0960-EF77-4CE7-B95E-29D73695C5DD}" type="presParOf" srcId="{8C09D7D6-13B2-403B-9C13-765EA68A4D80}" destId="{16007F86-F55B-494F-83D6-683672215D41}" srcOrd="1" destOrd="0" presId="urn:microsoft.com/office/officeart/2008/layout/VerticalCurvedList"/>
    <dgm:cxn modelId="{70A65C6B-E285-415C-986C-B617C14365A1}" type="presParOf" srcId="{8C09D7D6-13B2-403B-9C13-765EA68A4D80}" destId="{BD08EF3C-3283-447F-B69A-63CF2D8DACCF}" srcOrd="2" destOrd="0" presId="urn:microsoft.com/office/officeart/2008/layout/VerticalCurvedList"/>
    <dgm:cxn modelId="{DF48C611-95E2-4213-8DCC-877519C188CD}" type="presParOf" srcId="{BD08EF3C-3283-447F-B69A-63CF2D8DACCF}" destId="{52E2807A-5DBE-4810-9A29-EC7AAAC8F8A2}" srcOrd="0" destOrd="0" presId="urn:microsoft.com/office/officeart/2008/layout/VerticalCurvedList"/>
    <dgm:cxn modelId="{ABEA8489-1F9E-4E6C-B894-2AFBF0A371E6}" type="presParOf" srcId="{8C09D7D6-13B2-403B-9C13-765EA68A4D80}" destId="{DF24454A-F7AF-418A-8092-9A5AE4CE8557}" srcOrd="3" destOrd="0" presId="urn:microsoft.com/office/officeart/2008/layout/VerticalCurvedList"/>
    <dgm:cxn modelId="{F5E2384D-E6BF-4A7E-BAB2-EE345A8D558B}" type="presParOf" srcId="{8C09D7D6-13B2-403B-9C13-765EA68A4D80}" destId="{42F0F385-EC25-416E-BFFB-1A3F4788B29E}" srcOrd="4" destOrd="0" presId="urn:microsoft.com/office/officeart/2008/layout/VerticalCurvedList"/>
    <dgm:cxn modelId="{41AAFACE-3ADC-4B6E-9264-43651AE51914}" type="presParOf" srcId="{42F0F385-EC25-416E-BFFB-1A3F4788B29E}" destId="{E8D8C197-B710-4B40-8607-136D3F8593FD}" srcOrd="0" destOrd="0" presId="urn:microsoft.com/office/officeart/2008/layout/VerticalCurvedList"/>
    <dgm:cxn modelId="{52A6A84C-6E54-4ACE-AD4E-5CE29FD49629}" type="presParOf" srcId="{8C09D7D6-13B2-403B-9C13-765EA68A4D80}" destId="{8530288F-6503-4671-B17D-E560233352B2}" srcOrd="5" destOrd="0" presId="urn:microsoft.com/office/officeart/2008/layout/VerticalCurvedList"/>
    <dgm:cxn modelId="{31A341A3-390C-48FD-BCE4-DEA2BC1B6373}" type="presParOf" srcId="{8C09D7D6-13B2-403B-9C13-765EA68A4D80}" destId="{AC282184-B6C7-44D1-B79B-CF5A63B2CA37}" srcOrd="6" destOrd="0" presId="urn:microsoft.com/office/officeart/2008/layout/VerticalCurvedList"/>
    <dgm:cxn modelId="{9022E17C-9AE8-411E-9BEF-E5A9FC5E2FEA}" type="presParOf" srcId="{AC282184-B6C7-44D1-B79B-CF5A63B2CA37}" destId="{1FE3AB1D-0722-42FA-9E8B-B5548C7D4346}" srcOrd="0" destOrd="0" presId="urn:microsoft.com/office/officeart/2008/layout/VerticalCurvedList"/>
    <dgm:cxn modelId="{F39B8DE2-37E4-4258-9F49-A1FE69FB2405}" type="presParOf" srcId="{8C09D7D6-13B2-403B-9C13-765EA68A4D80}" destId="{BF56B3F4-290D-493D-94D9-9AAEFBA214B5}" srcOrd="7" destOrd="0" presId="urn:microsoft.com/office/officeart/2008/layout/VerticalCurvedList"/>
    <dgm:cxn modelId="{44015E16-50A3-4013-951F-09B7F689E89B}" type="presParOf" srcId="{8C09D7D6-13B2-403B-9C13-765EA68A4D80}" destId="{E3ADCABC-C179-4608-BA54-A29190D7104E}" srcOrd="8" destOrd="0" presId="urn:microsoft.com/office/officeart/2008/layout/VerticalCurvedList"/>
    <dgm:cxn modelId="{C257D859-BD75-40AA-A33F-355AA0C2F1D8}" type="presParOf" srcId="{E3ADCABC-C179-4608-BA54-A29190D7104E}" destId="{56450527-D86E-4B80-946B-A003730023B4}" srcOrd="0" destOrd="0" presId="urn:microsoft.com/office/officeart/2008/layout/VerticalCurvedList"/>
    <dgm:cxn modelId="{E6D18EA7-663C-48BF-89F6-AEE64061D32C}" type="presParOf" srcId="{8C09D7D6-13B2-403B-9C13-765EA68A4D80}" destId="{0F9435D3-16BB-4A2A-8598-DA67FCA42AA5}" srcOrd="9" destOrd="0" presId="urn:microsoft.com/office/officeart/2008/layout/VerticalCurvedList"/>
    <dgm:cxn modelId="{EAF39E0E-A4CC-4B2C-97E5-28F5F7CFC6A5}" type="presParOf" srcId="{8C09D7D6-13B2-403B-9C13-765EA68A4D80}" destId="{6F4DB9EB-00A3-4C34-A7BB-22329C23610E}" srcOrd="10" destOrd="0" presId="urn:microsoft.com/office/officeart/2008/layout/VerticalCurvedList"/>
    <dgm:cxn modelId="{5AC017B2-5862-4CF6-B77D-4E23D458A5D4}" type="presParOf" srcId="{6F4DB9EB-00A3-4C34-A7BB-22329C23610E}" destId="{979DCE49-3AD1-4DF7-9D22-8008D620BF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B2BC2C-6B63-451D-8ACA-9221FC3F7D91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1208024-14B5-4BCB-91C5-8769A1F9AC58}">
      <dgm:prSet phldrT="[Texto]"/>
      <dgm:spPr/>
      <dgm:t>
        <a:bodyPr/>
        <a:lstStyle/>
        <a:p>
          <a:r>
            <a:rPr lang="pt-BR" b="1" dirty="0" smtClean="0"/>
            <a:t>Parâmetros Gerais</a:t>
          </a:r>
          <a:endParaRPr lang="pt-BR" b="1" dirty="0"/>
        </a:p>
      </dgm:t>
    </dgm:pt>
    <dgm:pt modelId="{A3989F7F-D85E-408C-AB71-15F735945410}" type="parTrans" cxnId="{F2E59E87-37AF-4444-B9C6-76EB802B4A25}">
      <dgm:prSet/>
      <dgm:spPr/>
      <dgm:t>
        <a:bodyPr/>
        <a:lstStyle/>
        <a:p>
          <a:endParaRPr lang="pt-BR" b="1"/>
        </a:p>
      </dgm:t>
    </dgm:pt>
    <dgm:pt modelId="{293C7279-69DD-4C44-A30F-CDF82E09708F}" type="sibTrans" cxnId="{F2E59E87-37AF-4444-B9C6-76EB802B4A25}">
      <dgm:prSet/>
      <dgm:spPr/>
      <dgm:t>
        <a:bodyPr/>
        <a:lstStyle/>
        <a:p>
          <a:endParaRPr lang="pt-BR" b="1"/>
        </a:p>
      </dgm:t>
    </dgm:pt>
    <dgm:pt modelId="{70A10C59-70BA-4B18-9DA5-19A902670C7F}">
      <dgm:prSet phldrT="[Texto]"/>
      <dgm:spPr/>
      <dgm:t>
        <a:bodyPr/>
        <a:lstStyle/>
        <a:p>
          <a:r>
            <a:rPr lang="pt-BR" b="1" dirty="0" smtClean="0"/>
            <a:t>CRP</a:t>
          </a:r>
        </a:p>
      </dgm:t>
    </dgm:pt>
    <dgm:pt modelId="{18BCEF42-CFAB-41A5-8BEC-05D10CBDDE59}" type="parTrans" cxnId="{A45A56F0-8550-4C1F-8CF0-BB02D3701483}">
      <dgm:prSet/>
      <dgm:spPr/>
      <dgm:t>
        <a:bodyPr/>
        <a:lstStyle/>
        <a:p>
          <a:endParaRPr lang="pt-BR" b="1"/>
        </a:p>
      </dgm:t>
    </dgm:pt>
    <dgm:pt modelId="{924B17C2-AA5E-4C9A-A199-8FA256B58823}" type="sibTrans" cxnId="{A45A56F0-8550-4C1F-8CF0-BB02D3701483}">
      <dgm:prSet/>
      <dgm:spPr/>
      <dgm:t>
        <a:bodyPr/>
        <a:lstStyle/>
        <a:p>
          <a:endParaRPr lang="pt-BR" b="1"/>
        </a:p>
      </dgm:t>
    </dgm:pt>
    <dgm:pt modelId="{63F9B59A-9DA8-4194-B714-DB1A93CAB4C1}">
      <dgm:prSet phldrT="[Texto]"/>
      <dgm:spPr/>
      <dgm:t>
        <a:bodyPr/>
        <a:lstStyle/>
        <a:p>
          <a:r>
            <a:rPr lang="pt-BR" b="1" dirty="0" smtClean="0"/>
            <a:t>Mais de R$ 40 milhões</a:t>
          </a:r>
          <a:endParaRPr lang="pt-BR" b="1" dirty="0"/>
        </a:p>
      </dgm:t>
    </dgm:pt>
    <dgm:pt modelId="{0E92A626-4026-4D13-A08C-7465FE17E099}" type="parTrans" cxnId="{4EDCA7C1-4F1E-47E0-9A2C-E4BFE1C73591}">
      <dgm:prSet/>
      <dgm:spPr/>
      <dgm:t>
        <a:bodyPr/>
        <a:lstStyle/>
        <a:p>
          <a:endParaRPr lang="pt-BR" b="1"/>
        </a:p>
      </dgm:t>
    </dgm:pt>
    <dgm:pt modelId="{B72D5B6E-750F-48B9-AEA1-FA13A9549CBD}" type="sibTrans" cxnId="{4EDCA7C1-4F1E-47E0-9A2C-E4BFE1C73591}">
      <dgm:prSet/>
      <dgm:spPr/>
      <dgm:t>
        <a:bodyPr/>
        <a:lstStyle/>
        <a:p>
          <a:endParaRPr lang="pt-BR" b="1"/>
        </a:p>
      </dgm:t>
    </dgm:pt>
    <dgm:pt modelId="{0BDD2164-1658-48CF-B538-4DAA8C7FA455}">
      <dgm:prSet phldrT="[Texto]"/>
      <dgm:spPr/>
      <dgm:t>
        <a:bodyPr/>
        <a:lstStyle/>
        <a:p>
          <a:r>
            <a:rPr lang="pt-BR" b="1" dirty="0" smtClean="0"/>
            <a:t>Comitê de investimentos em funcionamento</a:t>
          </a:r>
        </a:p>
      </dgm:t>
    </dgm:pt>
    <dgm:pt modelId="{95194BDD-88EE-45FC-8501-4A39910C5464}" type="parTrans" cxnId="{7D7DC5E5-5663-4EAF-A471-EDCC3E47C4AF}">
      <dgm:prSet/>
      <dgm:spPr/>
      <dgm:t>
        <a:bodyPr/>
        <a:lstStyle/>
        <a:p>
          <a:endParaRPr lang="pt-BR" b="1"/>
        </a:p>
      </dgm:t>
    </dgm:pt>
    <dgm:pt modelId="{BF7B6406-D9D1-45B2-AF50-2F54421D6EA7}" type="sibTrans" cxnId="{7D7DC5E5-5663-4EAF-A471-EDCC3E47C4AF}">
      <dgm:prSet/>
      <dgm:spPr/>
      <dgm:t>
        <a:bodyPr/>
        <a:lstStyle/>
        <a:p>
          <a:endParaRPr lang="pt-BR" b="1"/>
        </a:p>
      </dgm:t>
    </dgm:pt>
    <dgm:pt modelId="{98A74183-52BC-4AD2-BE65-FB06C47AAFA8}">
      <dgm:prSet phldrT="[Texto]"/>
      <dgm:spPr/>
      <dgm:t>
        <a:bodyPr/>
        <a:lstStyle/>
        <a:p>
          <a:r>
            <a:rPr lang="pt-BR" b="1" dirty="0" smtClean="0"/>
            <a:t>A partir do credenciamento da primeira entidade habilitada a atuar como certificadora do Pró-Gestão RPPS</a:t>
          </a:r>
          <a:endParaRPr lang="pt-BR" b="1" dirty="0"/>
        </a:p>
      </dgm:t>
    </dgm:pt>
    <dgm:pt modelId="{C9A4A8BD-4212-4DA1-A318-70A2861B098C}" type="parTrans" cxnId="{51125794-7160-4887-ACF7-09EF678EDC28}">
      <dgm:prSet/>
      <dgm:spPr/>
      <dgm:t>
        <a:bodyPr/>
        <a:lstStyle/>
        <a:p>
          <a:endParaRPr lang="pt-BR" b="1"/>
        </a:p>
      </dgm:t>
    </dgm:pt>
    <dgm:pt modelId="{D2007D4E-7F38-4DD7-B9CC-08B87BEC4628}" type="sibTrans" cxnId="{51125794-7160-4887-ACF7-09EF678EDC28}">
      <dgm:prSet/>
      <dgm:spPr/>
      <dgm:t>
        <a:bodyPr/>
        <a:lstStyle/>
        <a:p>
          <a:endParaRPr lang="pt-BR" b="1"/>
        </a:p>
      </dgm:t>
    </dgm:pt>
    <dgm:pt modelId="{406CE518-D6E6-4214-BD76-C01CD8F3D0B5}">
      <dgm:prSet phldrT="[Texto]"/>
      <dgm:spPr/>
      <dgm:t>
        <a:bodyPr/>
        <a:lstStyle/>
        <a:p>
          <a:r>
            <a:rPr lang="pt-BR" b="1" dirty="0" smtClean="0"/>
            <a:t>Montante reduzido para R$ 10 milhões</a:t>
          </a:r>
          <a:endParaRPr lang="pt-BR" b="1" dirty="0"/>
        </a:p>
      </dgm:t>
    </dgm:pt>
    <dgm:pt modelId="{0FAB0710-2DF5-4A46-8762-CB1F30546F3E}" type="parTrans" cxnId="{58D03715-E8D9-4D34-84E1-097EC17C7AF6}">
      <dgm:prSet/>
      <dgm:spPr/>
      <dgm:t>
        <a:bodyPr/>
        <a:lstStyle/>
        <a:p>
          <a:endParaRPr lang="pt-BR" b="1"/>
        </a:p>
      </dgm:t>
    </dgm:pt>
    <dgm:pt modelId="{C477B1FA-962C-4D12-B847-310C1095B357}" type="sibTrans" cxnId="{58D03715-E8D9-4D34-84E1-097EC17C7AF6}">
      <dgm:prSet/>
      <dgm:spPr/>
      <dgm:t>
        <a:bodyPr/>
        <a:lstStyle/>
        <a:p>
          <a:endParaRPr lang="pt-BR" b="1"/>
        </a:p>
      </dgm:t>
    </dgm:pt>
    <dgm:pt modelId="{43549260-0A0C-41E5-848B-37015659B61D}">
      <dgm:prSet phldrT="[Texto]"/>
      <dgm:spPr/>
      <dgm:t>
        <a:bodyPr/>
        <a:lstStyle/>
        <a:p>
          <a:r>
            <a:rPr lang="pt-BR" b="1" dirty="0" smtClean="0"/>
            <a:t>Necessidade de formalização adesão ao Pró-Gestão</a:t>
          </a:r>
          <a:endParaRPr lang="pt-BR" b="1" dirty="0"/>
        </a:p>
      </dgm:t>
    </dgm:pt>
    <dgm:pt modelId="{D030177A-2E73-45C2-BC9D-5AC058F4C3FA}" type="parTrans" cxnId="{6DE87FEC-A94B-41D4-86A2-43294AD56050}">
      <dgm:prSet/>
      <dgm:spPr/>
      <dgm:t>
        <a:bodyPr/>
        <a:lstStyle/>
        <a:p>
          <a:endParaRPr lang="pt-BR" b="1"/>
        </a:p>
      </dgm:t>
    </dgm:pt>
    <dgm:pt modelId="{EF75E1D8-3430-499F-B4B8-85260E86F7EA}" type="sibTrans" cxnId="{6DE87FEC-A94B-41D4-86A2-43294AD56050}">
      <dgm:prSet/>
      <dgm:spPr/>
      <dgm:t>
        <a:bodyPr/>
        <a:lstStyle/>
        <a:p>
          <a:endParaRPr lang="pt-BR" b="1"/>
        </a:p>
      </dgm:t>
    </dgm:pt>
    <dgm:pt modelId="{779A3C5F-C509-403A-BDED-31959204B4C7}">
      <dgm:prSet phldrT="[Texto]"/>
      <dgm:spPr/>
      <dgm:t>
        <a:bodyPr/>
        <a:lstStyle/>
        <a:p>
          <a:r>
            <a:rPr lang="pt-BR" b="1" dirty="0" smtClean="0"/>
            <a:t>Até 1 ano para obter a certificação</a:t>
          </a:r>
          <a:endParaRPr lang="pt-BR" b="1" dirty="0"/>
        </a:p>
      </dgm:t>
    </dgm:pt>
    <dgm:pt modelId="{CBF5FEE6-FB69-4692-8A09-21D6CE8F27F0}" type="parTrans" cxnId="{F8A9143E-D6D0-4E5F-9E6E-21016AB1DC8A}">
      <dgm:prSet/>
      <dgm:spPr/>
      <dgm:t>
        <a:bodyPr/>
        <a:lstStyle/>
        <a:p>
          <a:endParaRPr lang="pt-BR" b="1"/>
        </a:p>
      </dgm:t>
    </dgm:pt>
    <dgm:pt modelId="{06E1E845-B16D-40DC-BEE4-265AFD96A804}" type="sibTrans" cxnId="{F8A9143E-D6D0-4E5F-9E6E-21016AB1DC8A}">
      <dgm:prSet/>
      <dgm:spPr/>
      <dgm:t>
        <a:bodyPr/>
        <a:lstStyle/>
        <a:p>
          <a:endParaRPr lang="pt-BR" b="1"/>
        </a:p>
      </dgm:t>
    </dgm:pt>
    <dgm:pt modelId="{9BE485B4-0917-4A40-A41D-800C37071EC8}">
      <dgm:prSet phldrT="[Texto]"/>
      <dgm:spPr/>
      <dgm:t>
        <a:bodyPr/>
        <a:lstStyle/>
        <a:p>
          <a:r>
            <a:rPr lang="pt-BR" b="1" dirty="0" smtClean="0"/>
            <a:t>Certificação pelo Pró-Gestão</a:t>
          </a:r>
        </a:p>
      </dgm:t>
    </dgm:pt>
    <dgm:pt modelId="{4950DD71-DB6E-4007-B2D3-FE76C9DDAA32}" type="parTrans" cxnId="{FBDDD382-33AA-474D-B7AD-3B56E1861FCF}">
      <dgm:prSet/>
      <dgm:spPr/>
      <dgm:t>
        <a:bodyPr/>
        <a:lstStyle/>
        <a:p>
          <a:endParaRPr lang="pt-BR" b="1"/>
        </a:p>
      </dgm:t>
    </dgm:pt>
    <dgm:pt modelId="{62753F37-E7E4-43E6-BDEE-AABC20F4C2B7}" type="sibTrans" cxnId="{FBDDD382-33AA-474D-B7AD-3B56E1861FCF}">
      <dgm:prSet/>
      <dgm:spPr/>
      <dgm:t>
        <a:bodyPr/>
        <a:lstStyle/>
        <a:p>
          <a:endParaRPr lang="pt-BR" b="1"/>
        </a:p>
      </dgm:t>
    </dgm:pt>
    <dgm:pt modelId="{3538CD79-D49D-43FE-83C1-5ABAE5F1C19E}" type="pres">
      <dgm:prSet presAssocID="{24B2BC2C-6B63-451D-8ACA-9221FC3F7D9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F66D96D5-8F95-44FD-8AE7-93257D4E3497}" type="pres">
      <dgm:prSet presAssocID="{71208024-14B5-4BCB-91C5-8769A1F9AC58}" presName="root" presStyleCnt="0">
        <dgm:presLayoutVars>
          <dgm:chMax/>
          <dgm:chPref/>
        </dgm:presLayoutVars>
      </dgm:prSet>
      <dgm:spPr/>
    </dgm:pt>
    <dgm:pt modelId="{2E5904AC-DDFE-480E-93FD-020EA86A62BE}" type="pres">
      <dgm:prSet presAssocID="{71208024-14B5-4BCB-91C5-8769A1F9AC58}" presName="rootComposite" presStyleCnt="0">
        <dgm:presLayoutVars/>
      </dgm:prSet>
      <dgm:spPr/>
    </dgm:pt>
    <dgm:pt modelId="{119CB1F7-7B92-4E7A-AB8F-71B5242F1663}" type="pres">
      <dgm:prSet presAssocID="{71208024-14B5-4BCB-91C5-8769A1F9AC58}" presName="ParentAccent" presStyleLbl="alignNode1" presStyleIdx="0" presStyleCnt="2"/>
      <dgm:spPr/>
    </dgm:pt>
    <dgm:pt modelId="{5C54F178-7099-45C8-ABCE-3E8264210FF6}" type="pres">
      <dgm:prSet presAssocID="{71208024-14B5-4BCB-91C5-8769A1F9AC58}" presName="ParentSmallAccent" presStyleLbl="fgAcc1" presStyleIdx="0" presStyleCnt="2"/>
      <dgm:spPr/>
    </dgm:pt>
    <dgm:pt modelId="{B9DDB174-326C-4549-B600-07B793B8F77D}" type="pres">
      <dgm:prSet presAssocID="{71208024-14B5-4BCB-91C5-8769A1F9AC58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57AD6-05E4-45E0-BA3B-A9BE8054BB8C}" type="pres">
      <dgm:prSet presAssocID="{71208024-14B5-4BCB-91C5-8769A1F9AC58}" presName="childShape" presStyleCnt="0">
        <dgm:presLayoutVars>
          <dgm:chMax val="0"/>
          <dgm:chPref val="0"/>
        </dgm:presLayoutVars>
      </dgm:prSet>
      <dgm:spPr/>
    </dgm:pt>
    <dgm:pt modelId="{50D1A544-FB79-4871-BC2B-6CA16CAAD58C}" type="pres">
      <dgm:prSet presAssocID="{70A10C59-70BA-4B18-9DA5-19A902670C7F}" presName="childComposite" presStyleCnt="0">
        <dgm:presLayoutVars>
          <dgm:chMax val="0"/>
          <dgm:chPref val="0"/>
        </dgm:presLayoutVars>
      </dgm:prSet>
      <dgm:spPr/>
    </dgm:pt>
    <dgm:pt modelId="{A74F5174-E0C3-4A96-8916-6C69C015CC0A}" type="pres">
      <dgm:prSet presAssocID="{70A10C59-70BA-4B18-9DA5-19A902670C7F}" presName="ChildAccent" presStyleLbl="solidFgAcc1" presStyleIdx="0" presStyleCnt="7"/>
      <dgm:spPr/>
    </dgm:pt>
    <dgm:pt modelId="{B578D23D-BEEE-4CAE-A76D-D487BDFAC554}" type="pres">
      <dgm:prSet presAssocID="{70A10C59-70BA-4B18-9DA5-19A902670C7F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2474AB-1DE4-42F1-9071-9F1D830E30C0}" type="pres">
      <dgm:prSet presAssocID="{63F9B59A-9DA8-4194-B714-DB1A93CAB4C1}" presName="childComposite" presStyleCnt="0">
        <dgm:presLayoutVars>
          <dgm:chMax val="0"/>
          <dgm:chPref val="0"/>
        </dgm:presLayoutVars>
      </dgm:prSet>
      <dgm:spPr/>
    </dgm:pt>
    <dgm:pt modelId="{7A9F4872-B478-402A-8C7B-FC891D255F51}" type="pres">
      <dgm:prSet presAssocID="{63F9B59A-9DA8-4194-B714-DB1A93CAB4C1}" presName="ChildAccent" presStyleLbl="solidFgAcc1" presStyleIdx="1" presStyleCnt="7"/>
      <dgm:spPr/>
    </dgm:pt>
    <dgm:pt modelId="{39170EF9-313D-4C30-9CDD-165A2DEF7203}" type="pres">
      <dgm:prSet presAssocID="{63F9B59A-9DA8-4194-B714-DB1A93CAB4C1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C954C5-F06D-4AE4-B54A-D9FFF6B583C6}" type="pres">
      <dgm:prSet presAssocID="{0BDD2164-1658-48CF-B538-4DAA8C7FA455}" presName="childComposite" presStyleCnt="0">
        <dgm:presLayoutVars>
          <dgm:chMax val="0"/>
          <dgm:chPref val="0"/>
        </dgm:presLayoutVars>
      </dgm:prSet>
      <dgm:spPr/>
    </dgm:pt>
    <dgm:pt modelId="{F97830E4-8528-4E0E-8240-A5B992D14824}" type="pres">
      <dgm:prSet presAssocID="{0BDD2164-1658-48CF-B538-4DAA8C7FA455}" presName="ChildAccent" presStyleLbl="solidFgAcc1" presStyleIdx="2" presStyleCnt="7"/>
      <dgm:spPr/>
    </dgm:pt>
    <dgm:pt modelId="{187E38EA-FAEA-40CE-A770-544859F0630B}" type="pres">
      <dgm:prSet presAssocID="{0BDD2164-1658-48CF-B538-4DAA8C7FA455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4759F7-719C-4422-9A61-1F097C7E8169}" type="pres">
      <dgm:prSet presAssocID="{9BE485B4-0917-4A40-A41D-800C37071EC8}" presName="childComposite" presStyleCnt="0">
        <dgm:presLayoutVars>
          <dgm:chMax val="0"/>
          <dgm:chPref val="0"/>
        </dgm:presLayoutVars>
      </dgm:prSet>
      <dgm:spPr/>
    </dgm:pt>
    <dgm:pt modelId="{13CB6862-E7FA-4EBA-BD43-926150C99D0E}" type="pres">
      <dgm:prSet presAssocID="{9BE485B4-0917-4A40-A41D-800C37071EC8}" presName="ChildAccent" presStyleLbl="solidFgAcc1" presStyleIdx="3" presStyleCnt="7"/>
      <dgm:spPr/>
    </dgm:pt>
    <dgm:pt modelId="{4D248B77-6FD4-4CF7-BE26-D8952035D563}" type="pres">
      <dgm:prSet presAssocID="{9BE485B4-0917-4A40-A41D-800C37071EC8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95A0B-0FBA-4F97-96D7-A6235AFD89AE}" type="pres">
      <dgm:prSet presAssocID="{98A74183-52BC-4AD2-BE65-FB06C47AAFA8}" presName="root" presStyleCnt="0">
        <dgm:presLayoutVars>
          <dgm:chMax/>
          <dgm:chPref/>
        </dgm:presLayoutVars>
      </dgm:prSet>
      <dgm:spPr/>
    </dgm:pt>
    <dgm:pt modelId="{93BF8D90-B895-46AC-933F-E3A387CE4B2B}" type="pres">
      <dgm:prSet presAssocID="{98A74183-52BC-4AD2-BE65-FB06C47AAFA8}" presName="rootComposite" presStyleCnt="0">
        <dgm:presLayoutVars/>
      </dgm:prSet>
      <dgm:spPr/>
    </dgm:pt>
    <dgm:pt modelId="{AAF33746-AB5D-4A9A-BC48-25D8C6F789FA}" type="pres">
      <dgm:prSet presAssocID="{98A74183-52BC-4AD2-BE65-FB06C47AAFA8}" presName="ParentAccent" presStyleLbl="alignNode1" presStyleIdx="1" presStyleCnt="2"/>
      <dgm:spPr/>
    </dgm:pt>
    <dgm:pt modelId="{748D6C48-3640-4AEA-94A5-C0BE0303B4F0}" type="pres">
      <dgm:prSet presAssocID="{98A74183-52BC-4AD2-BE65-FB06C47AAFA8}" presName="ParentSmallAccent" presStyleLbl="fgAcc1" presStyleIdx="1" presStyleCnt="2"/>
      <dgm:spPr/>
    </dgm:pt>
    <dgm:pt modelId="{F86E54AA-D45B-43E2-BFBC-1A0BB9D6A4C2}" type="pres">
      <dgm:prSet presAssocID="{98A74183-52BC-4AD2-BE65-FB06C47AAFA8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A3FDD8-1B6A-4F29-8465-4C059989FB6D}" type="pres">
      <dgm:prSet presAssocID="{98A74183-52BC-4AD2-BE65-FB06C47AAFA8}" presName="childShape" presStyleCnt="0">
        <dgm:presLayoutVars>
          <dgm:chMax val="0"/>
          <dgm:chPref val="0"/>
        </dgm:presLayoutVars>
      </dgm:prSet>
      <dgm:spPr/>
    </dgm:pt>
    <dgm:pt modelId="{1D8A5C57-9B58-4DF3-A46E-8E61AD48BB26}" type="pres">
      <dgm:prSet presAssocID="{406CE518-D6E6-4214-BD76-C01CD8F3D0B5}" presName="childComposite" presStyleCnt="0">
        <dgm:presLayoutVars>
          <dgm:chMax val="0"/>
          <dgm:chPref val="0"/>
        </dgm:presLayoutVars>
      </dgm:prSet>
      <dgm:spPr/>
    </dgm:pt>
    <dgm:pt modelId="{DCCC6D4E-2005-4628-8655-D7A460ADF39A}" type="pres">
      <dgm:prSet presAssocID="{406CE518-D6E6-4214-BD76-C01CD8F3D0B5}" presName="ChildAccent" presStyleLbl="solidFgAcc1" presStyleIdx="4" presStyleCnt="7"/>
      <dgm:spPr/>
    </dgm:pt>
    <dgm:pt modelId="{2D87F672-BFE4-4302-9873-DCAC1A07BA08}" type="pres">
      <dgm:prSet presAssocID="{406CE518-D6E6-4214-BD76-C01CD8F3D0B5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4C3C6-5BAE-4FD9-899B-8DC191A86F4A}" type="pres">
      <dgm:prSet presAssocID="{43549260-0A0C-41E5-848B-37015659B61D}" presName="childComposite" presStyleCnt="0">
        <dgm:presLayoutVars>
          <dgm:chMax val="0"/>
          <dgm:chPref val="0"/>
        </dgm:presLayoutVars>
      </dgm:prSet>
      <dgm:spPr/>
    </dgm:pt>
    <dgm:pt modelId="{314E469A-3918-487A-8FC7-C3AAF7400A43}" type="pres">
      <dgm:prSet presAssocID="{43549260-0A0C-41E5-848B-37015659B61D}" presName="ChildAccent" presStyleLbl="solidFgAcc1" presStyleIdx="5" presStyleCnt="7"/>
      <dgm:spPr/>
    </dgm:pt>
    <dgm:pt modelId="{65DAEB0F-4493-47C5-8931-E02F4FF816FE}" type="pres">
      <dgm:prSet presAssocID="{43549260-0A0C-41E5-848B-37015659B61D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7BF67F-0201-486D-B339-7866CDD382DF}" type="pres">
      <dgm:prSet presAssocID="{779A3C5F-C509-403A-BDED-31959204B4C7}" presName="childComposite" presStyleCnt="0">
        <dgm:presLayoutVars>
          <dgm:chMax val="0"/>
          <dgm:chPref val="0"/>
        </dgm:presLayoutVars>
      </dgm:prSet>
      <dgm:spPr/>
    </dgm:pt>
    <dgm:pt modelId="{86651013-4833-43A7-9C0E-124ECBB2A9F5}" type="pres">
      <dgm:prSet presAssocID="{779A3C5F-C509-403A-BDED-31959204B4C7}" presName="ChildAccent" presStyleLbl="solidFgAcc1" presStyleIdx="6" presStyleCnt="7"/>
      <dgm:spPr/>
    </dgm:pt>
    <dgm:pt modelId="{2776CC27-AB10-4358-B2F4-7FC45E147401}" type="pres">
      <dgm:prSet presAssocID="{779A3C5F-C509-403A-BDED-31959204B4C7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DDD382-33AA-474D-B7AD-3B56E1861FCF}" srcId="{71208024-14B5-4BCB-91C5-8769A1F9AC58}" destId="{9BE485B4-0917-4A40-A41D-800C37071EC8}" srcOrd="3" destOrd="0" parTransId="{4950DD71-DB6E-4007-B2D3-FE76C9DDAA32}" sibTransId="{62753F37-E7E4-43E6-BDEE-AABC20F4C2B7}"/>
    <dgm:cxn modelId="{1A941305-FD67-4BE6-A809-6DAE79E601D1}" type="presOf" srcId="{9BE485B4-0917-4A40-A41D-800C37071EC8}" destId="{4D248B77-6FD4-4CF7-BE26-D8952035D563}" srcOrd="0" destOrd="0" presId="urn:microsoft.com/office/officeart/2008/layout/SquareAccentList"/>
    <dgm:cxn modelId="{6DE87FEC-A94B-41D4-86A2-43294AD56050}" srcId="{98A74183-52BC-4AD2-BE65-FB06C47AAFA8}" destId="{43549260-0A0C-41E5-848B-37015659B61D}" srcOrd="1" destOrd="0" parTransId="{D030177A-2E73-45C2-BC9D-5AC058F4C3FA}" sibTransId="{EF75E1D8-3430-499F-B4B8-85260E86F7EA}"/>
    <dgm:cxn modelId="{D5664D0B-E79D-4366-BD2D-AE26F67900C6}" type="presOf" srcId="{98A74183-52BC-4AD2-BE65-FB06C47AAFA8}" destId="{F86E54AA-D45B-43E2-BFBC-1A0BB9D6A4C2}" srcOrd="0" destOrd="0" presId="urn:microsoft.com/office/officeart/2008/layout/SquareAccentList"/>
    <dgm:cxn modelId="{A45A56F0-8550-4C1F-8CF0-BB02D3701483}" srcId="{71208024-14B5-4BCB-91C5-8769A1F9AC58}" destId="{70A10C59-70BA-4B18-9DA5-19A902670C7F}" srcOrd="0" destOrd="0" parTransId="{18BCEF42-CFAB-41A5-8BEC-05D10CBDDE59}" sibTransId="{924B17C2-AA5E-4C9A-A199-8FA256B58823}"/>
    <dgm:cxn modelId="{BA02A2DF-58E3-42C8-BBD6-13CF90D20B72}" type="presOf" srcId="{24B2BC2C-6B63-451D-8ACA-9221FC3F7D91}" destId="{3538CD79-D49D-43FE-83C1-5ABAE5F1C19E}" srcOrd="0" destOrd="0" presId="urn:microsoft.com/office/officeart/2008/layout/SquareAccentList"/>
    <dgm:cxn modelId="{58D03715-E8D9-4D34-84E1-097EC17C7AF6}" srcId="{98A74183-52BC-4AD2-BE65-FB06C47AAFA8}" destId="{406CE518-D6E6-4214-BD76-C01CD8F3D0B5}" srcOrd="0" destOrd="0" parTransId="{0FAB0710-2DF5-4A46-8762-CB1F30546F3E}" sibTransId="{C477B1FA-962C-4D12-B847-310C1095B357}"/>
    <dgm:cxn modelId="{5C89A0FB-00DC-4BC4-BDEB-28F6E33C0E15}" type="presOf" srcId="{70A10C59-70BA-4B18-9DA5-19A902670C7F}" destId="{B578D23D-BEEE-4CAE-A76D-D487BDFAC554}" srcOrd="0" destOrd="0" presId="urn:microsoft.com/office/officeart/2008/layout/SquareAccentList"/>
    <dgm:cxn modelId="{22CE0C7C-5EF4-496E-9494-22368F926437}" type="presOf" srcId="{43549260-0A0C-41E5-848B-37015659B61D}" destId="{65DAEB0F-4493-47C5-8931-E02F4FF816FE}" srcOrd="0" destOrd="0" presId="urn:microsoft.com/office/officeart/2008/layout/SquareAccentList"/>
    <dgm:cxn modelId="{B8B4920F-7203-47D1-8514-28961F6B5EAD}" type="presOf" srcId="{0BDD2164-1658-48CF-B538-4DAA8C7FA455}" destId="{187E38EA-FAEA-40CE-A770-544859F0630B}" srcOrd="0" destOrd="0" presId="urn:microsoft.com/office/officeart/2008/layout/SquareAccentList"/>
    <dgm:cxn modelId="{EBAD04CE-4E0A-4F9F-AA05-2FFBBCE38F67}" type="presOf" srcId="{63F9B59A-9DA8-4194-B714-DB1A93CAB4C1}" destId="{39170EF9-313D-4C30-9CDD-165A2DEF7203}" srcOrd="0" destOrd="0" presId="urn:microsoft.com/office/officeart/2008/layout/SquareAccentList"/>
    <dgm:cxn modelId="{51125794-7160-4887-ACF7-09EF678EDC28}" srcId="{24B2BC2C-6B63-451D-8ACA-9221FC3F7D91}" destId="{98A74183-52BC-4AD2-BE65-FB06C47AAFA8}" srcOrd="1" destOrd="0" parTransId="{C9A4A8BD-4212-4DA1-A318-70A2861B098C}" sibTransId="{D2007D4E-7F38-4DD7-B9CC-08B87BEC4628}"/>
    <dgm:cxn modelId="{F8A9143E-D6D0-4E5F-9E6E-21016AB1DC8A}" srcId="{98A74183-52BC-4AD2-BE65-FB06C47AAFA8}" destId="{779A3C5F-C509-403A-BDED-31959204B4C7}" srcOrd="2" destOrd="0" parTransId="{CBF5FEE6-FB69-4692-8A09-21D6CE8F27F0}" sibTransId="{06E1E845-B16D-40DC-BEE4-265AFD96A804}"/>
    <dgm:cxn modelId="{34CE7E9F-48CB-4526-93AB-F12373F6C0BA}" type="presOf" srcId="{779A3C5F-C509-403A-BDED-31959204B4C7}" destId="{2776CC27-AB10-4358-B2F4-7FC45E147401}" srcOrd="0" destOrd="0" presId="urn:microsoft.com/office/officeart/2008/layout/SquareAccentList"/>
    <dgm:cxn modelId="{4EDCA7C1-4F1E-47E0-9A2C-E4BFE1C73591}" srcId="{71208024-14B5-4BCB-91C5-8769A1F9AC58}" destId="{63F9B59A-9DA8-4194-B714-DB1A93CAB4C1}" srcOrd="1" destOrd="0" parTransId="{0E92A626-4026-4D13-A08C-7465FE17E099}" sibTransId="{B72D5B6E-750F-48B9-AEA1-FA13A9549CBD}"/>
    <dgm:cxn modelId="{F87466BB-4E81-47C1-90BB-951BEF5CE20F}" type="presOf" srcId="{406CE518-D6E6-4214-BD76-C01CD8F3D0B5}" destId="{2D87F672-BFE4-4302-9873-DCAC1A07BA08}" srcOrd="0" destOrd="0" presId="urn:microsoft.com/office/officeart/2008/layout/SquareAccentList"/>
    <dgm:cxn modelId="{7D7DC5E5-5663-4EAF-A471-EDCC3E47C4AF}" srcId="{71208024-14B5-4BCB-91C5-8769A1F9AC58}" destId="{0BDD2164-1658-48CF-B538-4DAA8C7FA455}" srcOrd="2" destOrd="0" parTransId="{95194BDD-88EE-45FC-8501-4A39910C5464}" sibTransId="{BF7B6406-D9D1-45B2-AF50-2F54421D6EA7}"/>
    <dgm:cxn modelId="{F2E59E87-37AF-4444-B9C6-76EB802B4A25}" srcId="{24B2BC2C-6B63-451D-8ACA-9221FC3F7D91}" destId="{71208024-14B5-4BCB-91C5-8769A1F9AC58}" srcOrd="0" destOrd="0" parTransId="{A3989F7F-D85E-408C-AB71-15F735945410}" sibTransId="{293C7279-69DD-4C44-A30F-CDF82E09708F}"/>
    <dgm:cxn modelId="{05CA74DB-04C4-4DD5-B17F-9774972ECCBC}" type="presOf" srcId="{71208024-14B5-4BCB-91C5-8769A1F9AC58}" destId="{B9DDB174-326C-4549-B600-07B793B8F77D}" srcOrd="0" destOrd="0" presId="urn:microsoft.com/office/officeart/2008/layout/SquareAccentList"/>
    <dgm:cxn modelId="{91E8C373-F686-447B-BC1B-5A190B0FB056}" type="presParOf" srcId="{3538CD79-D49D-43FE-83C1-5ABAE5F1C19E}" destId="{F66D96D5-8F95-44FD-8AE7-93257D4E3497}" srcOrd="0" destOrd="0" presId="urn:microsoft.com/office/officeart/2008/layout/SquareAccentList"/>
    <dgm:cxn modelId="{B0B05A32-0F2E-4D15-9BF2-DFFA994E2C98}" type="presParOf" srcId="{F66D96D5-8F95-44FD-8AE7-93257D4E3497}" destId="{2E5904AC-DDFE-480E-93FD-020EA86A62BE}" srcOrd="0" destOrd="0" presId="urn:microsoft.com/office/officeart/2008/layout/SquareAccentList"/>
    <dgm:cxn modelId="{2FDA68ED-3EBB-46F1-9D65-9DC47E9E2671}" type="presParOf" srcId="{2E5904AC-DDFE-480E-93FD-020EA86A62BE}" destId="{119CB1F7-7B92-4E7A-AB8F-71B5242F1663}" srcOrd="0" destOrd="0" presId="urn:microsoft.com/office/officeart/2008/layout/SquareAccentList"/>
    <dgm:cxn modelId="{8CCF34DA-8CF2-4A4D-ADA7-165BD7CC1164}" type="presParOf" srcId="{2E5904AC-DDFE-480E-93FD-020EA86A62BE}" destId="{5C54F178-7099-45C8-ABCE-3E8264210FF6}" srcOrd="1" destOrd="0" presId="urn:microsoft.com/office/officeart/2008/layout/SquareAccentList"/>
    <dgm:cxn modelId="{B21986C2-8687-4D8D-8C57-672A28A33E07}" type="presParOf" srcId="{2E5904AC-DDFE-480E-93FD-020EA86A62BE}" destId="{B9DDB174-326C-4549-B600-07B793B8F77D}" srcOrd="2" destOrd="0" presId="urn:microsoft.com/office/officeart/2008/layout/SquareAccentList"/>
    <dgm:cxn modelId="{8E41F4E5-CEFA-4661-9F09-A1087529727E}" type="presParOf" srcId="{F66D96D5-8F95-44FD-8AE7-93257D4E3497}" destId="{19E57AD6-05E4-45E0-BA3B-A9BE8054BB8C}" srcOrd="1" destOrd="0" presId="urn:microsoft.com/office/officeart/2008/layout/SquareAccentList"/>
    <dgm:cxn modelId="{6C930AB8-B29F-4C11-95CC-E7F1339D5D32}" type="presParOf" srcId="{19E57AD6-05E4-45E0-BA3B-A9BE8054BB8C}" destId="{50D1A544-FB79-4871-BC2B-6CA16CAAD58C}" srcOrd="0" destOrd="0" presId="urn:microsoft.com/office/officeart/2008/layout/SquareAccentList"/>
    <dgm:cxn modelId="{D1E0FD87-E208-438D-8790-A77AB8EE7BDD}" type="presParOf" srcId="{50D1A544-FB79-4871-BC2B-6CA16CAAD58C}" destId="{A74F5174-E0C3-4A96-8916-6C69C015CC0A}" srcOrd="0" destOrd="0" presId="urn:microsoft.com/office/officeart/2008/layout/SquareAccentList"/>
    <dgm:cxn modelId="{84F8DFEC-BBE1-4997-9F52-250DB43A85B4}" type="presParOf" srcId="{50D1A544-FB79-4871-BC2B-6CA16CAAD58C}" destId="{B578D23D-BEEE-4CAE-A76D-D487BDFAC554}" srcOrd="1" destOrd="0" presId="urn:microsoft.com/office/officeart/2008/layout/SquareAccentList"/>
    <dgm:cxn modelId="{6C82941C-47DD-4DE0-89D0-E795ED01FB80}" type="presParOf" srcId="{19E57AD6-05E4-45E0-BA3B-A9BE8054BB8C}" destId="{132474AB-1DE4-42F1-9071-9F1D830E30C0}" srcOrd="1" destOrd="0" presId="urn:microsoft.com/office/officeart/2008/layout/SquareAccentList"/>
    <dgm:cxn modelId="{5FF7F60F-9F7D-4CF9-8D34-FB1F24E1A830}" type="presParOf" srcId="{132474AB-1DE4-42F1-9071-9F1D830E30C0}" destId="{7A9F4872-B478-402A-8C7B-FC891D255F51}" srcOrd="0" destOrd="0" presId="urn:microsoft.com/office/officeart/2008/layout/SquareAccentList"/>
    <dgm:cxn modelId="{B171FDC7-2F14-459F-8EAA-2CC3CA1536C2}" type="presParOf" srcId="{132474AB-1DE4-42F1-9071-9F1D830E30C0}" destId="{39170EF9-313D-4C30-9CDD-165A2DEF7203}" srcOrd="1" destOrd="0" presId="urn:microsoft.com/office/officeart/2008/layout/SquareAccentList"/>
    <dgm:cxn modelId="{ABBB50C7-C74C-421B-9686-6B4F8A9B0DC1}" type="presParOf" srcId="{19E57AD6-05E4-45E0-BA3B-A9BE8054BB8C}" destId="{AAC954C5-F06D-4AE4-B54A-D9FFF6B583C6}" srcOrd="2" destOrd="0" presId="urn:microsoft.com/office/officeart/2008/layout/SquareAccentList"/>
    <dgm:cxn modelId="{A8528974-8CE2-4900-B0DE-C6D7EFDD184C}" type="presParOf" srcId="{AAC954C5-F06D-4AE4-B54A-D9FFF6B583C6}" destId="{F97830E4-8528-4E0E-8240-A5B992D14824}" srcOrd="0" destOrd="0" presId="urn:microsoft.com/office/officeart/2008/layout/SquareAccentList"/>
    <dgm:cxn modelId="{661662D9-F748-4F0B-A2F7-F299F46D7978}" type="presParOf" srcId="{AAC954C5-F06D-4AE4-B54A-D9FFF6B583C6}" destId="{187E38EA-FAEA-40CE-A770-544859F0630B}" srcOrd="1" destOrd="0" presId="urn:microsoft.com/office/officeart/2008/layout/SquareAccentList"/>
    <dgm:cxn modelId="{521940F4-A35C-4560-B809-90B954029C8C}" type="presParOf" srcId="{19E57AD6-05E4-45E0-BA3B-A9BE8054BB8C}" destId="{7D4759F7-719C-4422-9A61-1F097C7E8169}" srcOrd="3" destOrd="0" presId="urn:microsoft.com/office/officeart/2008/layout/SquareAccentList"/>
    <dgm:cxn modelId="{48C08412-F671-4E28-A138-72603E1570D5}" type="presParOf" srcId="{7D4759F7-719C-4422-9A61-1F097C7E8169}" destId="{13CB6862-E7FA-4EBA-BD43-926150C99D0E}" srcOrd="0" destOrd="0" presId="urn:microsoft.com/office/officeart/2008/layout/SquareAccentList"/>
    <dgm:cxn modelId="{D8793C19-F0D4-4C7B-AA43-009732C21C3A}" type="presParOf" srcId="{7D4759F7-719C-4422-9A61-1F097C7E8169}" destId="{4D248B77-6FD4-4CF7-BE26-D8952035D563}" srcOrd="1" destOrd="0" presId="urn:microsoft.com/office/officeart/2008/layout/SquareAccentList"/>
    <dgm:cxn modelId="{9D874EA1-3ED1-4221-8134-860070463EB9}" type="presParOf" srcId="{3538CD79-D49D-43FE-83C1-5ABAE5F1C19E}" destId="{A7A95A0B-0FBA-4F97-96D7-A6235AFD89AE}" srcOrd="1" destOrd="0" presId="urn:microsoft.com/office/officeart/2008/layout/SquareAccentList"/>
    <dgm:cxn modelId="{EF787036-2236-49E4-B265-867FB5BB07C2}" type="presParOf" srcId="{A7A95A0B-0FBA-4F97-96D7-A6235AFD89AE}" destId="{93BF8D90-B895-46AC-933F-E3A387CE4B2B}" srcOrd="0" destOrd="0" presId="urn:microsoft.com/office/officeart/2008/layout/SquareAccentList"/>
    <dgm:cxn modelId="{D75A41B1-DEB9-4C27-AEEC-A3A758C10DE0}" type="presParOf" srcId="{93BF8D90-B895-46AC-933F-E3A387CE4B2B}" destId="{AAF33746-AB5D-4A9A-BC48-25D8C6F789FA}" srcOrd="0" destOrd="0" presId="urn:microsoft.com/office/officeart/2008/layout/SquareAccentList"/>
    <dgm:cxn modelId="{CFB9DC4F-B1EB-469C-A6FB-29D11EFED79C}" type="presParOf" srcId="{93BF8D90-B895-46AC-933F-E3A387CE4B2B}" destId="{748D6C48-3640-4AEA-94A5-C0BE0303B4F0}" srcOrd="1" destOrd="0" presId="urn:microsoft.com/office/officeart/2008/layout/SquareAccentList"/>
    <dgm:cxn modelId="{AC374A9C-0B24-4987-9559-6DD47D832078}" type="presParOf" srcId="{93BF8D90-B895-46AC-933F-E3A387CE4B2B}" destId="{F86E54AA-D45B-43E2-BFBC-1A0BB9D6A4C2}" srcOrd="2" destOrd="0" presId="urn:microsoft.com/office/officeart/2008/layout/SquareAccentList"/>
    <dgm:cxn modelId="{90A1F597-748E-46FB-9985-5EB979EA1209}" type="presParOf" srcId="{A7A95A0B-0FBA-4F97-96D7-A6235AFD89AE}" destId="{49A3FDD8-1B6A-4F29-8465-4C059989FB6D}" srcOrd="1" destOrd="0" presId="urn:microsoft.com/office/officeart/2008/layout/SquareAccentList"/>
    <dgm:cxn modelId="{D9358068-3C3E-4AFF-A9B3-0B1A15EA86E4}" type="presParOf" srcId="{49A3FDD8-1B6A-4F29-8465-4C059989FB6D}" destId="{1D8A5C57-9B58-4DF3-A46E-8E61AD48BB26}" srcOrd="0" destOrd="0" presId="urn:microsoft.com/office/officeart/2008/layout/SquareAccentList"/>
    <dgm:cxn modelId="{617F2448-A771-4614-A201-E1C58B3A1DCA}" type="presParOf" srcId="{1D8A5C57-9B58-4DF3-A46E-8E61AD48BB26}" destId="{DCCC6D4E-2005-4628-8655-D7A460ADF39A}" srcOrd="0" destOrd="0" presId="urn:microsoft.com/office/officeart/2008/layout/SquareAccentList"/>
    <dgm:cxn modelId="{5E634128-D81C-4293-B825-EF354D80FBB3}" type="presParOf" srcId="{1D8A5C57-9B58-4DF3-A46E-8E61AD48BB26}" destId="{2D87F672-BFE4-4302-9873-DCAC1A07BA08}" srcOrd="1" destOrd="0" presId="urn:microsoft.com/office/officeart/2008/layout/SquareAccentList"/>
    <dgm:cxn modelId="{2CDB5393-EDD5-472C-AAC4-8D32BDC08C6B}" type="presParOf" srcId="{49A3FDD8-1B6A-4F29-8465-4C059989FB6D}" destId="{FA14C3C6-5BAE-4FD9-899B-8DC191A86F4A}" srcOrd="1" destOrd="0" presId="urn:microsoft.com/office/officeart/2008/layout/SquareAccentList"/>
    <dgm:cxn modelId="{F22CE458-FE63-4E89-9240-2C348038921C}" type="presParOf" srcId="{FA14C3C6-5BAE-4FD9-899B-8DC191A86F4A}" destId="{314E469A-3918-487A-8FC7-C3AAF7400A43}" srcOrd="0" destOrd="0" presId="urn:microsoft.com/office/officeart/2008/layout/SquareAccentList"/>
    <dgm:cxn modelId="{0A5DAB50-3579-4AEF-92D8-D60C4512C1BB}" type="presParOf" srcId="{FA14C3C6-5BAE-4FD9-899B-8DC191A86F4A}" destId="{65DAEB0F-4493-47C5-8931-E02F4FF816FE}" srcOrd="1" destOrd="0" presId="urn:microsoft.com/office/officeart/2008/layout/SquareAccentList"/>
    <dgm:cxn modelId="{FDA2D7DB-35FE-4B67-A9EA-04E735582293}" type="presParOf" srcId="{49A3FDD8-1B6A-4F29-8465-4C059989FB6D}" destId="{457BF67F-0201-486D-B339-7866CDD382DF}" srcOrd="2" destOrd="0" presId="urn:microsoft.com/office/officeart/2008/layout/SquareAccentList"/>
    <dgm:cxn modelId="{8BBB86DC-9B4A-4703-9F41-E4898576E1E1}" type="presParOf" srcId="{457BF67F-0201-486D-B339-7866CDD382DF}" destId="{86651013-4833-43A7-9C0E-124ECBB2A9F5}" srcOrd="0" destOrd="0" presId="urn:microsoft.com/office/officeart/2008/layout/SquareAccentList"/>
    <dgm:cxn modelId="{67C0E109-4B3F-4E75-801E-4433B8093E80}" type="presParOf" srcId="{457BF67F-0201-486D-B339-7866CDD382DF}" destId="{2776CC27-AB10-4358-B2F4-7FC45E14740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1A70F-2F2D-4B13-ACF8-F771AE856003}" type="doc">
      <dgm:prSet loTypeId="urn:microsoft.com/office/officeart/2005/8/layout/hList6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pt-BR"/>
        </a:p>
      </dgm:t>
    </dgm:pt>
    <dgm:pt modelId="{C540D24B-B812-4CB6-B91D-F571F99B4337}">
      <dgm:prSet phldrT="[Texto]"/>
      <dgm:spPr/>
      <dgm:t>
        <a:bodyPr/>
        <a:lstStyle/>
        <a:p>
          <a:r>
            <a:rPr lang="pt-BR" smtClean="0"/>
            <a:t>Método da Avaliação Atuarial</a:t>
          </a:r>
          <a:endParaRPr lang="pt-BR" dirty="0"/>
        </a:p>
      </dgm:t>
    </dgm:pt>
    <dgm:pt modelId="{2A084501-7CA9-40F4-8728-F868AD588D7A}" type="parTrans" cxnId="{256F7883-D133-42A6-9464-EDE1D47FFF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B2E69C6-DD41-4E88-B060-72D0D8B2A0D4}" type="sibTrans" cxnId="{256F7883-D133-42A6-9464-EDE1D47FFFB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1DE73FF-50B6-466F-A73E-36119CA5BD9C}">
      <dgm:prSet phldrT="[Texto]"/>
      <dgm:spPr/>
      <dgm:t>
        <a:bodyPr/>
        <a:lstStyle/>
        <a:p>
          <a:r>
            <a:rPr lang="pt-BR" smtClean="0"/>
            <a:t>Crédito Unitário Projetado – PUC</a:t>
          </a:r>
          <a:endParaRPr lang="pt-BR" dirty="0"/>
        </a:p>
      </dgm:t>
    </dgm:pt>
    <dgm:pt modelId="{BCF825E2-4260-4C7D-9295-0A1A0409DA5F}" type="parTrans" cxnId="{E548A0C0-EFD9-4B0B-8F7C-B4338A080A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EFD64B1-64B6-4913-8F98-D972367D096C}" type="sibTrans" cxnId="{E548A0C0-EFD9-4B0B-8F7C-B4338A080AC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ED2650E-B265-462F-8B74-EC027D1F1948}">
      <dgm:prSet phldrT="[Texto]"/>
      <dgm:spPr/>
      <dgm:t>
        <a:bodyPr/>
        <a:lstStyle/>
        <a:p>
          <a:r>
            <a:rPr lang="pt-BR" dirty="0" smtClean="0"/>
            <a:t>Portaria MPS nº 403 de 2008</a:t>
          </a:r>
          <a:endParaRPr lang="pt-BR" dirty="0"/>
        </a:p>
      </dgm:t>
    </dgm:pt>
    <dgm:pt modelId="{6F61EB03-872E-4A95-87C1-F57AC83E5AD5}" type="parTrans" cxnId="{B2710543-3B17-49EE-82C0-D87739FFA09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7B9EBC-C2CA-4AF9-A92B-05182742403B}" type="sibTrans" cxnId="{B2710543-3B17-49EE-82C0-D87739FFA09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9A450A4-3EED-4AA9-861D-BCC75B4EC553}">
      <dgm:prSet phldrT="[Texto]"/>
      <dgm:spPr/>
      <dgm:t>
        <a:bodyPr/>
        <a:lstStyle/>
        <a:p>
          <a:r>
            <a:rPr lang="pt-BR" smtClean="0"/>
            <a:t>Premissas</a:t>
          </a:r>
          <a:endParaRPr lang="pt-BR" dirty="0"/>
        </a:p>
      </dgm:t>
    </dgm:pt>
    <dgm:pt modelId="{0B3F2BA9-F39C-4372-BE6F-3B520206CC02}" type="parTrans" cxnId="{6E6EE73F-5AE9-445E-9FDB-573D88E2AE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C4672DC-8229-476B-BF35-56716C136F4E}" type="sibTrans" cxnId="{6E6EE73F-5AE9-445E-9FDB-573D88E2AE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0B8D2AC-7FA7-475F-BB70-1C5EEBFDF53F}">
      <dgm:prSet phldrT="[Texto]"/>
      <dgm:spPr/>
      <dgm:t>
        <a:bodyPr/>
        <a:lstStyle/>
        <a:p>
          <a:r>
            <a:rPr lang="pt-BR" dirty="0" smtClean="0"/>
            <a:t>Não enviesadas e mutuamente compatíveis</a:t>
          </a:r>
          <a:endParaRPr lang="pt-BR" dirty="0"/>
        </a:p>
      </dgm:t>
    </dgm:pt>
    <dgm:pt modelId="{9B810507-0361-43BD-9383-F9963C5DCB8B}" type="parTrans" cxnId="{655811A8-7255-46E8-91D6-21D601DFC52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E767819-A3A4-4132-BD1E-C98B1372A690}" type="sibTrans" cxnId="{655811A8-7255-46E8-91D6-21D601DFC52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765C97-1B88-4F77-B8F4-BCEF3F5893EB}">
      <dgm:prSet phldrT="[Texto]"/>
      <dgm:spPr/>
      <dgm:t>
        <a:bodyPr/>
        <a:lstStyle/>
        <a:p>
          <a:r>
            <a:rPr lang="pt-BR" smtClean="0"/>
            <a:t>Premissas demográficas</a:t>
          </a:r>
          <a:endParaRPr lang="pt-BR" dirty="0"/>
        </a:p>
      </dgm:t>
    </dgm:pt>
    <dgm:pt modelId="{30C32E41-5A14-4B8D-98D6-AA990F934788}" type="parTrans" cxnId="{AF342969-C814-401D-AE29-5E47CABEBD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00FA715-79E4-408A-A529-C0F97038A46A}" type="sibTrans" cxnId="{AF342969-C814-401D-AE29-5E47CABEBD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37F4F81-5FE1-48E4-85A3-0E3B79CAD6F5}">
      <dgm:prSet phldrT="[Texto]"/>
      <dgm:spPr/>
      <dgm:t>
        <a:bodyPr/>
        <a:lstStyle/>
        <a:p>
          <a:r>
            <a:rPr lang="pt-BR" smtClean="0"/>
            <a:t>Atribuição de benefício a períodos de serviço</a:t>
          </a:r>
          <a:endParaRPr lang="pt-BR" dirty="0"/>
        </a:p>
      </dgm:t>
    </dgm:pt>
    <dgm:pt modelId="{DBC2B622-3D60-46EB-8498-F33019A81E32}" type="parTrans" cxnId="{29930162-25A7-4D70-B06A-881ECE6FD4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63F5C46-AECF-4AD4-B5E2-A1513B6F4DEF}" type="sibTrans" cxnId="{29930162-25A7-4D70-B06A-881ECE6FD45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79B16C3-99F1-4E5E-947C-E5A047243623}">
      <dgm:prSet phldrT="[Texto]"/>
      <dgm:spPr/>
      <dgm:t>
        <a:bodyPr/>
        <a:lstStyle/>
        <a:p>
          <a:r>
            <a:rPr lang="pt-BR" smtClean="0"/>
            <a:t>Custo do serviço corrente</a:t>
          </a:r>
          <a:endParaRPr lang="pt-BR" dirty="0"/>
        </a:p>
      </dgm:t>
    </dgm:pt>
    <dgm:pt modelId="{A4C3BCE6-9652-446F-B670-64EADDDA5BE5}" type="parTrans" cxnId="{5BE05882-CB5A-42CE-9E95-A1BBAF22DC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54077E7-CA75-41AD-8FB7-85705D41C14C}" type="sibTrans" cxnId="{5BE05882-CB5A-42CE-9E95-A1BBAF22DCE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A02B5BD-8F46-4D95-BB9A-9E87F67E2B6F}">
      <dgm:prSet phldrT="[Texto]"/>
      <dgm:spPr/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Custo do serviço passado</a:t>
          </a:r>
          <a:endParaRPr lang="pt-BR" dirty="0">
            <a:solidFill>
              <a:srgbClr val="FF0000"/>
            </a:solidFill>
          </a:endParaRPr>
        </a:p>
      </dgm:t>
    </dgm:pt>
    <dgm:pt modelId="{B5A9DF3A-0FFE-4690-87E3-F4FBFDC19849}" type="parTrans" cxnId="{D5AB9877-6C89-4484-891C-E0AC264AC54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8747E8-5366-4C36-9A54-9C02DF409533}" type="sibTrans" cxnId="{D5AB9877-6C89-4484-891C-E0AC264AC54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EB194E-4890-477B-8FC8-D2D78668438A}">
      <dgm:prSet phldrT="[Texto]"/>
      <dgm:spPr/>
      <dgm:t>
        <a:bodyPr/>
        <a:lstStyle/>
        <a:p>
          <a:r>
            <a:rPr lang="pt-BR" dirty="0" smtClean="0"/>
            <a:t>Premissas financeiras</a:t>
          </a:r>
          <a:endParaRPr lang="pt-BR" dirty="0"/>
        </a:p>
      </dgm:t>
    </dgm:pt>
    <dgm:pt modelId="{770C6110-A9C9-4830-8A48-08C1D96B164F}" type="parTrans" cxnId="{56090A63-3973-4378-B262-3CA2D0F4CFA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4BD2FBE-F224-433E-999F-B1204795061F}" type="sibTrans" cxnId="{56090A63-3973-4378-B262-3CA2D0F4CFA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68A960-18A0-4648-A8C8-950EFBF084D5}">
      <dgm:prSet phldrT="[Texto]"/>
      <dgm:spPr/>
      <dgm:t>
        <a:bodyPr/>
        <a:lstStyle/>
        <a:p>
          <a:r>
            <a:rPr lang="pt-BR" dirty="0" smtClean="0">
              <a:solidFill>
                <a:srgbClr val="FF0000"/>
              </a:solidFill>
            </a:rPr>
            <a:t>Ganhos e perdas atuariais</a:t>
          </a:r>
          <a:endParaRPr lang="pt-BR" dirty="0">
            <a:solidFill>
              <a:srgbClr val="FF0000"/>
            </a:solidFill>
          </a:endParaRPr>
        </a:p>
      </dgm:t>
    </dgm:pt>
    <dgm:pt modelId="{C7339F2F-E710-4959-BF7F-C1D2B9337E3B}" type="parTrans" cxnId="{EEF963EF-21FE-475B-9E24-C4AAE3413606}">
      <dgm:prSet/>
      <dgm:spPr/>
      <dgm:t>
        <a:bodyPr/>
        <a:lstStyle/>
        <a:p>
          <a:endParaRPr lang="pt-BR"/>
        </a:p>
      </dgm:t>
    </dgm:pt>
    <dgm:pt modelId="{E781F1EE-D040-4367-9DA0-6F4DC8EC46A6}" type="sibTrans" cxnId="{EEF963EF-21FE-475B-9E24-C4AAE3413606}">
      <dgm:prSet/>
      <dgm:spPr/>
      <dgm:t>
        <a:bodyPr/>
        <a:lstStyle/>
        <a:p>
          <a:endParaRPr lang="pt-BR"/>
        </a:p>
      </dgm:t>
    </dgm:pt>
    <dgm:pt modelId="{BF463486-4544-4396-8656-D4A74016C669}">
      <dgm:prSet phldrT="[Texto]"/>
      <dgm:spPr/>
      <dgm:t>
        <a:bodyPr/>
        <a:lstStyle/>
        <a:p>
          <a:r>
            <a:rPr lang="pt-BR" dirty="0" smtClean="0"/>
            <a:t>Taxa de desconto: valor do $ no tempo</a:t>
          </a:r>
          <a:endParaRPr lang="pt-BR" dirty="0"/>
        </a:p>
      </dgm:t>
    </dgm:pt>
    <dgm:pt modelId="{23C6B1CB-FE90-40A4-82E5-44395FEF61B6}" type="parTrans" cxnId="{BA67DC31-BE0E-443F-8F36-1167C54F7CA7}">
      <dgm:prSet/>
      <dgm:spPr/>
      <dgm:t>
        <a:bodyPr/>
        <a:lstStyle/>
        <a:p>
          <a:endParaRPr lang="pt-BR"/>
        </a:p>
      </dgm:t>
    </dgm:pt>
    <dgm:pt modelId="{2C45FEFA-DD95-400C-A102-57A3DFDB3AF8}" type="sibTrans" cxnId="{BA67DC31-BE0E-443F-8F36-1167C54F7CA7}">
      <dgm:prSet/>
      <dgm:spPr/>
      <dgm:t>
        <a:bodyPr/>
        <a:lstStyle/>
        <a:p>
          <a:endParaRPr lang="pt-BR"/>
        </a:p>
      </dgm:t>
    </dgm:pt>
    <dgm:pt modelId="{8A3F20E0-EC13-4196-AC15-95D632E803DD}" type="pres">
      <dgm:prSet presAssocID="{B501A70F-2F2D-4B13-ACF8-F771AE8560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4599C-7457-47DA-9BE9-B8E30844B290}" type="pres">
      <dgm:prSet presAssocID="{C540D24B-B812-4CB6-B91D-F571F99B43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85C3EA-5C1F-4FEC-A576-E787261E3234}" type="pres">
      <dgm:prSet presAssocID="{7B2E69C6-DD41-4E88-B060-72D0D8B2A0D4}" presName="sibTrans" presStyleCnt="0"/>
      <dgm:spPr/>
    </dgm:pt>
    <dgm:pt modelId="{A1CA5C5A-3B89-4937-8851-F2311831C54D}" type="pres">
      <dgm:prSet presAssocID="{A9A450A4-3EED-4AA9-861D-BCC75B4EC5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8CC257-4D58-42D1-A3B2-17C4CEEB6A4C}" type="pres">
      <dgm:prSet presAssocID="{6C4672DC-8229-476B-BF35-56716C136F4E}" presName="sibTrans" presStyleCnt="0"/>
      <dgm:spPr/>
    </dgm:pt>
    <dgm:pt modelId="{76D2521E-A667-496C-8A90-8F3FD78332BB}" type="pres">
      <dgm:prSet presAssocID="{437F4F81-5FE1-48E4-85A3-0E3B79CAD6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2C3D9A-3E12-4478-8F3E-71E7B30D73A1}" type="presOf" srcId="{20B8D2AC-7FA7-475F-BB70-1C5EEBFDF53F}" destId="{A1CA5C5A-3B89-4937-8851-F2311831C54D}" srcOrd="0" destOrd="1" presId="urn:microsoft.com/office/officeart/2005/8/layout/hList6"/>
    <dgm:cxn modelId="{2426853A-2937-4E95-8301-8994AB3BB7C6}" type="presOf" srcId="{BF463486-4544-4396-8656-D4A74016C669}" destId="{A1CA5C5A-3B89-4937-8851-F2311831C54D}" srcOrd="0" destOrd="4" presId="urn:microsoft.com/office/officeart/2005/8/layout/hList6"/>
    <dgm:cxn modelId="{F7D60590-B631-47DE-8832-D14FB52EA773}" type="presOf" srcId="{4568A960-18A0-4648-A8C8-950EFBF084D5}" destId="{76D2521E-A667-496C-8A90-8F3FD78332BB}" srcOrd="0" destOrd="3" presId="urn:microsoft.com/office/officeart/2005/8/layout/hList6"/>
    <dgm:cxn modelId="{9A675E6E-61D7-426B-BAE3-AE1A937C5CCD}" type="presOf" srcId="{C1DE73FF-50B6-466F-A73E-36119CA5BD9C}" destId="{1324599C-7457-47DA-9BE9-B8E30844B290}" srcOrd="0" destOrd="1" presId="urn:microsoft.com/office/officeart/2005/8/layout/hList6"/>
    <dgm:cxn modelId="{E548A0C0-EFD9-4B0B-8F7C-B4338A080ACF}" srcId="{C540D24B-B812-4CB6-B91D-F571F99B4337}" destId="{C1DE73FF-50B6-466F-A73E-36119CA5BD9C}" srcOrd="0" destOrd="0" parTransId="{BCF825E2-4260-4C7D-9295-0A1A0409DA5F}" sibTransId="{EEFD64B1-64B6-4913-8F98-D972367D096C}"/>
    <dgm:cxn modelId="{8790C731-9BB6-4EBB-90CE-60687CE5915A}" type="presOf" srcId="{437F4F81-5FE1-48E4-85A3-0E3B79CAD6F5}" destId="{76D2521E-A667-496C-8A90-8F3FD78332BB}" srcOrd="0" destOrd="0" presId="urn:microsoft.com/office/officeart/2005/8/layout/hList6"/>
    <dgm:cxn modelId="{83DD911F-21A0-4969-B387-D2D5F3A8FD05}" type="presOf" srcId="{91EB194E-4890-477B-8FC8-D2D78668438A}" destId="{A1CA5C5A-3B89-4937-8851-F2311831C54D}" srcOrd="0" destOrd="3" presId="urn:microsoft.com/office/officeart/2005/8/layout/hList6"/>
    <dgm:cxn modelId="{C0EFFC92-84A5-4BA5-9E76-C57C78B40A56}" type="presOf" srcId="{B501A70F-2F2D-4B13-ACF8-F771AE856003}" destId="{8A3F20E0-EC13-4196-AC15-95D632E803DD}" srcOrd="0" destOrd="0" presId="urn:microsoft.com/office/officeart/2005/8/layout/hList6"/>
    <dgm:cxn modelId="{6072566B-38E3-4AC5-8AEF-629E21969104}" type="presOf" srcId="{E1765C97-1B88-4F77-B8F4-BCEF3F5893EB}" destId="{A1CA5C5A-3B89-4937-8851-F2311831C54D}" srcOrd="0" destOrd="2" presId="urn:microsoft.com/office/officeart/2005/8/layout/hList6"/>
    <dgm:cxn modelId="{29930162-25A7-4D70-B06A-881ECE6FD45D}" srcId="{B501A70F-2F2D-4B13-ACF8-F771AE856003}" destId="{437F4F81-5FE1-48E4-85A3-0E3B79CAD6F5}" srcOrd="2" destOrd="0" parTransId="{DBC2B622-3D60-46EB-8498-F33019A81E32}" sibTransId="{663F5C46-AECF-4AD4-B5E2-A1513B6F4DEF}"/>
    <dgm:cxn modelId="{965152C8-A9E1-49E1-9649-B3D733132AD1}" type="presOf" srcId="{0ED2650E-B265-462F-8B74-EC027D1F1948}" destId="{1324599C-7457-47DA-9BE9-B8E30844B290}" srcOrd="0" destOrd="2" presId="urn:microsoft.com/office/officeart/2005/8/layout/hList6"/>
    <dgm:cxn modelId="{6E6EE73F-5AE9-445E-9FDB-573D88E2AEF7}" srcId="{B501A70F-2F2D-4B13-ACF8-F771AE856003}" destId="{A9A450A4-3EED-4AA9-861D-BCC75B4EC553}" srcOrd="1" destOrd="0" parTransId="{0B3F2BA9-F39C-4372-BE6F-3B520206CC02}" sibTransId="{6C4672DC-8229-476B-BF35-56716C136F4E}"/>
    <dgm:cxn modelId="{FF755C39-814D-4C9A-87A5-24F131906B39}" type="presOf" srcId="{C540D24B-B812-4CB6-B91D-F571F99B4337}" destId="{1324599C-7457-47DA-9BE9-B8E30844B290}" srcOrd="0" destOrd="0" presId="urn:microsoft.com/office/officeart/2005/8/layout/hList6"/>
    <dgm:cxn modelId="{655811A8-7255-46E8-91D6-21D601DFC526}" srcId="{A9A450A4-3EED-4AA9-861D-BCC75B4EC553}" destId="{20B8D2AC-7FA7-475F-BB70-1C5EEBFDF53F}" srcOrd="0" destOrd="0" parTransId="{9B810507-0361-43BD-9383-F9963C5DCB8B}" sibTransId="{3E767819-A3A4-4132-BD1E-C98B1372A690}"/>
    <dgm:cxn modelId="{162B84FD-FC2F-47D6-8847-E6B3C63066EB}" type="presOf" srcId="{DA02B5BD-8F46-4D95-BB9A-9E87F67E2B6F}" destId="{76D2521E-A667-496C-8A90-8F3FD78332BB}" srcOrd="0" destOrd="2" presId="urn:microsoft.com/office/officeart/2005/8/layout/hList6"/>
    <dgm:cxn modelId="{56090A63-3973-4378-B262-3CA2D0F4CFAC}" srcId="{A9A450A4-3EED-4AA9-861D-BCC75B4EC553}" destId="{91EB194E-4890-477B-8FC8-D2D78668438A}" srcOrd="2" destOrd="0" parTransId="{770C6110-A9C9-4830-8A48-08C1D96B164F}" sibTransId="{14BD2FBE-F224-433E-999F-B1204795061F}"/>
    <dgm:cxn modelId="{B2710543-3B17-49EE-82C0-D87739FFA095}" srcId="{C540D24B-B812-4CB6-B91D-F571F99B4337}" destId="{0ED2650E-B265-462F-8B74-EC027D1F1948}" srcOrd="1" destOrd="0" parTransId="{6F61EB03-872E-4A95-87C1-F57AC83E5AD5}" sibTransId="{167B9EBC-C2CA-4AF9-A92B-05182742403B}"/>
    <dgm:cxn modelId="{93BF53B7-D870-423B-855B-591C672B8C50}" type="presOf" srcId="{A9A450A4-3EED-4AA9-861D-BCC75B4EC553}" destId="{A1CA5C5A-3B89-4937-8851-F2311831C54D}" srcOrd="0" destOrd="0" presId="urn:microsoft.com/office/officeart/2005/8/layout/hList6"/>
    <dgm:cxn modelId="{AF342969-C814-401D-AE29-5E47CABEBD53}" srcId="{A9A450A4-3EED-4AA9-861D-BCC75B4EC553}" destId="{E1765C97-1B88-4F77-B8F4-BCEF3F5893EB}" srcOrd="1" destOrd="0" parTransId="{30C32E41-5A14-4B8D-98D6-AA990F934788}" sibTransId="{900FA715-79E4-408A-A529-C0F97038A46A}"/>
    <dgm:cxn modelId="{5BE05882-CB5A-42CE-9E95-A1BBAF22DCE3}" srcId="{437F4F81-5FE1-48E4-85A3-0E3B79CAD6F5}" destId="{879B16C3-99F1-4E5E-947C-E5A047243623}" srcOrd="0" destOrd="0" parTransId="{A4C3BCE6-9652-446F-B670-64EADDDA5BE5}" sibTransId="{654077E7-CA75-41AD-8FB7-85705D41C14C}"/>
    <dgm:cxn modelId="{EEF963EF-21FE-475B-9E24-C4AAE3413606}" srcId="{437F4F81-5FE1-48E4-85A3-0E3B79CAD6F5}" destId="{4568A960-18A0-4648-A8C8-950EFBF084D5}" srcOrd="2" destOrd="0" parTransId="{C7339F2F-E710-4959-BF7F-C1D2B9337E3B}" sibTransId="{E781F1EE-D040-4367-9DA0-6F4DC8EC46A6}"/>
    <dgm:cxn modelId="{BA67DC31-BE0E-443F-8F36-1167C54F7CA7}" srcId="{A9A450A4-3EED-4AA9-861D-BCC75B4EC553}" destId="{BF463486-4544-4396-8656-D4A74016C669}" srcOrd="3" destOrd="0" parTransId="{23C6B1CB-FE90-40A4-82E5-44395FEF61B6}" sibTransId="{2C45FEFA-DD95-400C-A102-57A3DFDB3AF8}"/>
    <dgm:cxn modelId="{256F7883-D133-42A6-9464-EDE1D47FFFB6}" srcId="{B501A70F-2F2D-4B13-ACF8-F771AE856003}" destId="{C540D24B-B812-4CB6-B91D-F571F99B4337}" srcOrd="0" destOrd="0" parTransId="{2A084501-7CA9-40F4-8728-F868AD588D7A}" sibTransId="{7B2E69C6-DD41-4E88-B060-72D0D8B2A0D4}"/>
    <dgm:cxn modelId="{178ADB9A-E037-495B-956A-0E3538A858DF}" type="presOf" srcId="{879B16C3-99F1-4E5E-947C-E5A047243623}" destId="{76D2521E-A667-496C-8A90-8F3FD78332BB}" srcOrd="0" destOrd="1" presId="urn:microsoft.com/office/officeart/2005/8/layout/hList6"/>
    <dgm:cxn modelId="{D5AB9877-6C89-4484-891C-E0AC264AC54C}" srcId="{437F4F81-5FE1-48E4-85A3-0E3B79CAD6F5}" destId="{DA02B5BD-8F46-4D95-BB9A-9E87F67E2B6F}" srcOrd="1" destOrd="0" parTransId="{B5A9DF3A-0FFE-4690-87E3-F4FBFDC19849}" sibTransId="{168747E8-5366-4C36-9A54-9C02DF409533}"/>
    <dgm:cxn modelId="{4EF73CB9-145F-42A8-9084-4814CDFE9F3C}" type="presParOf" srcId="{8A3F20E0-EC13-4196-AC15-95D632E803DD}" destId="{1324599C-7457-47DA-9BE9-B8E30844B290}" srcOrd="0" destOrd="0" presId="urn:microsoft.com/office/officeart/2005/8/layout/hList6"/>
    <dgm:cxn modelId="{FB1B3615-F365-47F1-8A80-CAE52DD3D3A0}" type="presParOf" srcId="{8A3F20E0-EC13-4196-AC15-95D632E803DD}" destId="{FC85C3EA-5C1F-4FEC-A576-E787261E3234}" srcOrd="1" destOrd="0" presId="urn:microsoft.com/office/officeart/2005/8/layout/hList6"/>
    <dgm:cxn modelId="{8758E749-5564-447C-842E-EF7DD09DBBF2}" type="presParOf" srcId="{8A3F20E0-EC13-4196-AC15-95D632E803DD}" destId="{A1CA5C5A-3B89-4937-8851-F2311831C54D}" srcOrd="2" destOrd="0" presId="urn:microsoft.com/office/officeart/2005/8/layout/hList6"/>
    <dgm:cxn modelId="{562F0EA4-521E-4244-B963-F926F0E5DF98}" type="presParOf" srcId="{8A3F20E0-EC13-4196-AC15-95D632E803DD}" destId="{198CC257-4D58-42D1-A3B2-17C4CEEB6A4C}" srcOrd="3" destOrd="0" presId="urn:microsoft.com/office/officeart/2005/8/layout/hList6"/>
    <dgm:cxn modelId="{EB76408F-74AD-49D5-98E3-45D5B2029A55}" type="presParOf" srcId="{8A3F20E0-EC13-4196-AC15-95D632E803DD}" destId="{76D2521E-A667-496C-8A90-8F3FD78332B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0573D-FB47-4C7C-A5F3-C19886F7128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57D9FE-006B-4189-B678-AFF92475F6B5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000" b="1" dirty="0" smtClean="0"/>
            <a:t>Tábuas Biométricas</a:t>
          </a:r>
          <a:endParaRPr lang="pt-BR" sz="2000" b="1" dirty="0"/>
        </a:p>
      </dgm:t>
    </dgm:pt>
    <dgm:pt modelId="{67F8DA6C-E023-43ED-B256-DBA51DC93F3F}" type="parTrans" cxnId="{3F21150D-A784-45DD-A83A-C73725F3CCAA}">
      <dgm:prSet/>
      <dgm:spPr/>
      <dgm:t>
        <a:bodyPr/>
        <a:lstStyle/>
        <a:p>
          <a:endParaRPr lang="pt-BR"/>
        </a:p>
      </dgm:t>
    </dgm:pt>
    <dgm:pt modelId="{AE954D2D-0B92-48C1-9D6F-5B2C0D154C45}" type="sibTrans" cxnId="{3F21150D-A784-45DD-A83A-C73725F3CCAA}">
      <dgm:prSet/>
      <dgm:spPr/>
      <dgm:t>
        <a:bodyPr/>
        <a:lstStyle/>
        <a:p>
          <a:endParaRPr lang="pt-BR"/>
        </a:p>
      </dgm:t>
    </dgm:pt>
    <dgm:pt modelId="{65776A8B-3803-4207-942E-ED139E5BF258}">
      <dgm:prSet phldrT="[Texto]" custT="1"/>
      <dgm:spPr/>
      <dgm:t>
        <a:bodyPr/>
        <a:lstStyle/>
        <a:p>
          <a:r>
            <a:rPr lang="pt-BR" sz="2000" dirty="0" smtClean="0"/>
            <a:t>Sobrevivência de Válidos</a:t>
          </a:r>
          <a:endParaRPr lang="pt-BR" sz="2000" dirty="0"/>
        </a:p>
      </dgm:t>
    </dgm:pt>
    <dgm:pt modelId="{E28055FB-686F-40E4-8B64-86A8F4942D5F}" type="parTrans" cxnId="{A8572B34-0F8B-4A63-9D8B-BBB0CFC17344}">
      <dgm:prSet/>
      <dgm:spPr/>
      <dgm:t>
        <a:bodyPr/>
        <a:lstStyle/>
        <a:p>
          <a:endParaRPr lang="pt-BR"/>
        </a:p>
      </dgm:t>
    </dgm:pt>
    <dgm:pt modelId="{E47C73F6-3E4D-4540-B3DF-76295E338FC3}" type="sibTrans" cxnId="{A8572B34-0F8B-4A63-9D8B-BBB0CFC17344}">
      <dgm:prSet/>
      <dgm:spPr/>
      <dgm:t>
        <a:bodyPr/>
        <a:lstStyle/>
        <a:p>
          <a:endParaRPr lang="pt-BR"/>
        </a:p>
      </dgm:t>
    </dgm:pt>
    <dgm:pt modelId="{01CA737E-AE41-4864-9F2F-B23AFCB1E9F6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000" b="1" dirty="0" smtClean="0"/>
            <a:t>Base Cadastral</a:t>
          </a:r>
          <a:endParaRPr lang="pt-BR" sz="2000" b="1" dirty="0"/>
        </a:p>
      </dgm:t>
    </dgm:pt>
    <dgm:pt modelId="{F46AB7CB-D10C-41AD-ADDB-7DFC059E2F88}" type="parTrans" cxnId="{EF4F5F48-E062-43C6-8BE0-C329124F2A93}">
      <dgm:prSet/>
      <dgm:spPr/>
      <dgm:t>
        <a:bodyPr/>
        <a:lstStyle/>
        <a:p>
          <a:endParaRPr lang="pt-BR"/>
        </a:p>
      </dgm:t>
    </dgm:pt>
    <dgm:pt modelId="{AF6CA7B2-08C0-4434-BAA1-18424A310B4D}" type="sibTrans" cxnId="{EF4F5F48-E062-43C6-8BE0-C329124F2A93}">
      <dgm:prSet/>
      <dgm:spPr/>
      <dgm:t>
        <a:bodyPr/>
        <a:lstStyle/>
        <a:p>
          <a:endParaRPr lang="pt-BR"/>
        </a:p>
      </dgm:t>
    </dgm:pt>
    <dgm:pt modelId="{40CE2AD8-423A-4544-844C-4893C5F025C3}">
      <dgm:prSet phldrT="[Texto]" custT="1"/>
      <dgm:spPr/>
      <dgm:t>
        <a:bodyPr/>
        <a:lstStyle/>
        <a:p>
          <a:r>
            <a:rPr lang="pt-BR" sz="2000" dirty="0" smtClean="0"/>
            <a:t>Processo de obtenção </a:t>
          </a:r>
          <a:endParaRPr lang="pt-BR" sz="2000" dirty="0"/>
        </a:p>
      </dgm:t>
    </dgm:pt>
    <dgm:pt modelId="{6CF262BC-A647-4831-A5E6-A221F9F79CE7}" type="parTrans" cxnId="{DF7F6A05-720A-4F29-B3A2-15D28549F675}">
      <dgm:prSet/>
      <dgm:spPr/>
      <dgm:t>
        <a:bodyPr/>
        <a:lstStyle/>
        <a:p>
          <a:endParaRPr lang="pt-BR"/>
        </a:p>
      </dgm:t>
    </dgm:pt>
    <dgm:pt modelId="{493D0323-631A-4F2C-B8F8-DAD855F4F2AD}" type="sibTrans" cxnId="{DF7F6A05-720A-4F29-B3A2-15D28549F675}">
      <dgm:prSet/>
      <dgm:spPr/>
      <dgm:t>
        <a:bodyPr/>
        <a:lstStyle/>
        <a:p>
          <a:endParaRPr lang="pt-BR"/>
        </a:p>
      </dgm:t>
    </dgm:pt>
    <dgm:pt modelId="{FB6C846F-9BD4-453E-9518-1041E3C4956D}">
      <dgm:prSet phldrT="[Texto]" custT="1"/>
      <dgm:spPr/>
      <dgm:t>
        <a:bodyPr/>
        <a:lstStyle/>
        <a:p>
          <a:r>
            <a:rPr lang="pt-BR" sz="2000" dirty="0" smtClean="0"/>
            <a:t>Sobrevivência de Inválidos</a:t>
          </a:r>
          <a:endParaRPr lang="pt-BR" sz="2000" dirty="0"/>
        </a:p>
      </dgm:t>
    </dgm:pt>
    <dgm:pt modelId="{7A43B68F-E22D-40B7-BA8F-BDBB0C0D1D2E}" type="parTrans" cxnId="{FB72356A-F9A9-4A1E-ACFA-A4F05E15A956}">
      <dgm:prSet/>
      <dgm:spPr/>
      <dgm:t>
        <a:bodyPr/>
        <a:lstStyle/>
        <a:p>
          <a:endParaRPr lang="pt-BR"/>
        </a:p>
      </dgm:t>
    </dgm:pt>
    <dgm:pt modelId="{BBBA1332-3EB5-4650-B778-AE6A363411C6}" type="sibTrans" cxnId="{FB72356A-F9A9-4A1E-ACFA-A4F05E15A956}">
      <dgm:prSet/>
      <dgm:spPr/>
      <dgm:t>
        <a:bodyPr/>
        <a:lstStyle/>
        <a:p>
          <a:endParaRPr lang="pt-BR"/>
        </a:p>
      </dgm:t>
    </dgm:pt>
    <dgm:pt modelId="{BABBA7CE-FCD5-4E21-9779-63C092E95431}">
      <dgm:prSet phldrT="[Texto]" custT="1"/>
      <dgm:spPr/>
      <dgm:t>
        <a:bodyPr/>
        <a:lstStyle/>
        <a:p>
          <a:r>
            <a:rPr lang="pt-BR" sz="2000" dirty="0" smtClean="0"/>
            <a:t>Entrada em Invalidez</a:t>
          </a:r>
          <a:endParaRPr lang="pt-BR" sz="2000" dirty="0"/>
        </a:p>
      </dgm:t>
    </dgm:pt>
    <dgm:pt modelId="{63FFDCBE-3A99-4333-8BF8-20BF9CAD5056}" type="parTrans" cxnId="{6522B876-A9E8-4D47-87EC-BED822B3C510}">
      <dgm:prSet/>
      <dgm:spPr/>
      <dgm:t>
        <a:bodyPr/>
        <a:lstStyle/>
        <a:p>
          <a:endParaRPr lang="pt-BR"/>
        </a:p>
      </dgm:t>
    </dgm:pt>
    <dgm:pt modelId="{128C1AEE-533D-46C7-A63E-5E29AB87F772}" type="sibTrans" cxnId="{6522B876-A9E8-4D47-87EC-BED822B3C510}">
      <dgm:prSet/>
      <dgm:spPr/>
      <dgm:t>
        <a:bodyPr/>
        <a:lstStyle/>
        <a:p>
          <a:endParaRPr lang="pt-BR"/>
        </a:p>
      </dgm:t>
    </dgm:pt>
    <dgm:pt modelId="{9F777E9C-D4B3-42BB-A4A0-8EF2F18B8523}">
      <dgm:prSet phldrT="[Texto]" custT="1"/>
      <dgm:spPr/>
      <dgm:t>
        <a:bodyPr/>
        <a:lstStyle/>
        <a:p>
          <a:r>
            <a:rPr lang="pt-BR" sz="2000" dirty="0" smtClean="0"/>
            <a:t>Entrada Mercado Trabalho</a:t>
          </a:r>
          <a:endParaRPr lang="pt-BR" sz="2000" dirty="0"/>
        </a:p>
      </dgm:t>
    </dgm:pt>
    <dgm:pt modelId="{0A010ACC-0FF3-458D-A251-3CA2EA33BD54}" type="parTrans" cxnId="{14D68058-44B9-4724-8D40-4E493EBCBD27}">
      <dgm:prSet/>
      <dgm:spPr/>
      <dgm:t>
        <a:bodyPr/>
        <a:lstStyle/>
        <a:p>
          <a:endParaRPr lang="pt-BR"/>
        </a:p>
      </dgm:t>
    </dgm:pt>
    <dgm:pt modelId="{94FE19D7-B8DD-4AB2-AA3A-D6A852979CC3}" type="sibTrans" cxnId="{14D68058-44B9-4724-8D40-4E493EBCBD27}">
      <dgm:prSet/>
      <dgm:spPr/>
      <dgm:t>
        <a:bodyPr/>
        <a:lstStyle/>
        <a:p>
          <a:endParaRPr lang="pt-BR"/>
        </a:p>
      </dgm:t>
    </dgm:pt>
    <dgm:pt modelId="{11911EAD-8566-4A7B-A116-5295D7DC46E5}">
      <dgm:prSet phldrT="[Texto]" custT="1"/>
      <dgm:spPr/>
      <dgm:t>
        <a:bodyPr/>
        <a:lstStyle/>
        <a:p>
          <a:r>
            <a:rPr lang="pt-BR" sz="2000" dirty="0" smtClean="0"/>
            <a:t>Família Padrão</a:t>
          </a:r>
          <a:endParaRPr lang="pt-BR" sz="2000" dirty="0"/>
        </a:p>
      </dgm:t>
    </dgm:pt>
    <dgm:pt modelId="{30829B0A-1794-4837-B72B-38AAA3596DC6}" type="parTrans" cxnId="{8C992AB8-6C2B-4782-9594-52B73D468DDB}">
      <dgm:prSet/>
      <dgm:spPr/>
      <dgm:t>
        <a:bodyPr/>
        <a:lstStyle/>
        <a:p>
          <a:endParaRPr lang="pt-BR"/>
        </a:p>
      </dgm:t>
    </dgm:pt>
    <dgm:pt modelId="{25A0BB25-5D4C-4701-8EB3-81CDF6362C90}" type="sibTrans" cxnId="{8C992AB8-6C2B-4782-9594-52B73D468DDB}">
      <dgm:prSet/>
      <dgm:spPr/>
      <dgm:t>
        <a:bodyPr/>
        <a:lstStyle/>
        <a:p>
          <a:endParaRPr lang="pt-BR"/>
        </a:p>
      </dgm:t>
    </dgm:pt>
    <dgm:pt modelId="{A570BDA2-DC78-4681-81DD-790B7307172F}">
      <dgm:prSet phldrT="[Texto]" custT="1"/>
      <dgm:spPr/>
      <dgm:t>
        <a:bodyPr/>
        <a:lstStyle/>
        <a:p>
          <a:r>
            <a:rPr lang="pt-BR" sz="2000" dirty="0" smtClean="0"/>
            <a:t>Cobertura Base Cadastral</a:t>
          </a:r>
          <a:endParaRPr lang="pt-BR" sz="2000" dirty="0"/>
        </a:p>
      </dgm:t>
    </dgm:pt>
    <dgm:pt modelId="{F9D7ED23-00D0-4782-B6CD-EFDBBC412662}" type="parTrans" cxnId="{B3DF904B-8810-4168-9B5F-1B1AAE2168E7}">
      <dgm:prSet/>
      <dgm:spPr/>
      <dgm:t>
        <a:bodyPr/>
        <a:lstStyle/>
        <a:p>
          <a:endParaRPr lang="pt-BR"/>
        </a:p>
      </dgm:t>
    </dgm:pt>
    <dgm:pt modelId="{0B07549F-7294-4FEC-9B16-B5EA6CDAA7A5}" type="sibTrans" cxnId="{B3DF904B-8810-4168-9B5F-1B1AAE2168E7}">
      <dgm:prSet/>
      <dgm:spPr/>
      <dgm:t>
        <a:bodyPr/>
        <a:lstStyle/>
        <a:p>
          <a:endParaRPr lang="pt-BR"/>
        </a:p>
      </dgm:t>
    </dgm:pt>
    <dgm:pt modelId="{F2E8D82B-D0C2-4C31-A5F3-82463477096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000" b="1" dirty="0" smtClean="0"/>
            <a:t>Metodologia</a:t>
          </a:r>
          <a:endParaRPr lang="pt-BR" sz="2000" b="1" dirty="0"/>
        </a:p>
      </dgm:t>
    </dgm:pt>
    <dgm:pt modelId="{E0FF34C9-E196-4307-B34B-F439AA8DD900}" type="parTrans" cxnId="{28115929-FC7C-4902-BE8C-3467CF5136C1}">
      <dgm:prSet/>
      <dgm:spPr/>
      <dgm:t>
        <a:bodyPr/>
        <a:lstStyle/>
        <a:p>
          <a:endParaRPr lang="pt-BR"/>
        </a:p>
      </dgm:t>
    </dgm:pt>
    <dgm:pt modelId="{1DC8E140-AA92-421F-AAE6-DFFE48D1C47E}" type="sibTrans" cxnId="{28115929-FC7C-4902-BE8C-3467CF5136C1}">
      <dgm:prSet/>
      <dgm:spPr/>
      <dgm:t>
        <a:bodyPr/>
        <a:lstStyle/>
        <a:p>
          <a:endParaRPr lang="pt-BR"/>
        </a:p>
      </dgm:t>
    </dgm:pt>
    <dgm:pt modelId="{E43EE995-D4B4-4B66-8002-DF57F7BCA3DF}">
      <dgm:prSet phldrT="[Texto]" custT="1"/>
      <dgm:spPr/>
      <dgm:t>
        <a:bodyPr/>
        <a:lstStyle/>
        <a:p>
          <a:r>
            <a:rPr lang="pt-BR" sz="2000" dirty="0" smtClean="0"/>
            <a:t>Riscos Expirados  Comportamento p/ aposentadoria</a:t>
          </a:r>
          <a:endParaRPr lang="pt-BR" sz="2000" dirty="0"/>
        </a:p>
      </dgm:t>
    </dgm:pt>
    <dgm:pt modelId="{46433D3E-6F34-4D6C-8822-24E6987B4B3B}" type="parTrans" cxnId="{CF853781-35BD-44C2-B967-25ED2F5E84CE}">
      <dgm:prSet/>
      <dgm:spPr/>
      <dgm:t>
        <a:bodyPr/>
        <a:lstStyle/>
        <a:p>
          <a:endParaRPr lang="pt-BR"/>
        </a:p>
      </dgm:t>
    </dgm:pt>
    <dgm:pt modelId="{3D6DDC25-6257-4A0A-86DC-082F3AD44EB1}" type="sibTrans" cxnId="{CF853781-35BD-44C2-B967-25ED2F5E84CE}">
      <dgm:prSet/>
      <dgm:spPr/>
      <dgm:t>
        <a:bodyPr/>
        <a:lstStyle/>
        <a:p>
          <a:endParaRPr lang="pt-BR"/>
        </a:p>
      </dgm:t>
    </dgm:pt>
    <dgm:pt modelId="{A92A3682-7054-4EF9-BA7A-DB60F88F55A9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2000" b="1" dirty="0" smtClean="0"/>
            <a:t>Políticas de Gestão de Pessoal</a:t>
          </a:r>
          <a:endParaRPr lang="pt-BR" sz="2000" b="1" dirty="0"/>
        </a:p>
      </dgm:t>
    </dgm:pt>
    <dgm:pt modelId="{1D80636D-8A18-4D4D-8DC3-529C7A35391F}" type="parTrans" cxnId="{43186070-B64C-43E7-9EBD-54473F63F58A}">
      <dgm:prSet/>
      <dgm:spPr/>
      <dgm:t>
        <a:bodyPr/>
        <a:lstStyle/>
        <a:p>
          <a:endParaRPr lang="pt-BR"/>
        </a:p>
      </dgm:t>
    </dgm:pt>
    <dgm:pt modelId="{5E90AA86-01BB-44C7-93A7-87F602B57F39}" type="sibTrans" cxnId="{43186070-B64C-43E7-9EBD-54473F63F58A}">
      <dgm:prSet/>
      <dgm:spPr/>
      <dgm:t>
        <a:bodyPr/>
        <a:lstStyle/>
        <a:p>
          <a:endParaRPr lang="pt-BR"/>
        </a:p>
      </dgm:t>
    </dgm:pt>
    <dgm:pt modelId="{7737481B-3AE4-4F89-97EB-E8D883F9AE9A}">
      <dgm:prSet phldrT="[Texto]" custT="1"/>
      <dgm:spPr/>
      <dgm:t>
        <a:bodyPr/>
        <a:lstStyle/>
        <a:p>
          <a:r>
            <a:rPr lang="pt-BR" sz="2000" dirty="0" smtClean="0"/>
            <a:t>Cálculo média salarial</a:t>
          </a:r>
          <a:endParaRPr lang="pt-BR" sz="2000" dirty="0"/>
        </a:p>
      </dgm:t>
    </dgm:pt>
    <dgm:pt modelId="{91CCCBA5-71B5-4CDF-A889-5DF7AFBBCE75}" type="parTrans" cxnId="{92EBA065-48CB-437F-BBDA-7FEFD5766CB0}">
      <dgm:prSet/>
      <dgm:spPr/>
      <dgm:t>
        <a:bodyPr/>
        <a:lstStyle/>
        <a:p>
          <a:endParaRPr lang="pt-BR"/>
        </a:p>
      </dgm:t>
    </dgm:pt>
    <dgm:pt modelId="{A9DE7731-FEF2-4F4E-9AF4-96F4E065C729}" type="sibTrans" cxnId="{92EBA065-48CB-437F-BBDA-7FEFD5766CB0}">
      <dgm:prSet/>
      <dgm:spPr/>
      <dgm:t>
        <a:bodyPr/>
        <a:lstStyle/>
        <a:p>
          <a:endParaRPr lang="pt-BR"/>
        </a:p>
      </dgm:t>
    </dgm:pt>
    <dgm:pt modelId="{A0A3388A-449C-4F68-BC84-9D527CC3E9A1}">
      <dgm:prSet phldrT="[Texto]" custT="1"/>
      <dgm:spPr/>
      <dgm:t>
        <a:bodyPr/>
        <a:lstStyle/>
        <a:p>
          <a:r>
            <a:rPr lang="pt-BR" sz="2000" dirty="0" smtClean="0"/>
            <a:t>Método de Financiamento</a:t>
          </a:r>
          <a:endParaRPr lang="pt-BR" sz="2000" dirty="0"/>
        </a:p>
      </dgm:t>
    </dgm:pt>
    <dgm:pt modelId="{87BABA10-C058-4599-803B-B054F8F0B219}" type="parTrans" cxnId="{2F23D0CA-E5C8-468E-8C57-C8DF00F9BC56}">
      <dgm:prSet/>
      <dgm:spPr/>
      <dgm:t>
        <a:bodyPr/>
        <a:lstStyle/>
        <a:p>
          <a:endParaRPr lang="pt-BR"/>
        </a:p>
      </dgm:t>
    </dgm:pt>
    <dgm:pt modelId="{16990912-E32A-4E9D-8D05-E56269D42C94}" type="sibTrans" cxnId="{2F23D0CA-E5C8-468E-8C57-C8DF00F9BC56}">
      <dgm:prSet/>
      <dgm:spPr/>
      <dgm:t>
        <a:bodyPr/>
        <a:lstStyle/>
        <a:p>
          <a:endParaRPr lang="pt-BR"/>
        </a:p>
      </dgm:t>
    </dgm:pt>
    <dgm:pt modelId="{91098FEC-EC38-4E81-9A34-BA01A6D49C33}">
      <dgm:prSet custT="1"/>
      <dgm:spPr/>
      <dgm:t>
        <a:bodyPr/>
        <a:lstStyle/>
        <a:p>
          <a:r>
            <a:rPr lang="pt-BR" sz="2000" dirty="0" smtClean="0"/>
            <a:t>Crescimento da Remuneração</a:t>
          </a:r>
          <a:endParaRPr lang="pt-BR" sz="2000" dirty="0"/>
        </a:p>
      </dgm:t>
    </dgm:pt>
    <dgm:pt modelId="{A24503E4-06C7-4BA4-B006-FB70ACABAD90}" type="parTrans" cxnId="{394DA0B8-C8AA-4006-8855-5A87783A847C}">
      <dgm:prSet/>
      <dgm:spPr/>
      <dgm:t>
        <a:bodyPr/>
        <a:lstStyle/>
        <a:p>
          <a:endParaRPr lang="pt-BR"/>
        </a:p>
      </dgm:t>
    </dgm:pt>
    <dgm:pt modelId="{96AA9620-0F56-43D4-BD5C-B7D207A7A63B}" type="sibTrans" cxnId="{394DA0B8-C8AA-4006-8855-5A87783A847C}">
      <dgm:prSet/>
      <dgm:spPr/>
      <dgm:t>
        <a:bodyPr/>
        <a:lstStyle/>
        <a:p>
          <a:endParaRPr lang="pt-BR"/>
        </a:p>
      </dgm:t>
    </dgm:pt>
    <dgm:pt modelId="{DF597975-B0AD-4222-A31D-499758F7C73E}">
      <dgm:prSet custT="1"/>
      <dgm:spPr/>
      <dgm:t>
        <a:bodyPr/>
        <a:lstStyle/>
        <a:p>
          <a:r>
            <a:rPr lang="pt-BR" sz="2000" dirty="0" smtClean="0"/>
            <a:t>Rotatividade</a:t>
          </a:r>
          <a:endParaRPr lang="pt-BR" sz="2000" dirty="0"/>
        </a:p>
      </dgm:t>
    </dgm:pt>
    <dgm:pt modelId="{AA3CDF86-C6F8-45D7-8305-0EAD992A0222}" type="parTrans" cxnId="{1A6E8DC3-DF5A-4821-B591-A082ABD6F408}">
      <dgm:prSet/>
      <dgm:spPr/>
      <dgm:t>
        <a:bodyPr/>
        <a:lstStyle/>
        <a:p>
          <a:endParaRPr lang="pt-BR"/>
        </a:p>
      </dgm:t>
    </dgm:pt>
    <dgm:pt modelId="{77177B29-D84E-484C-B8AC-064343F48FE2}" type="sibTrans" cxnId="{1A6E8DC3-DF5A-4821-B591-A082ABD6F408}">
      <dgm:prSet/>
      <dgm:spPr/>
      <dgm:t>
        <a:bodyPr/>
        <a:lstStyle/>
        <a:p>
          <a:endParaRPr lang="pt-BR"/>
        </a:p>
      </dgm:t>
    </dgm:pt>
    <dgm:pt modelId="{DDD671C2-3027-4369-A7AE-29FD058183FF}">
      <dgm:prSet custT="1"/>
      <dgm:spPr/>
      <dgm:t>
        <a:bodyPr/>
        <a:lstStyle/>
        <a:p>
          <a:r>
            <a:rPr lang="pt-BR" sz="2000" dirty="0" smtClean="0"/>
            <a:t>Gerações Futuras</a:t>
          </a:r>
          <a:endParaRPr lang="pt-BR" sz="2000" dirty="0"/>
        </a:p>
      </dgm:t>
    </dgm:pt>
    <dgm:pt modelId="{A33E7C1C-9B4B-46FC-BABC-BE421C3D6187}" type="parTrans" cxnId="{1F2EE5E1-6E68-42FE-8A98-C869FD0AAFFE}">
      <dgm:prSet/>
      <dgm:spPr/>
      <dgm:t>
        <a:bodyPr/>
        <a:lstStyle/>
        <a:p>
          <a:endParaRPr lang="pt-BR"/>
        </a:p>
      </dgm:t>
    </dgm:pt>
    <dgm:pt modelId="{46B8C987-AA9C-4423-A460-C593E5903443}" type="sibTrans" cxnId="{1F2EE5E1-6E68-42FE-8A98-C869FD0AAFFE}">
      <dgm:prSet/>
      <dgm:spPr/>
      <dgm:t>
        <a:bodyPr/>
        <a:lstStyle/>
        <a:p>
          <a:endParaRPr lang="pt-BR"/>
        </a:p>
      </dgm:t>
    </dgm:pt>
    <dgm:pt modelId="{2B17246C-7F97-43A3-8E22-69F14563BB0B}" type="pres">
      <dgm:prSet presAssocID="{B450573D-FB47-4C7C-A5F3-C19886F712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A617EB-45CC-47E8-98B7-F3882940F669}" type="pres">
      <dgm:prSet presAssocID="{FF57D9FE-006B-4189-B678-AFF92475F6B5}" presName="composite" presStyleCnt="0"/>
      <dgm:spPr/>
    </dgm:pt>
    <dgm:pt modelId="{D9AC092F-7400-4E02-86CC-CC2911BFEB74}" type="pres">
      <dgm:prSet presAssocID="{FF57D9FE-006B-4189-B678-AFF92475F6B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8B35ED-EAE2-41E7-B87B-D83125279D1D}" type="pres">
      <dgm:prSet presAssocID="{FF57D9FE-006B-4189-B678-AFF92475F6B5}" presName="parSh" presStyleLbl="node1" presStyleIdx="0" presStyleCnt="4" custLinFactNeighborX="-219" custLinFactNeighborY="-48390"/>
      <dgm:spPr/>
      <dgm:t>
        <a:bodyPr/>
        <a:lstStyle/>
        <a:p>
          <a:endParaRPr lang="pt-BR"/>
        </a:p>
      </dgm:t>
    </dgm:pt>
    <dgm:pt modelId="{E7BFF650-126F-43D4-A6D9-046C66635622}" type="pres">
      <dgm:prSet presAssocID="{FF57D9FE-006B-4189-B678-AFF92475F6B5}" presName="desTx" presStyleLbl="fgAcc1" presStyleIdx="0" presStyleCnt="4" custScaleX="140585" custScaleY="48649" custLinFactNeighborX="-7534" custLinFactNeighborY="-101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9B2D99-A6CD-4F22-89CF-B594EF2082AF}" type="pres">
      <dgm:prSet presAssocID="{AE954D2D-0B92-48C1-9D6F-5B2C0D154C4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3BEB05F5-C4DB-41B0-B2BD-4AD48A384245}" type="pres">
      <dgm:prSet presAssocID="{AE954D2D-0B92-48C1-9D6F-5B2C0D154C45}" presName="connTx" presStyleLbl="sibTrans2D1" presStyleIdx="0" presStyleCnt="3"/>
      <dgm:spPr/>
      <dgm:t>
        <a:bodyPr/>
        <a:lstStyle/>
        <a:p>
          <a:endParaRPr lang="pt-BR"/>
        </a:p>
      </dgm:t>
    </dgm:pt>
    <dgm:pt modelId="{3C67E920-3293-40F6-815C-62E5B18F9169}" type="pres">
      <dgm:prSet presAssocID="{01CA737E-AE41-4864-9F2F-B23AFCB1E9F6}" presName="composite" presStyleCnt="0"/>
      <dgm:spPr/>
    </dgm:pt>
    <dgm:pt modelId="{0FED2DDB-CF00-4110-9C1F-62B24AE65544}" type="pres">
      <dgm:prSet presAssocID="{01CA737E-AE41-4864-9F2F-B23AFCB1E9F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74300C-3161-4766-9F40-8E40C24FB3CF}" type="pres">
      <dgm:prSet presAssocID="{01CA737E-AE41-4864-9F2F-B23AFCB1E9F6}" presName="parSh" presStyleLbl="node1" presStyleIdx="1" presStyleCnt="4" custLinFactNeighborX="149" custLinFactNeighborY="-41905"/>
      <dgm:spPr/>
      <dgm:t>
        <a:bodyPr/>
        <a:lstStyle/>
        <a:p>
          <a:endParaRPr lang="pt-BR"/>
        </a:p>
      </dgm:t>
    </dgm:pt>
    <dgm:pt modelId="{949A2061-B9D1-4758-9136-D3C65B5118C5}" type="pres">
      <dgm:prSet presAssocID="{01CA737E-AE41-4864-9F2F-B23AFCB1E9F6}" presName="desTx" presStyleLbl="fgAcc1" presStyleIdx="1" presStyleCnt="4" custScaleX="131306" custScaleY="57997" custLinFactNeighborX="-2901" custLinFactNeighborY="-61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8F3237-E07E-4A70-84B2-D3015DBFF28D}" type="pres">
      <dgm:prSet presAssocID="{AF6CA7B2-08C0-4434-BAA1-18424A310B4D}" presName="sibTrans" presStyleLbl="sibTrans2D1" presStyleIdx="1" presStyleCnt="3"/>
      <dgm:spPr/>
      <dgm:t>
        <a:bodyPr/>
        <a:lstStyle/>
        <a:p>
          <a:endParaRPr lang="pt-BR"/>
        </a:p>
      </dgm:t>
    </dgm:pt>
    <dgm:pt modelId="{E5B8EAAA-EA45-4A5F-BE20-A6DE731424FF}" type="pres">
      <dgm:prSet presAssocID="{AF6CA7B2-08C0-4434-BAA1-18424A310B4D}" presName="connTx" presStyleLbl="sibTrans2D1" presStyleIdx="1" presStyleCnt="3"/>
      <dgm:spPr/>
      <dgm:t>
        <a:bodyPr/>
        <a:lstStyle/>
        <a:p>
          <a:endParaRPr lang="pt-BR"/>
        </a:p>
      </dgm:t>
    </dgm:pt>
    <dgm:pt modelId="{32B3758D-8B21-44EA-9E0E-08D2E3E7E939}" type="pres">
      <dgm:prSet presAssocID="{F2E8D82B-D0C2-4C31-A5F3-82463477096D}" presName="composite" presStyleCnt="0"/>
      <dgm:spPr/>
    </dgm:pt>
    <dgm:pt modelId="{95C53288-AE53-49FC-B342-1C6C2AA0111A}" type="pres">
      <dgm:prSet presAssocID="{F2E8D82B-D0C2-4C31-A5F3-82463477096D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520E2-DCEC-4648-8AC7-12DE4C1E5BC0}" type="pres">
      <dgm:prSet presAssocID="{F2E8D82B-D0C2-4C31-A5F3-82463477096D}" presName="parSh" presStyleLbl="node1" presStyleIdx="2" presStyleCnt="4" custLinFactNeighborX="-775" custLinFactNeighborY="-48390"/>
      <dgm:spPr/>
      <dgm:t>
        <a:bodyPr/>
        <a:lstStyle/>
        <a:p>
          <a:endParaRPr lang="pt-BR"/>
        </a:p>
      </dgm:t>
    </dgm:pt>
    <dgm:pt modelId="{492D0758-7444-42EB-B9E1-15AF14A88982}" type="pres">
      <dgm:prSet presAssocID="{F2E8D82B-D0C2-4C31-A5F3-82463477096D}" presName="desTx" presStyleLbl="fgAcc1" presStyleIdx="2" presStyleCnt="4" custScaleX="124939" custScaleY="61448" custLinFactNeighborX="-5497" custLinFactNeighborY="-3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BFA425-B7A5-4E07-86D1-5E6D70592EB1}" type="pres">
      <dgm:prSet presAssocID="{1DC8E140-AA92-421F-AAE6-DFFE48D1C47E}" presName="sibTrans" presStyleLbl="sibTrans2D1" presStyleIdx="2" presStyleCnt="3"/>
      <dgm:spPr/>
      <dgm:t>
        <a:bodyPr/>
        <a:lstStyle/>
        <a:p>
          <a:endParaRPr lang="pt-BR"/>
        </a:p>
      </dgm:t>
    </dgm:pt>
    <dgm:pt modelId="{44C2CB43-3863-4BA6-924B-B83F93A3E03D}" type="pres">
      <dgm:prSet presAssocID="{1DC8E140-AA92-421F-AAE6-DFFE48D1C47E}" presName="connTx" presStyleLbl="sibTrans2D1" presStyleIdx="2" presStyleCnt="3"/>
      <dgm:spPr/>
      <dgm:t>
        <a:bodyPr/>
        <a:lstStyle/>
        <a:p>
          <a:endParaRPr lang="pt-BR"/>
        </a:p>
      </dgm:t>
    </dgm:pt>
    <dgm:pt modelId="{379D5DB1-71A1-49FC-AB14-80B850CF8BC8}" type="pres">
      <dgm:prSet presAssocID="{A92A3682-7054-4EF9-BA7A-DB60F88F55A9}" presName="composite" presStyleCnt="0"/>
      <dgm:spPr/>
    </dgm:pt>
    <dgm:pt modelId="{F0259656-B673-4C14-A753-977139F340C6}" type="pres">
      <dgm:prSet presAssocID="{A92A3682-7054-4EF9-BA7A-DB60F88F55A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35BA00-86D0-4D48-A0A9-ABC9A2A1120C}" type="pres">
      <dgm:prSet presAssocID="{A92A3682-7054-4EF9-BA7A-DB60F88F55A9}" presName="parSh" presStyleLbl="node1" presStyleIdx="3" presStyleCnt="4" custLinFactNeighborX="1483" custLinFactNeighborY="-48390"/>
      <dgm:spPr/>
      <dgm:t>
        <a:bodyPr/>
        <a:lstStyle/>
        <a:p>
          <a:endParaRPr lang="pt-BR"/>
        </a:p>
      </dgm:t>
    </dgm:pt>
    <dgm:pt modelId="{2FA54282-255E-4817-BFC3-1F0FA4B8C76A}" type="pres">
      <dgm:prSet presAssocID="{A92A3682-7054-4EF9-BA7A-DB60F88F55A9}" presName="desTx" presStyleLbl="fgAcc1" presStyleIdx="3" presStyleCnt="4" custScaleX="115019" custScaleY="60569" custLinFactNeighborX="-11789" custLinFactNeighborY="-4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28ED6D-91C6-4267-B8CA-FF09C89EDFDB}" type="presOf" srcId="{40CE2AD8-423A-4544-844C-4893C5F025C3}" destId="{949A2061-B9D1-4758-9136-D3C65B5118C5}" srcOrd="0" destOrd="0" presId="urn:microsoft.com/office/officeart/2005/8/layout/process3"/>
    <dgm:cxn modelId="{1A6E8DC3-DF5A-4821-B591-A082ABD6F408}" srcId="{A92A3682-7054-4EF9-BA7A-DB60F88F55A9}" destId="{DF597975-B0AD-4222-A31D-499758F7C73E}" srcOrd="1" destOrd="0" parTransId="{AA3CDF86-C6F8-45D7-8305-0EAD992A0222}" sibTransId="{77177B29-D84E-484C-B8AC-064343F48FE2}"/>
    <dgm:cxn modelId="{6522B876-A9E8-4D47-87EC-BED822B3C510}" srcId="{FF57D9FE-006B-4189-B678-AFF92475F6B5}" destId="{BABBA7CE-FCD5-4E21-9779-63C092E95431}" srcOrd="2" destOrd="0" parTransId="{63FFDCBE-3A99-4333-8BF8-20BF9CAD5056}" sibTransId="{128C1AEE-533D-46C7-A63E-5E29AB87F772}"/>
    <dgm:cxn modelId="{B2DA8232-404F-4095-A699-7A1CDF0BA027}" type="presOf" srcId="{01CA737E-AE41-4864-9F2F-B23AFCB1E9F6}" destId="{0FED2DDB-CF00-4110-9C1F-62B24AE65544}" srcOrd="0" destOrd="0" presId="urn:microsoft.com/office/officeart/2005/8/layout/process3"/>
    <dgm:cxn modelId="{32A09749-D2C6-4351-94FD-D2543AD3C44E}" type="presOf" srcId="{1DC8E140-AA92-421F-AAE6-DFFE48D1C47E}" destId="{44C2CB43-3863-4BA6-924B-B83F93A3E03D}" srcOrd="1" destOrd="0" presId="urn:microsoft.com/office/officeart/2005/8/layout/process3"/>
    <dgm:cxn modelId="{1F2EE5E1-6E68-42FE-8A98-C869FD0AAFFE}" srcId="{A92A3682-7054-4EF9-BA7A-DB60F88F55A9}" destId="{DDD671C2-3027-4369-A7AE-29FD058183FF}" srcOrd="2" destOrd="0" parTransId="{A33E7C1C-9B4B-46FC-BABC-BE421C3D6187}" sibTransId="{46B8C987-AA9C-4423-A460-C593E5903443}"/>
    <dgm:cxn modelId="{EF4F5F48-E062-43C6-8BE0-C329124F2A93}" srcId="{B450573D-FB47-4C7C-A5F3-C19886F71284}" destId="{01CA737E-AE41-4864-9F2F-B23AFCB1E9F6}" srcOrd="1" destOrd="0" parTransId="{F46AB7CB-D10C-41AD-ADDB-7DFC059E2F88}" sibTransId="{AF6CA7B2-08C0-4434-BAA1-18424A310B4D}"/>
    <dgm:cxn modelId="{14D68058-44B9-4724-8D40-4E493EBCBD27}" srcId="{01CA737E-AE41-4864-9F2F-B23AFCB1E9F6}" destId="{9F777E9C-D4B3-42BB-A4A0-8EF2F18B8523}" srcOrd="1" destOrd="0" parTransId="{0A010ACC-0FF3-458D-A251-3CA2EA33BD54}" sibTransId="{94FE19D7-B8DD-4AB2-AA3A-D6A852979CC3}"/>
    <dgm:cxn modelId="{72E1B3DC-591C-43C5-9689-0FA30B82B7CB}" type="presOf" srcId="{FF57D9FE-006B-4189-B678-AFF92475F6B5}" destId="{D78B35ED-EAE2-41E7-B87B-D83125279D1D}" srcOrd="1" destOrd="0" presId="urn:microsoft.com/office/officeart/2005/8/layout/process3"/>
    <dgm:cxn modelId="{6FBBB39A-521F-452A-A0F3-7592CEEAF061}" type="presOf" srcId="{9F777E9C-D4B3-42BB-A4A0-8EF2F18B8523}" destId="{949A2061-B9D1-4758-9136-D3C65B5118C5}" srcOrd="0" destOrd="1" presId="urn:microsoft.com/office/officeart/2005/8/layout/process3"/>
    <dgm:cxn modelId="{DB222FA8-F39D-4D90-A1D7-8C86DE2453AB}" type="presOf" srcId="{AE954D2D-0B92-48C1-9D6F-5B2C0D154C45}" destId="{3BEB05F5-C4DB-41B0-B2BD-4AD48A384245}" srcOrd="1" destOrd="0" presId="urn:microsoft.com/office/officeart/2005/8/layout/process3"/>
    <dgm:cxn modelId="{4CB7B916-0EC4-43DF-B333-DC1FC8339082}" type="presOf" srcId="{7737481B-3AE4-4F89-97EB-E8D883F9AE9A}" destId="{492D0758-7444-42EB-B9E1-15AF14A88982}" srcOrd="0" destOrd="1" presId="urn:microsoft.com/office/officeart/2005/8/layout/process3"/>
    <dgm:cxn modelId="{9D0CECB2-680A-4456-8755-7D2EA1222B45}" type="presOf" srcId="{AF6CA7B2-08C0-4434-BAA1-18424A310B4D}" destId="{E5B8EAAA-EA45-4A5F-BE20-A6DE731424FF}" srcOrd="1" destOrd="0" presId="urn:microsoft.com/office/officeart/2005/8/layout/process3"/>
    <dgm:cxn modelId="{5A6DEAF3-B229-432C-8E02-5AF85976BE6E}" type="presOf" srcId="{FF57D9FE-006B-4189-B678-AFF92475F6B5}" destId="{D9AC092F-7400-4E02-86CC-CC2911BFEB74}" srcOrd="0" destOrd="0" presId="urn:microsoft.com/office/officeart/2005/8/layout/process3"/>
    <dgm:cxn modelId="{74A09A22-2A66-4B20-B7C1-D9DD19368FE2}" type="presOf" srcId="{FB6C846F-9BD4-453E-9518-1041E3C4956D}" destId="{E7BFF650-126F-43D4-A6D9-046C66635622}" srcOrd="0" destOrd="1" presId="urn:microsoft.com/office/officeart/2005/8/layout/process3"/>
    <dgm:cxn modelId="{80F76978-5727-4F06-9616-44D8100FE3D5}" type="presOf" srcId="{A0A3388A-449C-4F68-BC84-9D527CC3E9A1}" destId="{492D0758-7444-42EB-B9E1-15AF14A88982}" srcOrd="0" destOrd="2" presId="urn:microsoft.com/office/officeart/2005/8/layout/process3"/>
    <dgm:cxn modelId="{B333A7C6-B7AE-4AF4-8C36-5A70C7AA275F}" type="presOf" srcId="{A92A3682-7054-4EF9-BA7A-DB60F88F55A9}" destId="{8135BA00-86D0-4D48-A0A9-ABC9A2A1120C}" srcOrd="1" destOrd="0" presId="urn:microsoft.com/office/officeart/2005/8/layout/process3"/>
    <dgm:cxn modelId="{394DA0B8-C8AA-4006-8855-5A87783A847C}" srcId="{A92A3682-7054-4EF9-BA7A-DB60F88F55A9}" destId="{91098FEC-EC38-4E81-9A34-BA01A6D49C33}" srcOrd="0" destOrd="0" parTransId="{A24503E4-06C7-4BA4-B006-FB70ACABAD90}" sibTransId="{96AA9620-0F56-43D4-BD5C-B7D207A7A63B}"/>
    <dgm:cxn modelId="{63961BC7-D104-4DFD-9B95-BBCC25E07533}" type="presOf" srcId="{F2E8D82B-D0C2-4C31-A5F3-82463477096D}" destId="{D97520E2-DCEC-4648-8AC7-12DE4C1E5BC0}" srcOrd="1" destOrd="0" presId="urn:microsoft.com/office/officeart/2005/8/layout/process3"/>
    <dgm:cxn modelId="{DD164200-D161-432B-912E-FFCEB626F45F}" type="presOf" srcId="{91098FEC-EC38-4E81-9A34-BA01A6D49C33}" destId="{2FA54282-255E-4817-BFC3-1F0FA4B8C76A}" srcOrd="0" destOrd="0" presId="urn:microsoft.com/office/officeart/2005/8/layout/process3"/>
    <dgm:cxn modelId="{FB72356A-F9A9-4A1E-ACFA-A4F05E15A956}" srcId="{FF57D9FE-006B-4189-B678-AFF92475F6B5}" destId="{FB6C846F-9BD4-453E-9518-1041E3C4956D}" srcOrd="1" destOrd="0" parTransId="{7A43B68F-E22D-40B7-BA8F-BDBB0C0D1D2E}" sibTransId="{BBBA1332-3EB5-4650-B778-AE6A363411C6}"/>
    <dgm:cxn modelId="{43186070-B64C-43E7-9EBD-54473F63F58A}" srcId="{B450573D-FB47-4C7C-A5F3-C19886F71284}" destId="{A92A3682-7054-4EF9-BA7A-DB60F88F55A9}" srcOrd="3" destOrd="0" parTransId="{1D80636D-8A18-4D4D-8DC3-529C7A35391F}" sibTransId="{5E90AA86-01BB-44C7-93A7-87F602B57F39}"/>
    <dgm:cxn modelId="{58BA3EE2-F3B5-4B42-B9B0-192E1CC1B29F}" type="presOf" srcId="{E43EE995-D4B4-4B66-8002-DF57F7BCA3DF}" destId="{492D0758-7444-42EB-B9E1-15AF14A88982}" srcOrd="0" destOrd="0" presId="urn:microsoft.com/office/officeart/2005/8/layout/process3"/>
    <dgm:cxn modelId="{92EBA065-48CB-437F-BBDA-7FEFD5766CB0}" srcId="{F2E8D82B-D0C2-4C31-A5F3-82463477096D}" destId="{7737481B-3AE4-4F89-97EB-E8D883F9AE9A}" srcOrd="1" destOrd="0" parTransId="{91CCCBA5-71B5-4CDF-A889-5DF7AFBBCE75}" sibTransId="{A9DE7731-FEF2-4F4E-9AF4-96F4E065C729}"/>
    <dgm:cxn modelId="{19BD28D3-127A-4246-BD32-E0D8534D2085}" type="presOf" srcId="{A92A3682-7054-4EF9-BA7A-DB60F88F55A9}" destId="{F0259656-B673-4C14-A753-977139F340C6}" srcOrd="0" destOrd="0" presId="urn:microsoft.com/office/officeart/2005/8/layout/process3"/>
    <dgm:cxn modelId="{A8572B34-0F8B-4A63-9D8B-BBB0CFC17344}" srcId="{FF57D9FE-006B-4189-B678-AFF92475F6B5}" destId="{65776A8B-3803-4207-942E-ED139E5BF258}" srcOrd="0" destOrd="0" parTransId="{E28055FB-686F-40E4-8B64-86A8F4942D5F}" sibTransId="{E47C73F6-3E4D-4540-B3DF-76295E338FC3}"/>
    <dgm:cxn modelId="{2F23D0CA-E5C8-468E-8C57-C8DF00F9BC56}" srcId="{F2E8D82B-D0C2-4C31-A5F3-82463477096D}" destId="{A0A3388A-449C-4F68-BC84-9D527CC3E9A1}" srcOrd="2" destOrd="0" parTransId="{87BABA10-C058-4599-803B-B054F8F0B219}" sibTransId="{16990912-E32A-4E9D-8D05-E56269D42C94}"/>
    <dgm:cxn modelId="{60FA67A6-8B5F-4644-8EC6-0212CC73A5BB}" type="presOf" srcId="{B450573D-FB47-4C7C-A5F3-C19886F71284}" destId="{2B17246C-7F97-43A3-8E22-69F14563BB0B}" srcOrd="0" destOrd="0" presId="urn:microsoft.com/office/officeart/2005/8/layout/process3"/>
    <dgm:cxn modelId="{D7FBF622-1143-4C71-B544-95EB18458369}" type="presOf" srcId="{DF597975-B0AD-4222-A31D-499758F7C73E}" destId="{2FA54282-255E-4817-BFC3-1F0FA4B8C76A}" srcOrd="0" destOrd="1" presId="urn:microsoft.com/office/officeart/2005/8/layout/process3"/>
    <dgm:cxn modelId="{3F21150D-A784-45DD-A83A-C73725F3CCAA}" srcId="{B450573D-FB47-4C7C-A5F3-C19886F71284}" destId="{FF57D9FE-006B-4189-B678-AFF92475F6B5}" srcOrd="0" destOrd="0" parTransId="{67F8DA6C-E023-43ED-B256-DBA51DC93F3F}" sibTransId="{AE954D2D-0B92-48C1-9D6F-5B2C0D154C45}"/>
    <dgm:cxn modelId="{07E0A531-5EB2-4BB9-A3B1-C2883D0EC465}" type="presOf" srcId="{BABBA7CE-FCD5-4E21-9779-63C092E95431}" destId="{E7BFF650-126F-43D4-A6D9-046C66635622}" srcOrd="0" destOrd="2" presId="urn:microsoft.com/office/officeart/2005/8/layout/process3"/>
    <dgm:cxn modelId="{DC31CDCB-EB3C-406D-BF1B-CEB2E79F9021}" type="presOf" srcId="{65776A8B-3803-4207-942E-ED139E5BF258}" destId="{E7BFF650-126F-43D4-A6D9-046C66635622}" srcOrd="0" destOrd="0" presId="urn:microsoft.com/office/officeart/2005/8/layout/process3"/>
    <dgm:cxn modelId="{DF6E0E6B-AF08-4D66-BAFA-638C5C37F0F9}" type="presOf" srcId="{A570BDA2-DC78-4681-81DD-790B7307172F}" destId="{949A2061-B9D1-4758-9136-D3C65B5118C5}" srcOrd="0" destOrd="3" presId="urn:microsoft.com/office/officeart/2005/8/layout/process3"/>
    <dgm:cxn modelId="{DF7F6A05-720A-4F29-B3A2-15D28549F675}" srcId="{01CA737E-AE41-4864-9F2F-B23AFCB1E9F6}" destId="{40CE2AD8-423A-4544-844C-4893C5F025C3}" srcOrd="0" destOrd="0" parTransId="{6CF262BC-A647-4831-A5E6-A221F9F79CE7}" sibTransId="{493D0323-631A-4F2C-B8F8-DAD855F4F2AD}"/>
    <dgm:cxn modelId="{D8DCEB7E-C1F0-4EFA-9ED3-267F685BCD24}" type="presOf" srcId="{F2E8D82B-D0C2-4C31-A5F3-82463477096D}" destId="{95C53288-AE53-49FC-B342-1C6C2AA0111A}" srcOrd="0" destOrd="0" presId="urn:microsoft.com/office/officeart/2005/8/layout/process3"/>
    <dgm:cxn modelId="{CF853781-35BD-44C2-B967-25ED2F5E84CE}" srcId="{F2E8D82B-D0C2-4C31-A5F3-82463477096D}" destId="{E43EE995-D4B4-4B66-8002-DF57F7BCA3DF}" srcOrd="0" destOrd="0" parTransId="{46433D3E-6F34-4D6C-8822-24E6987B4B3B}" sibTransId="{3D6DDC25-6257-4A0A-86DC-082F3AD44EB1}"/>
    <dgm:cxn modelId="{8C992AB8-6C2B-4782-9594-52B73D468DDB}" srcId="{01CA737E-AE41-4864-9F2F-B23AFCB1E9F6}" destId="{11911EAD-8566-4A7B-A116-5295D7DC46E5}" srcOrd="2" destOrd="0" parTransId="{30829B0A-1794-4837-B72B-38AAA3596DC6}" sibTransId="{25A0BB25-5D4C-4701-8EB3-81CDF6362C90}"/>
    <dgm:cxn modelId="{9BFEFC3F-71CD-491A-8197-E68C6283045B}" type="presOf" srcId="{DDD671C2-3027-4369-A7AE-29FD058183FF}" destId="{2FA54282-255E-4817-BFC3-1F0FA4B8C76A}" srcOrd="0" destOrd="2" presId="urn:microsoft.com/office/officeart/2005/8/layout/process3"/>
    <dgm:cxn modelId="{28115929-FC7C-4902-BE8C-3467CF5136C1}" srcId="{B450573D-FB47-4C7C-A5F3-C19886F71284}" destId="{F2E8D82B-D0C2-4C31-A5F3-82463477096D}" srcOrd="2" destOrd="0" parTransId="{E0FF34C9-E196-4307-B34B-F439AA8DD900}" sibTransId="{1DC8E140-AA92-421F-AAE6-DFFE48D1C47E}"/>
    <dgm:cxn modelId="{2424C3CB-D14A-4797-A1F1-EE3480A0A9F9}" type="presOf" srcId="{AF6CA7B2-08C0-4434-BAA1-18424A310B4D}" destId="{A08F3237-E07E-4A70-84B2-D3015DBFF28D}" srcOrd="0" destOrd="0" presId="urn:microsoft.com/office/officeart/2005/8/layout/process3"/>
    <dgm:cxn modelId="{B3DF904B-8810-4168-9B5F-1B1AAE2168E7}" srcId="{01CA737E-AE41-4864-9F2F-B23AFCB1E9F6}" destId="{A570BDA2-DC78-4681-81DD-790B7307172F}" srcOrd="3" destOrd="0" parTransId="{F9D7ED23-00D0-4782-B6CD-EFDBBC412662}" sibTransId="{0B07549F-7294-4FEC-9B16-B5EA6CDAA7A5}"/>
    <dgm:cxn modelId="{0DEAEEEB-AA94-4119-BF12-D2699BB7AF1F}" type="presOf" srcId="{01CA737E-AE41-4864-9F2F-B23AFCB1E9F6}" destId="{3574300C-3161-4766-9F40-8E40C24FB3CF}" srcOrd="1" destOrd="0" presId="urn:microsoft.com/office/officeart/2005/8/layout/process3"/>
    <dgm:cxn modelId="{D0C667A4-CB4F-4683-BA18-2FD2EF23D901}" type="presOf" srcId="{1DC8E140-AA92-421F-AAE6-DFFE48D1C47E}" destId="{C7BFA425-B7A5-4E07-86D1-5E6D70592EB1}" srcOrd="0" destOrd="0" presId="urn:microsoft.com/office/officeart/2005/8/layout/process3"/>
    <dgm:cxn modelId="{97C3BAC2-AFAD-4AC6-AE14-4EBCD3EC00BE}" type="presOf" srcId="{11911EAD-8566-4A7B-A116-5295D7DC46E5}" destId="{949A2061-B9D1-4758-9136-D3C65B5118C5}" srcOrd="0" destOrd="2" presId="urn:microsoft.com/office/officeart/2005/8/layout/process3"/>
    <dgm:cxn modelId="{1DFCBEFE-CC2B-4726-921C-C4B26F225C9F}" type="presOf" srcId="{AE954D2D-0B92-48C1-9D6F-5B2C0D154C45}" destId="{969B2D99-A6CD-4F22-89CF-B594EF2082AF}" srcOrd="0" destOrd="0" presId="urn:microsoft.com/office/officeart/2005/8/layout/process3"/>
    <dgm:cxn modelId="{FB291471-3FC1-43C9-9934-A33CD5B6F6F2}" type="presParOf" srcId="{2B17246C-7F97-43A3-8E22-69F14563BB0B}" destId="{C0A617EB-45CC-47E8-98B7-F3882940F669}" srcOrd="0" destOrd="0" presId="urn:microsoft.com/office/officeart/2005/8/layout/process3"/>
    <dgm:cxn modelId="{E7D885A3-9B94-4F1D-80F2-D7C142178EB3}" type="presParOf" srcId="{C0A617EB-45CC-47E8-98B7-F3882940F669}" destId="{D9AC092F-7400-4E02-86CC-CC2911BFEB74}" srcOrd="0" destOrd="0" presId="urn:microsoft.com/office/officeart/2005/8/layout/process3"/>
    <dgm:cxn modelId="{2F066EC3-5327-4F87-BE72-818D603C2A01}" type="presParOf" srcId="{C0A617EB-45CC-47E8-98B7-F3882940F669}" destId="{D78B35ED-EAE2-41E7-B87B-D83125279D1D}" srcOrd="1" destOrd="0" presId="urn:microsoft.com/office/officeart/2005/8/layout/process3"/>
    <dgm:cxn modelId="{3FF16DA3-D537-4BAB-B713-85DCDED02670}" type="presParOf" srcId="{C0A617EB-45CC-47E8-98B7-F3882940F669}" destId="{E7BFF650-126F-43D4-A6D9-046C66635622}" srcOrd="2" destOrd="0" presId="urn:microsoft.com/office/officeart/2005/8/layout/process3"/>
    <dgm:cxn modelId="{EBAF1819-E834-42D8-8E33-6BDBCEA0B394}" type="presParOf" srcId="{2B17246C-7F97-43A3-8E22-69F14563BB0B}" destId="{969B2D99-A6CD-4F22-89CF-B594EF2082AF}" srcOrd="1" destOrd="0" presId="urn:microsoft.com/office/officeart/2005/8/layout/process3"/>
    <dgm:cxn modelId="{9F5B4E15-2B8D-4452-BBA6-4209FD0FFCAF}" type="presParOf" srcId="{969B2D99-A6CD-4F22-89CF-B594EF2082AF}" destId="{3BEB05F5-C4DB-41B0-B2BD-4AD48A384245}" srcOrd="0" destOrd="0" presId="urn:microsoft.com/office/officeart/2005/8/layout/process3"/>
    <dgm:cxn modelId="{E5D0FDBC-1E1E-4D8A-A1E8-28B2A90B2240}" type="presParOf" srcId="{2B17246C-7F97-43A3-8E22-69F14563BB0B}" destId="{3C67E920-3293-40F6-815C-62E5B18F9169}" srcOrd="2" destOrd="0" presId="urn:microsoft.com/office/officeart/2005/8/layout/process3"/>
    <dgm:cxn modelId="{2BCDB59D-0DEE-46CF-A395-2F4A487B95F9}" type="presParOf" srcId="{3C67E920-3293-40F6-815C-62E5B18F9169}" destId="{0FED2DDB-CF00-4110-9C1F-62B24AE65544}" srcOrd="0" destOrd="0" presId="urn:microsoft.com/office/officeart/2005/8/layout/process3"/>
    <dgm:cxn modelId="{7B046396-3723-4399-B43C-3F176182F2ED}" type="presParOf" srcId="{3C67E920-3293-40F6-815C-62E5B18F9169}" destId="{3574300C-3161-4766-9F40-8E40C24FB3CF}" srcOrd="1" destOrd="0" presId="urn:microsoft.com/office/officeart/2005/8/layout/process3"/>
    <dgm:cxn modelId="{FA19EBA6-F692-468B-8978-2356329C3E2A}" type="presParOf" srcId="{3C67E920-3293-40F6-815C-62E5B18F9169}" destId="{949A2061-B9D1-4758-9136-D3C65B5118C5}" srcOrd="2" destOrd="0" presId="urn:microsoft.com/office/officeart/2005/8/layout/process3"/>
    <dgm:cxn modelId="{EB63DDA5-5B54-4DAF-A93E-73955825A238}" type="presParOf" srcId="{2B17246C-7F97-43A3-8E22-69F14563BB0B}" destId="{A08F3237-E07E-4A70-84B2-D3015DBFF28D}" srcOrd="3" destOrd="0" presId="urn:microsoft.com/office/officeart/2005/8/layout/process3"/>
    <dgm:cxn modelId="{F9BEAD08-1BC7-4D22-8F3F-CA7DF74EDEC2}" type="presParOf" srcId="{A08F3237-E07E-4A70-84B2-D3015DBFF28D}" destId="{E5B8EAAA-EA45-4A5F-BE20-A6DE731424FF}" srcOrd="0" destOrd="0" presId="urn:microsoft.com/office/officeart/2005/8/layout/process3"/>
    <dgm:cxn modelId="{35DA1ACB-8566-49E2-8B00-527CC548C95B}" type="presParOf" srcId="{2B17246C-7F97-43A3-8E22-69F14563BB0B}" destId="{32B3758D-8B21-44EA-9E0E-08D2E3E7E939}" srcOrd="4" destOrd="0" presId="urn:microsoft.com/office/officeart/2005/8/layout/process3"/>
    <dgm:cxn modelId="{9867E932-DADE-4640-8FC3-01133C877B16}" type="presParOf" srcId="{32B3758D-8B21-44EA-9E0E-08D2E3E7E939}" destId="{95C53288-AE53-49FC-B342-1C6C2AA0111A}" srcOrd="0" destOrd="0" presId="urn:microsoft.com/office/officeart/2005/8/layout/process3"/>
    <dgm:cxn modelId="{797619B7-530C-4E7D-80CF-A379947AC92A}" type="presParOf" srcId="{32B3758D-8B21-44EA-9E0E-08D2E3E7E939}" destId="{D97520E2-DCEC-4648-8AC7-12DE4C1E5BC0}" srcOrd="1" destOrd="0" presId="urn:microsoft.com/office/officeart/2005/8/layout/process3"/>
    <dgm:cxn modelId="{14B60DC3-89F3-4117-888C-0281B886D540}" type="presParOf" srcId="{32B3758D-8B21-44EA-9E0E-08D2E3E7E939}" destId="{492D0758-7444-42EB-B9E1-15AF14A88982}" srcOrd="2" destOrd="0" presId="urn:microsoft.com/office/officeart/2005/8/layout/process3"/>
    <dgm:cxn modelId="{95B5486C-8AA0-4324-A6AD-1BF576BD8F30}" type="presParOf" srcId="{2B17246C-7F97-43A3-8E22-69F14563BB0B}" destId="{C7BFA425-B7A5-4E07-86D1-5E6D70592EB1}" srcOrd="5" destOrd="0" presId="urn:microsoft.com/office/officeart/2005/8/layout/process3"/>
    <dgm:cxn modelId="{6284884A-EA91-4259-AB1F-8D4DC1148567}" type="presParOf" srcId="{C7BFA425-B7A5-4E07-86D1-5E6D70592EB1}" destId="{44C2CB43-3863-4BA6-924B-B83F93A3E03D}" srcOrd="0" destOrd="0" presId="urn:microsoft.com/office/officeart/2005/8/layout/process3"/>
    <dgm:cxn modelId="{84322A0D-3D93-4F8F-AADD-D3AFBED5AEDD}" type="presParOf" srcId="{2B17246C-7F97-43A3-8E22-69F14563BB0B}" destId="{379D5DB1-71A1-49FC-AB14-80B850CF8BC8}" srcOrd="6" destOrd="0" presId="urn:microsoft.com/office/officeart/2005/8/layout/process3"/>
    <dgm:cxn modelId="{0CE68EE7-87C9-4CE9-B8C6-246489100F72}" type="presParOf" srcId="{379D5DB1-71A1-49FC-AB14-80B850CF8BC8}" destId="{F0259656-B673-4C14-A753-977139F340C6}" srcOrd="0" destOrd="0" presId="urn:microsoft.com/office/officeart/2005/8/layout/process3"/>
    <dgm:cxn modelId="{4688D87F-F645-46CD-B8DA-0301934D68C7}" type="presParOf" srcId="{379D5DB1-71A1-49FC-AB14-80B850CF8BC8}" destId="{8135BA00-86D0-4D48-A0A9-ABC9A2A1120C}" srcOrd="1" destOrd="0" presId="urn:microsoft.com/office/officeart/2005/8/layout/process3"/>
    <dgm:cxn modelId="{8D6D4C44-109A-4B1A-AB32-2716C83F5A7F}" type="presParOf" srcId="{379D5DB1-71A1-49FC-AB14-80B850CF8BC8}" destId="{2FA54282-255E-4817-BFC3-1F0FA4B8C76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29A013-0824-4751-8435-E55FFEBDE8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FCCD90F-6392-42DF-B47C-4F5BC1392279}">
      <dgm:prSet phldrT="[Texto]"/>
      <dgm:spPr/>
      <dgm:t>
        <a:bodyPr/>
        <a:lstStyle/>
        <a:p>
          <a:r>
            <a:rPr lang="pt-BR" dirty="0" smtClean="0"/>
            <a:t>1ª reunião: 24 a 26/out/2017</a:t>
          </a:r>
          <a:endParaRPr lang="pt-BR" dirty="0"/>
        </a:p>
      </dgm:t>
    </dgm:pt>
    <dgm:pt modelId="{316275E8-5C2E-4E95-BF91-B48743C0FA6A}" type="parTrans" cxnId="{BD09C282-3FA5-4A08-A0E3-0E15C6416853}">
      <dgm:prSet/>
      <dgm:spPr/>
      <dgm:t>
        <a:bodyPr/>
        <a:lstStyle/>
        <a:p>
          <a:endParaRPr lang="pt-BR"/>
        </a:p>
      </dgm:t>
    </dgm:pt>
    <dgm:pt modelId="{BF17A5E8-A11A-4F78-ADAB-A7D06F2DA473}" type="sibTrans" cxnId="{BD09C282-3FA5-4A08-A0E3-0E15C6416853}">
      <dgm:prSet/>
      <dgm:spPr/>
      <dgm:t>
        <a:bodyPr/>
        <a:lstStyle/>
        <a:p>
          <a:endParaRPr lang="pt-BR"/>
        </a:p>
      </dgm:t>
    </dgm:pt>
    <dgm:pt modelId="{44DA877C-2D93-4DF1-9E24-35256DC5F5AF}">
      <dgm:prSet phldrT="[Texto]"/>
      <dgm:spPr/>
      <dgm:t>
        <a:bodyPr/>
        <a:lstStyle/>
        <a:p>
          <a:r>
            <a:rPr lang="pt-BR" dirty="0" smtClean="0"/>
            <a:t>2ª reunião: 28 a 29/</a:t>
          </a:r>
          <a:r>
            <a:rPr lang="pt-BR" dirty="0" err="1" smtClean="0"/>
            <a:t>nov</a:t>
          </a:r>
          <a:r>
            <a:rPr lang="pt-BR" dirty="0" smtClean="0"/>
            <a:t>/2017</a:t>
          </a:r>
          <a:endParaRPr lang="pt-BR" dirty="0"/>
        </a:p>
      </dgm:t>
    </dgm:pt>
    <dgm:pt modelId="{7E01FCC2-E126-443A-A384-97AB930C8831}" type="parTrans" cxnId="{3C808629-48C5-42F0-8314-F2D3B406E556}">
      <dgm:prSet/>
      <dgm:spPr/>
      <dgm:t>
        <a:bodyPr/>
        <a:lstStyle/>
        <a:p>
          <a:endParaRPr lang="pt-BR"/>
        </a:p>
      </dgm:t>
    </dgm:pt>
    <dgm:pt modelId="{0F8FEA3A-09DF-4996-9D0B-5BC951E52814}" type="sibTrans" cxnId="{3C808629-48C5-42F0-8314-F2D3B406E556}">
      <dgm:prSet/>
      <dgm:spPr/>
      <dgm:t>
        <a:bodyPr/>
        <a:lstStyle/>
        <a:p>
          <a:endParaRPr lang="pt-BR"/>
        </a:p>
      </dgm:t>
    </dgm:pt>
    <dgm:pt modelId="{823B8E7C-BE79-4B68-B6B2-00F3B7B40BBC}">
      <dgm:prSet phldrT="[Texto]"/>
      <dgm:spPr/>
      <dgm:t>
        <a:bodyPr/>
        <a:lstStyle/>
        <a:p>
          <a:r>
            <a:rPr lang="pt-BR" dirty="0" smtClean="0"/>
            <a:t>3ª reunião: 13 a 14/dez/2017</a:t>
          </a:r>
          <a:endParaRPr lang="pt-BR" dirty="0"/>
        </a:p>
      </dgm:t>
    </dgm:pt>
    <dgm:pt modelId="{8BB390A2-F7AF-437F-A48A-5D3E3C8D2742}" type="parTrans" cxnId="{D0C0B81B-7F6B-4387-A167-781D135F5DB1}">
      <dgm:prSet/>
      <dgm:spPr/>
      <dgm:t>
        <a:bodyPr/>
        <a:lstStyle/>
        <a:p>
          <a:endParaRPr lang="pt-BR"/>
        </a:p>
      </dgm:t>
    </dgm:pt>
    <dgm:pt modelId="{A3102DBD-EF87-40F7-8200-928605555D4D}" type="sibTrans" cxnId="{D0C0B81B-7F6B-4387-A167-781D135F5DB1}">
      <dgm:prSet/>
      <dgm:spPr/>
      <dgm:t>
        <a:bodyPr/>
        <a:lstStyle/>
        <a:p>
          <a:endParaRPr lang="pt-BR"/>
        </a:p>
      </dgm:t>
    </dgm:pt>
    <dgm:pt modelId="{70F2B899-3970-4C65-BE2C-9895CBB74357}">
      <dgm:prSet phldrT="[Texto]"/>
      <dgm:spPr/>
      <dgm:t>
        <a:bodyPr/>
        <a:lstStyle/>
        <a:p>
          <a:r>
            <a:rPr lang="pt-BR" dirty="0" smtClean="0"/>
            <a:t>4ª reunião: 20 a 22/</a:t>
          </a:r>
          <a:r>
            <a:rPr lang="pt-BR" dirty="0" err="1" smtClean="0"/>
            <a:t>fev</a:t>
          </a:r>
          <a:r>
            <a:rPr lang="pt-BR" dirty="0" smtClean="0"/>
            <a:t>/2018</a:t>
          </a:r>
          <a:endParaRPr lang="pt-BR" dirty="0"/>
        </a:p>
      </dgm:t>
    </dgm:pt>
    <dgm:pt modelId="{2D85FC16-B0FF-4B15-A9E8-6700B00B4B01}" type="parTrans" cxnId="{039548F3-9B6F-4BB5-814C-4AFB4CEFF43B}">
      <dgm:prSet/>
      <dgm:spPr/>
      <dgm:t>
        <a:bodyPr/>
        <a:lstStyle/>
        <a:p>
          <a:endParaRPr lang="pt-BR"/>
        </a:p>
      </dgm:t>
    </dgm:pt>
    <dgm:pt modelId="{A4E2F4BD-D5B5-4298-B05C-5CAB068B1919}" type="sibTrans" cxnId="{039548F3-9B6F-4BB5-814C-4AFB4CEFF43B}">
      <dgm:prSet/>
      <dgm:spPr/>
      <dgm:t>
        <a:bodyPr/>
        <a:lstStyle/>
        <a:p>
          <a:endParaRPr lang="pt-BR"/>
        </a:p>
      </dgm:t>
    </dgm:pt>
    <dgm:pt modelId="{1063CE50-BECE-41F2-9D24-BFA7C2745031}">
      <dgm:prSet phldrT="[Texto]"/>
      <dgm:spPr/>
      <dgm:t>
        <a:bodyPr/>
        <a:lstStyle/>
        <a:p>
          <a:r>
            <a:rPr lang="pt-BR" dirty="0" smtClean="0"/>
            <a:t>5ª reunião: 21 a 23/mar/2018 </a:t>
          </a:r>
          <a:endParaRPr lang="pt-BR" dirty="0"/>
        </a:p>
      </dgm:t>
    </dgm:pt>
    <dgm:pt modelId="{00C84779-DD88-4B0C-9D1E-8683EF5FFB4E}" type="parTrans" cxnId="{F291C50F-D6A7-4BDD-B595-70982B927AA3}">
      <dgm:prSet/>
      <dgm:spPr/>
      <dgm:t>
        <a:bodyPr/>
        <a:lstStyle/>
        <a:p>
          <a:endParaRPr lang="pt-BR"/>
        </a:p>
      </dgm:t>
    </dgm:pt>
    <dgm:pt modelId="{E39FBF3F-319B-470B-BF70-135AEBC7FDEE}" type="sibTrans" cxnId="{F291C50F-D6A7-4BDD-B595-70982B927AA3}">
      <dgm:prSet/>
      <dgm:spPr/>
      <dgm:t>
        <a:bodyPr/>
        <a:lstStyle/>
        <a:p>
          <a:endParaRPr lang="pt-BR"/>
        </a:p>
      </dgm:t>
    </dgm:pt>
    <dgm:pt modelId="{337B7ECE-D434-4E3B-B64B-99402C30AE35}">
      <dgm:prSet phldrT="[Texto]"/>
      <dgm:spPr/>
      <dgm:t>
        <a:bodyPr/>
        <a:lstStyle/>
        <a:p>
          <a:r>
            <a:rPr lang="pt-BR" dirty="0" smtClean="0"/>
            <a:t>6ª e última reunião...: 16 a 18/</a:t>
          </a:r>
          <a:r>
            <a:rPr lang="pt-BR" dirty="0" err="1" smtClean="0"/>
            <a:t>abr</a:t>
          </a:r>
          <a:r>
            <a:rPr lang="pt-BR" dirty="0" smtClean="0"/>
            <a:t>/2018</a:t>
          </a:r>
          <a:endParaRPr lang="pt-BR" dirty="0"/>
        </a:p>
      </dgm:t>
    </dgm:pt>
    <dgm:pt modelId="{9D71717F-B7ED-4982-9E03-7716789515CC}" type="parTrans" cxnId="{44966F5D-354E-461F-A604-D5A499708206}">
      <dgm:prSet/>
      <dgm:spPr/>
      <dgm:t>
        <a:bodyPr/>
        <a:lstStyle/>
        <a:p>
          <a:endParaRPr lang="pt-BR"/>
        </a:p>
      </dgm:t>
    </dgm:pt>
    <dgm:pt modelId="{91C9C274-00A7-4879-81AA-9294970D1F2E}" type="sibTrans" cxnId="{44966F5D-354E-461F-A604-D5A499708206}">
      <dgm:prSet/>
      <dgm:spPr/>
      <dgm:t>
        <a:bodyPr/>
        <a:lstStyle/>
        <a:p>
          <a:endParaRPr lang="pt-BR"/>
        </a:p>
      </dgm:t>
    </dgm:pt>
    <dgm:pt modelId="{563D9DDB-1F90-4B97-805F-E940B4E709C6}" type="pres">
      <dgm:prSet presAssocID="{0529A013-0824-4751-8435-E55FFEBDE8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0D8554-F869-4C08-AC39-2D7BBBC970EB}" type="pres">
      <dgm:prSet presAssocID="{0FCCD90F-6392-42DF-B47C-4F5BC1392279}" presName="parentLin" presStyleCnt="0"/>
      <dgm:spPr/>
    </dgm:pt>
    <dgm:pt modelId="{E2521F70-5912-4ABA-9208-193FF6A3FADA}" type="pres">
      <dgm:prSet presAssocID="{0FCCD90F-6392-42DF-B47C-4F5BC1392279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253D7229-4D97-494B-89CB-CC6056601F61}" type="pres">
      <dgm:prSet presAssocID="{0FCCD90F-6392-42DF-B47C-4F5BC139227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8F0E8-490F-4337-B4D2-73D63CF11CCE}" type="pres">
      <dgm:prSet presAssocID="{0FCCD90F-6392-42DF-B47C-4F5BC1392279}" presName="negativeSpace" presStyleCnt="0"/>
      <dgm:spPr/>
    </dgm:pt>
    <dgm:pt modelId="{DBF83B2B-1433-4C2A-9C77-5D5D43619E7A}" type="pres">
      <dgm:prSet presAssocID="{0FCCD90F-6392-42DF-B47C-4F5BC1392279}" presName="childText" presStyleLbl="conFgAcc1" presStyleIdx="0" presStyleCnt="6">
        <dgm:presLayoutVars>
          <dgm:bulletEnabled val="1"/>
        </dgm:presLayoutVars>
      </dgm:prSet>
      <dgm:spPr/>
    </dgm:pt>
    <dgm:pt modelId="{32A35BA4-5FCD-4138-A014-41E34DFDEC1A}" type="pres">
      <dgm:prSet presAssocID="{BF17A5E8-A11A-4F78-ADAB-A7D06F2DA473}" presName="spaceBetweenRectangles" presStyleCnt="0"/>
      <dgm:spPr/>
    </dgm:pt>
    <dgm:pt modelId="{700047AF-2624-4288-887B-C6826A21DD06}" type="pres">
      <dgm:prSet presAssocID="{44DA877C-2D93-4DF1-9E24-35256DC5F5AF}" presName="parentLin" presStyleCnt="0"/>
      <dgm:spPr/>
    </dgm:pt>
    <dgm:pt modelId="{85330A69-7504-4E84-9F99-52A679ABAA66}" type="pres">
      <dgm:prSet presAssocID="{44DA877C-2D93-4DF1-9E24-35256DC5F5AF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FE866067-5D85-4AA1-9842-3487D5629D84}" type="pres">
      <dgm:prSet presAssocID="{44DA877C-2D93-4DF1-9E24-35256DC5F5A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AC5560-DD6B-4C06-ABE9-7D7A09596229}" type="pres">
      <dgm:prSet presAssocID="{44DA877C-2D93-4DF1-9E24-35256DC5F5AF}" presName="negativeSpace" presStyleCnt="0"/>
      <dgm:spPr/>
    </dgm:pt>
    <dgm:pt modelId="{45EF37A4-01A3-45AF-8497-FB908E7BF0D6}" type="pres">
      <dgm:prSet presAssocID="{44DA877C-2D93-4DF1-9E24-35256DC5F5AF}" presName="childText" presStyleLbl="conFgAcc1" presStyleIdx="1" presStyleCnt="6">
        <dgm:presLayoutVars>
          <dgm:bulletEnabled val="1"/>
        </dgm:presLayoutVars>
      </dgm:prSet>
      <dgm:spPr/>
    </dgm:pt>
    <dgm:pt modelId="{865010C1-E167-4FC3-981A-DFE517569FCC}" type="pres">
      <dgm:prSet presAssocID="{0F8FEA3A-09DF-4996-9D0B-5BC951E52814}" presName="spaceBetweenRectangles" presStyleCnt="0"/>
      <dgm:spPr/>
    </dgm:pt>
    <dgm:pt modelId="{E323C4CB-B9F7-49EA-B310-D9DBA4EF50C2}" type="pres">
      <dgm:prSet presAssocID="{823B8E7C-BE79-4B68-B6B2-00F3B7B40BBC}" presName="parentLin" presStyleCnt="0"/>
      <dgm:spPr/>
    </dgm:pt>
    <dgm:pt modelId="{74FA024A-F7C3-44E0-80ED-9DB3D618FB2D}" type="pres">
      <dgm:prSet presAssocID="{823B8E7C-BE79-4B68-B6B2-00F3B7B40BBC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E1F9E8C3-D938-4056-A69D-AB714B202D4D}" type="pres">
      <dgm:prSet presAssocID="{823B8E7C-BE79-4B68-B6B2-00F3B7B40BB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375BEE-44F7-477B-884A-0318E9590224}" type="pres">
      <dgm:prSet presAssocID="{823B8E7C-BE79-4B68-B6B2-00F3B7B40BBC}" presName="negativeSpace" presStyleCnt="0"/>
      <dgm:spPr/>
    </dgm:pt>
    <dgm:pt modelId="{B3D1272C-6671-4076-AA7B-C4A299E82145}" type="pres">
      <dgm:prSet presAssocID="{823B8E7C-BE79-4B68-B6B2-00F3B7B40BBC}" presName="childText" presStyleLbl="conFgAcc1" presStyleIdx="2" presStyleCnt="6">
        <dgm:presLayoutVars>
          <dgm:bulletEnabled val="1"/>
        </dgm:presLayoutVars>
      </dgm:prSet>
      <dgm:spPr/>
    </dgm:pt>
    <dgm:pt modelId="{FB6CE6DC-F637-4E68-8FB4-AC469123F6AE}" type="pres">
      <dgm:prSet presAssocID="{A3102DBD-EF87-40F7-8200-928605555D4D}" presName="spaceBetweenRectangles" presStyleCnt="0"/>
      <dgm:spPr/>
    </dgm:pt>
    <dgm:pt modelId="{F351E44A-541A-4326-A68E-79E89B72C932}" type="pres">
      <dgm:prSet presAssocID="{70F2B899-3970-4C65-BE2C-9895CBB74357}" presName="parentLin" presStyleCnt="0"/>
      <dgm:spPr/>
    </dgm:pt>
    <dgm:pt modelId="{4C56CD68-2CCB-490F-9C4F-35C1F110AEF7}" type="pres">
      <dgm:prSet presAssocID="{70F2B899-3970-4C65-BE2C-9895CBB74357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04B36A27-3450-404F-A8B7-0F16505BF641}" type="pres">
      <dgm:prSet presAssocID="{70F2B899-3970-4C65-BE2C-9895CBB7435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6F5B6-49EE-42B7-979E-629040940CDF}" type="pres">
      <dgm:prSet presAssocID="{70F2B899-3970-4C65-BE2C-9895CBB74357}" presName="negativeSpace" presStyleCnt="0"/>
      <dgm:spPr/>
    </dgm:pt>
    <dgm:pt modelId="{15B06460-0D17-480E-B4CA-2A613454CB3A}" type="pres">
      <dgm:prSet presAssocID="{70F2B899-3970-4C65-BE2C-9895CBB74357}" presName="childText" presStyleLbl="conFgAcc1" presStyleIdx="3" presStyleCnt="6">
        <dgm:presLayoutVars>
          <dgm:bulletEnabled val="1"/>
        </dgm:presLayoutVars>
      </dgm:prSet>
      <dgm:spPr/>
    </dgm:pt>
    <dgm:pt modelId="{CA4C5032-80AC-4C74-8481-16B4E630A6D7}" type="pres">
      <dgm:prSet presAssocID="{A4E2F4BD-D5B5-4298-B05C-5CAB068B1919}" presName="spaceBetweenRectangles" presStyleCnt="0"/>
      <dgm:spPr/>
    </dgm:pt>
    <dgm:pt modelId="{1F4A64E2-836A-4FA2-9400-8C3E084A595D}" type="pres">
      <dgm:prSet presAssocID="{1063CE50-BECE-41F2-9D24-BFA7C2745031}" presName="parentLin" presStyleCnt="0"/>
      <dgm:spPr/>
    </dgm:pt>
    <dgm:pt modelId="{CBC0BB94-7699-45D0-9CFF-4B6CE3F874D4}" type="pres">
      <dgm:prSet presAssocID="{1063CE50-BECE-41F2-9D24-BFA7C2745031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67B92ACA-1D24-4304-9214-EC04A02E8700}" type="pres">
      <dgm:prSet presAssocID="{1063CE50-BECE-41F2-9D24-BFA7C27450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59826-622A-4F7E-B86D-CB39098C8D0C}" type="pres">
      <dgm:prSet presAssocID="{1063CE50-BECE-41F2-9D24-BFA7C2745031}" presName="negativeSpace" presStyleCnt="0"/>
      <dgm:spPr/>
    </dgm:pt>
    <dgm:pt modelId="{91D45C89-79E8-4C22-9529-598C75F75900}" type="pres">
      <dgm:prSet presAssocID="{1063CE50-BECE-41F2-9D24-BFA7C2745031}" presName="childText" presStyleLbl="conFgAcc1" presStyleIdx="4" presStyleCnt="6">
        <dgm:presLayoutVars>
          <dgm:bulletEnabled val="1"/>
        </dgm:presLayoutVars>
      </dgm:prSet>
      <dgm:spPr/>
    </dgm:pt>
    <dgm:pt modelId="{BD565471-FB94-452B-9C6C-6FC7DD82144A}" type="pres">
      <dgm:prSet presAssocID="{E39FBF3F-319B-470B-BF70-135AEBC7FDEE}" presName="spaceBetweenRectangles" presStyleCnt="0"/>
      <dgm:spPr/>
    </dgm:pt>
    <dgm:pt modelId="{249F5E54-34A9-4C06-B7C8-2547A5BA83F3}" type="pres">
      <dgm:prSet presAssocID="{337B7ECE-D434-4E3B-B64B-99402C30AE35}" presName="parentLin" presStyleCnt="0"/>
      <dgm:spPr/>
    </dgm:pt>
    <dgm:pt modelId="{81E18C43-DBA2-4D42-8ED9-B91DD0C0A7E9}" type="pres">
      <dgm:prSet presAssocID="{337B7ECE-D434-4E3B-B64B-99402C30AE35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ECF53B4E-C763-4BE0-B0A4-2DF1F96D9E09}" type="pres">
      <dgm:prSet presAssocID="{337B7ECE-D434-4E3B-B64B-99402C30AE3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869B2-A657-4BD4-9F38-8F983DDC9513}" type="pres">
      <dgm:prSet presAssocID="{337B7ECE-D434-4E3B-B64B-99402C30AE35}" presName="negativeSpace" presStyleCnt="0"/>
      <dgm:spPr/>
    </dgm:pt>
    <dgm:pt modelId="{F17AA1BC-CEBF-4D96-95A0-17C2D6178339}" type="pres">
      <dgm:prSet presAssocID="{337B7ECE-D434-4E3B-B64B-99402C30AE3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163629B-D585-4861-AF6D-E465DD78AE07}" type="presOf" srcId="{1063CE50-BECE-41F2-9D24-BFA7C2745031}" destId="{67B92ACA-1D24-4304-9214-EC04A02E8700}" srcOrd="1" destOrd="0" presId="urn:microsoft.com/office/officeart/2005/8/layout/list1"/>
    <dgm:cxn modelId="{BD09C282-3FA5-4A08-A0E3-0E15C6416853}" srcId="{0529A013-0824-4751-8435-E55FFEBDE885}" destId="{0FCCD90F-6392-42DF-B47C-4F5BC1392279}" srcOrd="0" destOrd="0" parTransId="{316275E8-5C2E-4E95-BF91-B48743C0FA6A}" sibTransId="{BF17A5E8-A11A-4F78-ADAB-A7D06F2DA473}"/>
    <dgm:cxn modelId="{3C808629-48C5-42F0-8314-F2D3B406E556}" srcId="{0529A013-0824-4751-8435-E55FFEBDE885}" destId="{44DA877C-2D93-4DF1-9E24-35256DC5F5AF}" srcOrd="1" destOrd="0" parTransId="{7E01FCC2-E126-443A-A384-97AB930C8831}" sibTransId="{0F8FEA3A-09DF-4996-9D0B-5BC951E52814}"/>
    <dgm:cxn modelId="{C41523D2-3CCC-4F47-A6B0-673A5C3406B0}" type="presOf" srcId="{1063CE50-BECE-41F2-9D24-BFA7C2745031}" destId="{CBC0BB94-7699-45D0-9CFF-4B6CE3F874D4}" srcOrd="0" destOrd="0" presId="urn:microsoft.com/office/officeart/2005/8/layout/list1"/>
    <dgm:cxn modelId="{9F895CCA-5701-476A-890D-B8844B9ED57E}" type="presOf" srcId="{823B8E7C-BE79-4B68-B6B2-00F3B7B40BBC}" destId="{74FA024A-F7C3-44E0-80ED-9DB3D618FB2D}" srcOrd="0" destOrd="0" presId="urn:microsoft.com/office/officeart/2005/8/layout/list1"/>
    <dgm:cxn modelId="{6D9D892A-AF26-4326-9A59-081A67401ED6}" type="presOf" srcId="{0FCCD90F-6392-42DF-B47C-4F5BC1392279}" destId="{253D7229-4D97-494B-89CB-CC6056601F61}" srcOrd="1" destOrd="0" presId="urn:microsoft.com/office/officeart/2005/8/layout/list1"/>
    <dgm:cxn modelId="{EB3B8485-FAFF-4CAD-A23A-BC44D5C07312}" type="presOf" srcId="{44DA877C-2D93-4DF1-9E24-35256DC5F5AF}" destId="{85330A69-7504-4E84-9F99-52A679ABAA66}" srcOrd="0" destOrd="0" presId="urn:microsoft.com/office/officeart/2005/8/layout/list1"/>
    <dgm:cxn modelId="{6334FD00-CE64-4EA1-92C5-C89B1030F5E3}" type="presOf" srcId="{0FCCD90F-6392-42DF-B47C-4F5BC1392279}" destId="{E2521F70-5912-4ABA-9208-193FF6A3FADA}" srcOrd="0" destOrd="0" presId="urn:microsoft.com/office/officeart/2005/8/layout/list1"/>
    <dgm:cxn modelId="{F291C50F-D6A7-4BDD-B595-70982B927AA3}" srcId="{0529A013-0824-4751-8435-E55FFEBDE885}" destId="{1063CE50-BECE-41F2-9D24-BFA7C2745031}" srcOrd="4" destOrd="0" parTransId="{00C84779-DD88-4B0C-9D1E-8683EF5FFB4E}" sibTransId="{E39FBF3F-319B-470B-BF70-135AEBC7FDEE}"/>
    <dgm:cxn modelId="{44966F5D-354E-461F-A604-D5A499708206}" srcId="{0529A013-0824-4751-8435-E55FFEBDE885}" destId="{337B7ECE-D434-4E3B-B64B-99402C30AE35}" srcOrd="5" destOrd="0" parTransId="{9D71717F-B7ED-4982-9E03-7716789515CC}" sibTransId="{91C9C274-00A7-4879-81AA-9294970D1F2E}"/>
    <dgm:cxn modelId="{79B7E78F-727C-4461-9D13-74B63A24D517}" type="presOf" srcId="{337B7ECE-D434-4E3B-B64B-99402C30AE35}" destId="{81E18C43-DBA2-4D42-8ED9-B91DD0C0A7E9}" srcOrd="0" destOrd="0" presId="urn:microsoft.com/office/officeart/2005/8/layout/list1"/>
    <dgm:cxn modelId="{3834745C-CA1D-4328-84BF-8E1C55907F6F}" type="presOf" srcId="{70F2B899-3970-4C65-BE2C-9895CBB74357}" destId="{4C56CD68-2CCB-490F-9C4F-35C1F110AEF7}" srcOrd="0" destOrd="0" presId="urn:microsoft.com/office/officeart/2005/8/layout/list1"/>
    <dgm:cxn modelId="{11CF24E2-94EC-41B1-805C-A9E1A0EC568F}" type="presOf" srcId="{337B7ECE-D434-4E3B-B64B-99402C30AE35}" destId="{ECF53B4E-C763-4BE0-B0A4-2DF1F96D9E09}" srcOrd="1" destOrd="0" presId="urn:microsoft.com/office/officeart/2005/8/layout/list1"/>
    <dgm:cxn modelId="{7116B040-735B-4F1D-860F-5DDAAA9266E8}" type="presOf" srcId="{44DA877C-2D93-4DF1-9E24-35256DC5F5AF}" destId="{FE866067-5D85-4AA1-9842-3487D5629D84}" srcOrd="1" destOrd="0" presId="urn:microsoft.com/office/officeart/2005/8/layout/list1"/>
    <dgm:cxn modelId="{039548F3-9B6F-4BB5-814C-4AFB4CEFF43B}" srcId="{0529A013-0824-4751-8435-E55FFEBDE885}" destId="{70F2B899-3970-4C65-BE2C-9895CBB74357}" srcOrd="3" destOrd="0" parTransId="{2D85FC16-B0FF-4B15-A9E8-6700B00B4B01}" sibTransId="{A4E2F4BD-D5B5-4298-B05C-5CAB068B1919}"/>
    <dgm:cxn modelId="{D0C0B81B-7F6B-4387-A167-781D135F5DB1}" srcId="{0529A013-0824-4751-8435-E55FFEBDE885}" destId="{823B8E7C-BE79-4B68-B6B2-00F3B7B40BBC}" srcOrd="2" destOrd="0" parTransId="{8BB390A2-F7AF-437F-A48A-5D3E3C8D2742}" sibTransId="{A3102DBD-EF87-40F7-8200-928605555D4D}"/>
    <dgm:cxn modelId="{1D1B938E-539D-46FD-895B-60FFCB41EDC1}" type="presOf" srcId="{0529A013-0824-4751-8435-E55FFEBDE885}" destId="{563D9DDB-1F90-4B97-805F-E940B4E709C6}" srcOrd="0" destOrd="0" presId="urn:microsoft.com/office/officeart/2005/8/layout/list1"/>
    <dgm:cxn modelId="{48B9E527-9EE0-4B0A-B0E3-11745D9FAC1C}" type="presOf" srcId="{70F2B899-3970-4C65-BE2C-9895CBB74357}" destId="{04B36A27-3450-404F-A8B7-0F16505BF641}" srcOrd="1" destOrd="0" presId="urn:microsoft.com/office/officeart/2005/8/layout/list1"/>
    <dgm:cxn modelId="{F925773E-BD7C-47E5-933B-AF79094DD69C}" type="presOf" srcId="{823B8E7C-BE79-4B68-B6B2-00F3B7B40BBC}" destId="{E1F9E8C3-D938-4056-A69D-AB714B202D4D}" srcOrd="1" destOrd="0" presId="urn:microsoft.com/office/officeart/2005/8/layout/list1"/>
    <dgm:cxn modelId="{65073CA0-5F66-4FA3-89F8-837D9525F2FD}" type="presParOf" srcId="{563D9DDB-1F90-4B97-805F-E940B4E709C6}" destId="{2F0D8554-F869-4C08-AC39-2D7BBBC970EB}" srcOrd="0" destOrd="0" presId="urn:microsoft.com/office/officeart/2005/8/layout/list1"/>
    <dgm:cxn modelId="{27413338-FC30-4483-BC2B-79FDE9B078C0}" type="presParOf" srcId="{2F0D8554-F869-4C08-AC39-2D7BBBC970EB}" destId="{E2521F70-5912-4ABA-9208-193FF6A3FADA}" srcOrd="0" destOrd="0" presId="urn:microsoft.com/office/officeart/2005/8/layout/list1"/>
    <dgm:cxn modelId="{6B34A32F-91F3-42CC-B6E4-EA830332A849}" type="presParOf" srcId="{2F0D8554-F869-4C08-AC39-2D7BBBC970EB}" destId="{253D7229-4D97-494B-89CB-CC6056601F61}" srcOrd="1" destOrd="0" presId="urn:microsoft.com/office/officeart/2005/8/layout/list1"/>
    <dgm:cxn modelId="{C6E7FC88-25B9-4EC6-BDC8-C9A4BA2AC463}" type="presParOf" srcId="{563D9DDB-1F90-4B97-805F-E940B4E709C6}" destId="{A8D8F0E8-490F-4337-B4D2-73D63CF11CCE}" srcOrd="1" destOrd="0" presId="urn:microsoft.com/office/officeart/2005/8/layout/list1"/>
    <dgm:cxn modelId="{BCD00486-24AB-4EC4-963E-9D88A9F7EEF7}" type="presParOf" srcId="{563D9DDB-1F90-4B97-805F-E940B4E709C6}" destId="{DBF83B2B-1433-4C2A-9C77-5D5D43619E7A}" srcOrd="2" destOrd="0" presId="urn:microsoft.com/office/officeart/2005/8/layout/list1"/>
    <dgm:cxn modelId="{8528F874-4D94-4A40-B746-CFCFBC7E65C0}" type="presParOf" srcId="{563D9DDB-1F90-4B97-805F-E940B4E709C6}" destId="{32A35BA4-5FCD-4138-A014-41E34DFDEC1A}" srcOrd="3" destOrd="0" presId="urn:microsoft.com/office/officeart/2005/8/layout/list1"/>
    <dgm:cxn modelId="{512F5805-B1D0-4CD2-B3D5-46C39F74DD7D}" type="presParOf" srcId="{563D9DDB-1F90-4B97-805F-E940B4E709C6}" destId="{700047AF-2624-4288-887B-C6826A21DD06}" srcOrd="4" destOrd="0" presId="urn:microsoft.com/office/officeart/2005/8/layout/list1"/>
    <dgm:cxn modelId="{87E1707E-5E54-4661-A7D8-B6A7AFFA15B2}" type="presParOf" srcId="{700047AF-2624-4288-887B-C6826A21DD06}" destId="{85330A69-7504-4E84-9F99-52A679ABAA66}" srcOrd="0" destOrd="0" presId="urn:microsoft.com/office/officeart/2005/8/layout/list1"/>
    <dgm:cxn modelId="{0B0A781F-DAC0-43E5-B8F0-E307F0E686CE}" type="presParOf" srcId="{700047AF-2624-4288-887B-C6826A21DD06}" destId="{FE866067-5D85-4AA1-9842-3487D5629D84}" srcOrd="1" destOrd="0" presId="urn:microsoft.com/office/officeart/2005/8/layout/list1"/>
    <dgm:cxn modelId="{1BC9AA9D-DC1B-417A-BEE9-F02925610B1D}" type="presParOf" srcId="{563D9DDB-1F90-4B97-805F-E940B4E709C6}" destId="{20AC5560-DD6B-4C06-ABE9-7D7A09596229}" srcOrd="5" destOrd="0" presId="urn:microsoft.com/office/officeart/2005/8/layout/list1"/>
    <dgm:cxn modelId="{153C0D96-E794-4D4E-811F-66A43EC94893}" type="presParOf" srcId="{563D9DDB-1F90-4B97-805F-E940B4E709C6}" destId="{45EF37A4-01A3-45AF-8497-FB908E7BF0D6}" srcOrd="6" destOrd="0" presId="urn:microsoft.com/office/officeart/2005/8/layout/list1"/>
    <dgm:cxn modelId="{5E3BB105-322E-49D7-849F-E7DA2E9548BC}" type="presParOf" srcId="{563D9DDB-1F90-4B97-805F-E940B4E709C6}" destId="{865010C1-E167-4FC3-981A-DFE517569FCC}" srcOrd="7" destOrd="0" presId="urn:microsoft.com/office/officeart/2005/8/layout/list1"/>
    <dgm:cxn modelId="{A793EF65-47A3-4627-88B1-D4E67046FA5D}" type="presParOf" srcId="{563D9DDB-1F90-4B97-805F-E940B4E709C6}" destId="{E323C4CB-B9F7-49EA-B310-D9DBA4EF50C2}" srcOrd="8" destOrd="0" presId="urn:microsoft.com/office/officeart/2005/8/layout/list1"/>
    <dgm:cxn modelId="{EA11E037-D0FF-4A22-B9C7-7AEC0FCB03D9}" type="presParOf" srcId="{E323C4CB-B9F7-49EA-B310-D9DBA4EF50C2}" destId="{74FA024A-F7C3-44E0-80ED-9DB3D618FB2D}" srcOrd="0" destOrd="0" presId="urn:microsoft.com/office/officeart/2005/8/layout/list1"/>
    <dgm:cxn modelId="{C20E65EA-DBBC-4CB6-8347-E97A3A551E57}" type="presParOf" srcId="{E323C4CB-B9F7-49EA-B310-D9DBA4EF50C2}" destId="{E1F9E8C3-D938-4056-A69D-AB714B202D4D}" srcOrd="1" destOrd="0" presId="urn:microsoft.com/office/officeart/2005/8/layout/list1"/>
    <dgm:cxn modelId="{625C32A1-6563-4784-B691-E610D26EB641}" type="presParOf" srcId="{563D9DDB-1F90-4B97-805F-E940B4E709C6}" destId="{DC375BEE-44F7-477B-884A-0318E9590224}" srcOrd="9" destOrd="0" presId="urn:microsoft.com/office/officeart/2005/8/layout/list1"/>
    <dgm:cxn modelId="{A06BCDED-F582-44B5-BCBF-196C3DC7E825}" type="presParOf" srcId="{563D9DDB-1F90-4B97-805F-E940B4E709C6}" destId="{B3D1272C-6671-4076-AA7B-C4A299E82145}" srcOrd="10" destOrd="0" presId="urn:microsoft.com/office/officeart/2005/8/layout/list1"/>
    <dgm:cxn modelId="{FD29E07F-1F3B-4AF4-BB35-3ECA8F1A4786}" type="presParOf" srcId="{563D9DDB-1F90-4B97-805F-E940B4E709C6}" destId="{FB6CE6DC-F637-4E68-8FB4-AC469123F6AE}" srcOrd="11" destOrd="0" presId="urn:microsoft.com/office/officeart/2005/8/layout/list1"/>
    <dgm:cxn modelId="{36CDE4BE-A447-44C0-A428-C94FCD1EC52C}" type="presParOf" srcId="{563D9DDB-1F90-4B97-805F-E940B4E709C6}" destId="{F351E44A-541A-4326-A68E-79E89B72C932}" srcOrd="12" destOrd="0" presId="urn:microsoft.com/office/officeart/2005/8/layout/list1"/>
    <dgm:cxn modelId="{2D95352D-195D-43CA-BEDE-AD30FC1F4C5E}" type="presParOf" srcId="{F351E44A-541A-4326-A68E-79E89B72C932}" destId="{4C56CD68-2CCB-490F-9C4F-35C1F110AEF7}" srcOrd="0" destOrd="0" presId="urn:microsoft.com/office/officeart/2005/8/layout/list1"/>
    <dgm:cxn modelId="{EA2B285A-D0BD-4C42-B7ED-B359ACE30AFB}" type="presParOf" srcId="{F351E44A-541A-4326-A68E-79E89B72C932}" destId="{04B36A27-3450-404F-A8B7-0F16505BF641}" srcOrd="1" destOrd="0" presId="urn:microsoft.com/office/officeart/2005/8/layout/list1"/>
    <dgm:cxn modelId="{A94CCA4D-9DEF-41B5-B444-5C61CA073DB1}" type="presParOf" srcId="{563D9DDB-1F90-4B97-805F-E940B4E709C6}" destId="{6AD6F5B6-49EE-42B7-979E-629040940CDF}" srcOrd="13" destOrd="0" presId="urn:microsoft.com/office/officeart/2005/8/layout/list1"/>
    <dgm:cxn modelId="{E6D9F4F1-72E6-4CDB-9C62-E7621F94889B}" type="presParOf" srcId="{563D9DDB-1F90-4B97-805F-E940B4E709C6}" destId="{15B06460-0D17-480E-B4CA-2A613454CB3A}" srcOrd="14" destOrd="0" presId="urn:microsoft.com/office/officeart/2005/8/layout/list1"/>
    <dgm:cxn modelId="{6039FC8B-FEF5-411B-AB4F-26FE57046498}" type="presParOf" srcId="{563D9DDB-1F90-4B97-805F-E940B4E709C6}" destId="{CA4C5032-80AC-4C74-8481-16B4E630A6D7}" srcOrd="15" destOrd="0" presId="urn:microsoft.com/office/officeart/2005/8/layout/list1"/>
    <dgm:cxn modelId="{23620048-473B-40BF-AAD0-DDC614E8775B}" type="presParOf" srcId="{563D9DDB-1F90-4B97-805F-E940B4E709C6}" destId="{1F4A64E2-836A-4FA2-9400-8C3E084A595D}" srcOrd="16" destOrd="0" presId="urn:microsoft.com/office/officeart/2005/8/layout/list1"/>
    <dgm:cxn modelId="{3A760A0E-C1AB-419A-811F-E24F94BDCACA}" type="presParOf" srcId="{1F4A64E2-836A-4FA2-9400-8C3E084A595D}" destId="{CBC0BB94-7699-45D0-9CFF-4B6CE3F874D4}" srcOrd="0" destOrd="0" presId="urn:microsoft.com/office/officeart/2005/8/layout/list1"/>
    <dgm:cxn modelId="{688C39D1-E018-404D-8E84-FD8B3C7AB8C8}" type="presParOf" srcId="{1F4A64E2-836A-4FA2-9400-8C3E084A595D}" destId="{67B92ACA-1D24-4304-9214-EC04A02E8700}" srcOrd="1" destOrd="0" presId="urn:microsoft.com/office/officeart/2005/8/layout/list1"/>
    <dgm:cxn modelId="{9C2F337F-E88B-49F8-B096-53A52DF866B8}" type="presParOf" srcId="{563D9DDB-1F90-4B97-805F-E940B4E709C6}" destId="{1B859826-622A-4F7E-B86D-CB39098C8D0C}" srcOrd="17" destOrd="0" presId="urn:microsoft.com/office/officeart/2005/8/layout/list1"/>
    <dgm:cxn modelId="{A047D2B4-6234-4069-9FC3-ABC277D6AF65}" type="presParOf" srcId="{563D9DDB-1F90-4B97-805F-E940B4E709C6}" destId="{91D45C89-79E8-4C22-9529-598C75F75900}" srcOrd="18" destOrd="0" presId="urn:microsoft.com/office/officeart/2005/8/layout/list1"/>
    <dgm:cxn modelId="{8CDB2A7D-4B5B-4BA7-B51E-769D0BECD56C}" type="presParOf" srcId="{563D9DDB-1F90-4B97-805F-E940B4E709C6}" destId="{BD565471-FB94-452B-9C6C-6FC7DD82144A}" srcOrd="19" destOrd="0" presId="urn:microsoft.com/office/officeart/2005/8/layout/list1"/>
    <dgm:cxn modelId="{E5B23681-FDE7-41BA-901B-DAF710F96AF2}" type="presParOf" srcId="{563D9DDB-1F90-4B97-805F-E940B4E709C6}" destId="{249F5E54-34A9-4C06-B7C8-2547A5BA83F3}" srcOrd="20" destOrd="0" presId="urn:microsoft.com/office/officeart/2005/8/layout/list1"/>
    <dgm:cxn modelId="{E053F3A7-85E5-43A3-8A2C-A053363CD3E5}" type="presParOf" srcId="{249F5E54-34A9-4C06-B7C8-2547A5BA83F3}" destId="{81E18C43-DBA2-4D42-8ED9-B91DD0C0A7E9}" srcOrd="0" destOrd="0" presId="urn:microsoft.com/office/officeart/2005/8/layout/list1"/>
    <dgm:cxn modelId="{6043509E-F9ED-43F2-985D-711C1FFB0E24}" type="presParOf" srcId="{249F5E54-34A9-4C06-B7C8-2547A5BA83F3}" destId="{ECF53B4E-C763-4BE0-B0A4-2DF1F96D9E09}" srcOrd="1" destOrd="0" presId="urn:microsoft.com/office/officeart/2005/8/layout/list1"/>
    <dgm:cxn modelId="{DFAB0678-5BA9-408F-8801-5C601C63D198}" type="presParOf" srcId="{563D9DDB-1F90-4B97-805F-E940B4E709C6}" destId="{3D8869B2-A657-4BD4-9F38-8F983DDC9513}" srcOrd="21" destOrd="0" presId="urn:microsoft.com/office/officeart/2005/8/layout/list1"/>
    <dgm:cxn modelId="{A02C97E7-783A-4501-9B3F-2F05E33301A3}" type="presParOf" srcId="{563D9DDB-1F90-4B97-805F-E940B4E709C6}" destId="{F17AA1BC-CEBF-4D96-95A0-17C2D617833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9C2F37-6BA6-446E-B63E-3955C9010A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3E5C48-BA51-49C1-AE6B-A896FFCD8EC7}">
      <dgm:prSet phldrT="[Texto]"/>
      <dgm:spPr/>
      <dgm:t>
        <a:bodyPr/>
        <a:lstStyle/>
        <a:p>
          <a:r>
            <a:rPr lang="pt-BR" b="1" dirty="0" smtClean="0"/>
            <a:t>SUBGRUPO</a:t>
          </a:r>
        </a:p>
        <a:p>
          <a:r>
            <a:rPr lang="pt-BR" b="1" dirty="0" smtClean="0"/>
            <a:t>MÉTODOS</a:t>
          </a:r>
        </a:p>
        <a:p>
          <a:r>
            <a:rPr lang="pt-BR" b="1" dirty="0" smtClean="0"/>
            <a:t>Alan (</a:t>
          </a:r>
          <a:r>
            <a:rPr lang="pt-BR" b="1" dirty="0" err="1" smtClean="0"/>
            <a:t>Sprev</a:t>
          </a:r>
          <a:r>
            <a:rPr lang="pt-BR" b="1" dirty="0" smtClean="0"/>
            <a:t>)</a:t>
          </a:r>
        </a:p>
        <a:p>
          <a:r>
            <a:rPr lang="pt-BR" b="1" dirty="0" smtClean="0"/>
            <a:t>Sérgio Aureliano</a:t>
          </a:r>
        </a:p>
        <a:p>
          <a:r>
            <a:rPr lang="pt-BR" b="1" dirty="0" smtClean="0"/>
            <a:t>(CNM)</a:t>
          </a:r>
        </a:p>
        <a:p>
          <a:r>
            <a:rPr lang="pt-BR" b="1" dirty="0" smtClean="0"/>
            <a:t>Marcelo</a:t>
          </a:r>
        </a:p>
        <a:p>
          <a:r>
            <a:rPr lang="pt-BR" b="1" dirty="0" smtClean="0"/>
            <a:t>(MG: </a:t>
          </a:r>
          <a:r>
            <a:rPr lang="pt-BR" b="1" dirty="0" err="1" smtClean="0"/>
            <a:t>Conaprev</a:t>
          </a:r>
          <a:r>
            <a:rPr lang="pt-BR" b="1" dirty="0" smtClean="0"/>
            <a:t>)</a:t>
          </a:r>
          <a:endParaRPr lang="pt-BR" b="1" dirty="0"/>
        </a:p>
      </dgm:t>
    </dgm:pt>
    <dgm:pt modelId="{6E4CF03F-B378-44D5-AB36-840F9849B369}" type="parTrans" cxnId="{5D0A17BE-6974-4812-A553-A799B00B73E3}">
      <dgm:prSet/>
      <dgm:spPr/>
      <dgm:t>
        <a:bodyPr/>
        <a:lstStyle/>
        <a:p>
          <a:endParaRPr lang="pt-BR"/>
        </a:p>
      </dgm:t>
    </dgm:pt>
    <dgm:pt modelId="{A65CECB7-B59C-4E43-BBE3-EFCAB412A890}" type="sibTrans" cxnId="{5D0A17BE-6974-4812-A553-A799B00B73E3}">
      <dgm:prSet/>
      <dgm:spPr/>
      <dgm:t>
        <a:bodyPr/>
        <a:lstStyle/>
        <a:p>
          <a:endParaRPr lang="pt-BR"/>
        </a:p>
      </dgm:t>
    </dgm:pt>
    <dgm:pt modelId="{2333C50B-4F78-4E8A-A581-9AD9FA99F2F9}">
      <dgm:prSet phldrT="[Texto]"/>
      <dgm:spPr/>
      <dgm:t>
        <a:bodyPr/>
        <a:lstStyle/>
        <a:p>
          <a:r>
            <a:rPr lang="pt-BR" b="1" dirty="0" smtClean="0"/>
            <a:t>“Falta de formulação para o custo normal, o que dificulta a identificação do método de financiamento utilizado, no caso do regime de capitalização”</a:t>
          </a:r>
          <a:endParaRPr lang="pt-BR" b="1" dirty="0"/>
        </a:p>
      </dgm:t>
    </dgm:pt>
    <dgm:pt modelId="{58FF64E3-244E-4DC8-96C5-6744086BC79B}" type="parTrans" cxnId="{3DD70F28-EF91-471E-91D4-E158A0B15DB5}">
      <dgm:prSet/>
      <dgm:spPr/>
      <dgm:t>
        <a:bodyPr/>
        <a:lstStyle/>
        <a:p>
          <a:endParaRPr lang="pt-BR"/>
        </a:p>
      </dgm:t>
    </dgm:pt>
    <dgm:pt modelId="{70AB22FE-DF8E-411A-8DC2-4AAEFA51D6E6}" type="sibTrans" cxnId="{3DD70F28-EF91-471E-91D4-E158A0B15DB5}">
      <dgm:prSet/>
      <dgm:spPr/>
      <dgm:t>
        <a:bodyPr/>
        <a:lstStyle/>
        <a:p>
          <a:endParaRPr lang="pt-BR"/>
        </a:p>
      </dgm:t>
    </dgm:pt>
    <dgm:pt modelId="{C41B5408-F3CA-4638-B715-2DA6DF0A85E5}">
      <dgm:prSet phldrT="[Texto]"/>
      <dgm:spPr/>
      <dgm:t>
        <a:bodyPr/>
        <a:lstStyle/>
        <a:p>
          <a:r>
            <a:rPr lang="pt-BR" b="1" dirty="0" smtClean="0"/>
            <a:t>“Regime Financeiro e Método informado na NTA não condizente com a formulação apresentada”</a:t>
          </a:r>
          <a:endParaRPr lang="pt-BR" b="1" dirty="0"/>
        </a:p>
      </dgm:t>
    </dgm:pt>
    <dgm:pt modelId="{48AB8CC9-4CBC-4483-B1FE-FA725BDA4815}" type="parTrans" cxnId="{1D2EAEE2-BF93-45BB-9962-6CAE95FD73D5}">
      <dgm:prSet/>
      <dgm:spPr/>
      <dgm:t>
        <a:bodyPr/>
        <a:lstStyle/>
        <a:p>
          <a:endParaRPr lang="pt-BR"/>
        </a:p>
      </dgm:t>
    </dgm:pt>
    <dgm:pt modelId="{E74B4538-E0D5-4EBD-ABB4-AD1759F52655}" type="sibTrans" cxnId="{1D2EAEE2-BF93-45BB-9962-6CAE95FD73D5}">
      <dgm:prSet/>
      <dgm:spPr/>
      <dgm:t>
        <a:bodyPr/>
        <a:lstStyle/>
        <a:p>
          <a:endParaRPr lang="pt-BR"/>
        </a:p>
      </dgm:t>
    </dgm:pt>
    <dgm:pt modelId="{008296AA-2556-4EA8-8F7F-FB1EBDFF81A6}">
      <dgm:prSet phldrT="[Texto]"/>
      <dgm:spPr/>
      <dgm:t>
        <a:bodyPr/>
        <a:lstStyle/>
        <a:p>
          <a:r>
            <a:rPr lang="pt-BR" b="1" dirty="0" smtClean="0">
              <a:solidFill>
                <a:srgbClr val="FF0000"/>
              </a:solidFill>
            </a:rPr>
            <a:t>“Pelo que se depreendeu do material analisado, seria recomendável padronizar alguns conceitos,  como orientação,  de forma a permitir comparabilidade e acompanhamento dos regimes”.</a:t>
          </a:r>
          <a:endParaRPr lang="pt-BR" b="1" dirty="0">
            <a:solidFill>
              <a:srgbClr val="FF0000"/>
            </a:solidFill>
          </a:endParaRPr>
        </a:p>
      </dgm:t>
    </dgm:pt>
    <dgm:pt modelId="{D319AB4D-2E95-422E-850A-ED25DA745BE8}" type="parTrans" cxnId="{4B7F64F3-A563-4459-A758-77127FDED8F3}">
      <dgm:prSet/>
      <dgm:spPr/>
      <dgm:t>
        <a:bodyPr/>
        <a:lstStyle/>
        <a:p>
          <a:endParaRPr lang="pt-BR"/>
        </a:p>
      </dgm:t>
    </dgm:pt>
    <dgm:pt modelId="{7222856B-82A3-44E5-A5C1-4C4DB3F43A3E}" type="sibTrans" cxnId="{4B7F64F3-A563-4459-A758-77127FDED8F3}">
      <dgm:prSet/>
      <dgm:spPr/>
      <dgm:t>
        <a:bodyPr/>
        <a:lstStyle/>
        <a:p>
          <a:endParaRPr lang="pt-BR"/>
        </a:p>
      </dgm:t>
    </dgm:pt>
    <dgm:pt modelId="{5AA25D1A-8876-4FCE-8828-3C7B653074F0}" type="pres">
      <dgm:prSet presAssocID="{A69C2F37-6BA6-446E-B63E-3955C9010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5B14821-DFDA-4213-AB81-B77ABA931426}" type="pres">
      <dgm:prSet presAssocID="{6E3E5C48-BA51-49C1-AE6B-A896FFCD8EC7}" presName="thickLine" presStyleLbl="alignNode1" presStyleIdx="0" presStyleCnt="1"/>
      <dgm:spPr/>
    </dgm:pt>
    <dgm:pt modelId="{53610B33-C6A4-4C5A-B73D-4E7BC2B853F0}" type="pres">
      <dgm:prSet presAssocID="{6E3E5C48-BA51-49C1-AE6B-A896FFCD8EC7}" presName="horz1" presStyleCnt="0"/>
      <dgm:spPr/>
    </dgm:pt>
    <dgm:pt modelId="{31011D5B-5632-44CF-A09B-D1AB725DBA64}" type="pres">
      <dgm:prSet presAssocID="{6E3E5C48-BA51-49C1-AE6B-A896FFCD8EC7}" presName="tx1" presStyleLbl="revTx" presStyleIdx="0" presStyleCnt="4"/>
      <dgm:spPr/>
      <dgm:t>
        <a:bodyPr/>
        <a:lstStyle/>
        <a:p>
          <a:endParaRPr lang="pt-BR"/>
        </a:p>
      </dgm:t>
    </dgm:pt>
    <dgm:pt modelId="{F642723C-92EE-4E9A-B969-A34836EFEA0F}" type="pres">
      <dgm:prSet presAssocID="{6E3E5C48-BA51-49C1-AE6B-A896FFCD8EC7}" presName="vert1" presStyleCnt="0"/>
      <dgm:spPr/>
    </dgm:pt>
    <dgm:pt modelId="{AE248259-968E-428E-A55F-BFF018AA71B8}" type="pres">
      <dgm:prSet presAssocID="{2333C50B-4F78-4E8A-A581-9AD9FA99F2F9}" presName="vertSpace2a" presStyleCnt="0"/>
      <dgm:spPr/>
    </dgm:pt>
    <dgm:pt modelId="{3E0BE8C9-49BC-4A96-B113-7C8D0CD3184D}" type="pres">
      <dgm:prSet presAssocID="{2333C50B-4F78-4E8A-A581-9AD9FA99F2F9}" presName="horz2" presStyleCnt="0"/>
      <dgm:spPr/>
    </dgm:pt>
    <dgm:pt modelId="{2F439753-4889-4B5E-B900-FE6876141E3D}" type="pres">
      <dgm:prSet presAssocID="{2333C50B-4F78-4E8A-A581-9AD9FA99F2F9}" presName="horzSpace2" presStyleCnt="0"/>
      <dgm:spPr/>
    </dgm:pt>
    <dgm:pt modelId="{73A1F0BE-2FFF-4087-8A1D-41AA94502487}" type="pres">
      <dgm:prSet presAssocID="{2333C50B-4F78-4E8A-A581-9AD9FA99F2F9}" presName="tx2" presStyleLbl="revTx" presStyleIdx="1" presStyleCnt="4"/>
      <dgm:spPr/>
      <dgm:t>
        <a:bodyPr/>
        <a:lstStyle/>
        <a:p>
          <a:endParaRPr lang="pt-BR"/>
        </a:p>
      </dgm:t>
    </dgm:pt>
    <dgm:pt modelId="{62646054-5C2D-4609-969F-9B6E8B916D88}" type="pres">
      <dgm:prSet presAssocID="{2333C50B-4F78-4E8A-A581-9AD9FA99F2F9}" presName="vert2" presStyleCnt="0"/>
      <dgm:spPr/>
    </dgm:pt>
    <dgm:pt modelId="{85794A7D-D491-4EC9-B057-8A015600806B}" type="pres">
      <dgm:prSet presAssocID="{2333C50B-4F78-4E8A-A581-9AD9FA99F2F9}" presName="thinLine2b" presStyleLbl="callout" presStyleIdx="0" presStyleCnt="3"/>
      <dgm:spPr/>
    </dgm:pt>
    <dgm:pt modelId="{7006EF32-DDAF-4740-9488-5502B8AFAF2E}" type="pres">
      <dgm:prSet presAssocID="{2333C50B-4F78-4E8A-A581-9AD9FA99F2F9}" presName="vertSpace2b" presStyleCnt="0"/>
      <dgm:spPr/>
    </dgm:pt>
    <dgm:pt modelId="{8AE53DA7-B676-4031-95AB-1D6F02C088CA}" type="pres">
      <dgm:prSet presAssocID="{C41B5408-F3CA-4638-B715-2DA6DF0A85E5}" presName="horz2" presStyleCnt="0"/>
      <dgm:spPr/>
    </dgm:pt>
    <dgm:pt modelId="{0EBA7922-EF8C-4BEE-8C0E-AF82184DB676}" type="pres">
      <dgm:prSet presAssocID="{C41B5408-F3CA-4638-B715-2DA6DF0A85E5}" presName="horzSpace2" presStyleCnt="0"/>
      <dgm:spPr/>
    </dgm:pt>
    <dgm:pt modelId="{4E781DBF-15AB-4731-85D9-276A7821208F}" type="pres">
      <dgm:prSet presAssocID="{C41B5408-F3CA-4638-B715-2DA6DF0A85E5}" presName="tx2" presStyleLbl="revTx" presStyleIdx="2" presStyleCnt="4"/>
      <dgm:spPr/>
      <dgm:t>
        <a:bodyPr/>
        <a:lstStyle/>
        <a:p>
          <a:endParaRPr lang="pt-BR"/>
        </a:p>
      </dgm:t>
    </dgm:pt>
    <dgm:pt modelId="{8F7D9420-CF2D-46CE-89BA-5C9819CE4BC6}" type="pres">
      <dgm:prSet presAssocID="{C41B5408-F3CA-4638-B715-2DA6DF0A85E5}" presName="vert2" presStyleCnt="0"/>
      <dgm:spPr/>
    </dgm:pt>
    <dgm:pt modelId="{4C842DD1-895B-40EB-9C0C-8B96844F41E8}" type="pres">
      <dgm:prSet presAssocID="{C41B5408-F3CA-4638-B715-2DA6DF0A85E5}" presName="thinLine2b" presStyleLbl="callout" presStyleIdx="1" presStyleCnt="3"/>
      <dgm:spPr/>
    </dgm:pt>
    <dgm:pt modelId="{1700CA8A-3B69-4657-84B8-CC54F1B309BB}" type="pres">
      <dgm:prSet presAssocID="{C41B5408-F3CA-4638-B715-2DA6DF0A85E5}" presName="vertSpace2b" presStyleCnt="0"/>
      <dgm:spPr/>
    </dgm:pt>
    <dgm:pt modelId="{5AA534B8-7336-4369-89C1-EE03E2A2ED41}" type="pres">
      <dgm:prSet presAssocID="{008296AA-2556-4EA8-8F7F-FB1EBDFF81A6}" presName="horz2" presStyleCnt="0"/>
      <dgm:spPr/>
    </dgm:pt>
    <dgm:pt modelId="{25863118-4C99-4814-AA07-2580F6A2F9DC}" type="pres">
      <dgm:prSet presAssocID="{008296AA-2556-4EA8-8F7F-FB1EBDFF81A6}" presName="horzSpace2" presStyleCnt="0"/>
      <dgm:spPr/>
    </dgm:pt>
    <dgm:pt modelId="{3A7A8DAA-6EEB-44A5-AFB2-9D0A3466598C}" type="pres">
      <dgm:prSet presAssocID="{008296AA-2556-4EA8-8F7F-FB1EBDFF81A6}" presName="tx2" presStyleLbl="revTx" presStyleIdx="3" presStyleCnt="4"/>
      <dgm:spPr/>
      <dgm:t>
        <a:bodyPr/>
        <a:lstStyle/>
        <a:p>
          <a:endParaRPr lang="pt-BR"/>
        </a:p>
      </dgm:t>
    </dgm:pt>
    <dgm:pt modelId="{646DCE17-032A-4AE0-B6FA-1216E5625303}" type="pres">
      <dgm:prSet presAssocID="{008296AA-2556-4EA8-8F7F-FB1EBDFF81A6}" presName="vert2" presStyleCnt="0"/>
      <dgm:spPr/>
    </dgm:pt>
    <dgm:pt modelId="{B660B3EF-8009-43A5-A953-0F60946F5CBC}" type="pres">
      <dgm:prSet presAssocID="{008296AA-2556-4EA8-8F7F-FB1EBDFF81A6}" presName="thinLine2b" presStyleLbl="callout" presStyleIdx="2" presStyleCnt="3"/>
      <dgm:spPr/>
    </dgm:pt>
    <dgm:pt modelId="{EDAE4EF6-EBEB-4CCD-9E0E-480F76DC4219}" type="pres">
      <dgm:prSet presAssocID="{008296AA-2556-4EA8-8F7F-FB1EBDFF81A6}" presName="vertSpace2b" presStyleCnt="0"/>
      <dgm:spPr/>
    </dgm:pt>
  </dgm:ptLst>
  <dgm:cxnLst>
    <dgm:cxn modelId="{1D2EAEE2-BF93-45BB-9962-6CAE95FD73D5}" srcId="{6E3E5C48-BA51-49C1-AE6B-A896FFCD8EC7}" destId="{C41B5408-F3CA-4638-B715-2DA6DF0A85E5}" srcOrd="1" destOrd="0" parTransId="{48AB8CC9-4CBC-4483-B1FE-FA725BDA4815}" sibTransId="{E74B4538-E0D5-4EBD-ABB4-AD1759F52655}"/>
    <dgm:cxn modelId="{18346D4D-207A-4994-9FE0-59CB429A6B74}" type="presOf" srcId="{A69C2F37-6BA6-446E-B63E-3955C9010A0A}" destId="{5AA25D1A-8876-4FCE-8828-3C7B653074F0}" srcOrd="0" destOrd="0" presId="urn:microsoft.com/office/officeart/2008/layout/LinedList"/>
    <dgm:cxn modelId="{1BCCE5A9-54F5-4A04-89F7-14EA1BAA13B9}" type="presOf" srcId="{2333C50B-4F78-4E8A-A581-9AD9FA99F2F9}" destId="{73A1F0BE-2FFF-4087-8A1D-41AA94502487}" srcOrd="0" destOrd="0" presId="urn:microsoft.com/office/officeart/2008/layout/LinedList"/>
    <dgm:cxn modelId="{57A6A6FB-3D88-4F60-90D7-3F7097CBD970}" type="presOf" srcId="{C41B5408-F3CA-4638-B715-2DA6DF0A85E5}" destId="{4E781DBF-15AB-4731-85D9-276A7821208F}" srcOrd="0" destOrd="0" presId="urn:microsoft.com/office/officeart/2008/layout/LinedList"/>
    <dgm:cxn modelId="{1956C1AD-2366-48A1-9451-DC180817E665}" type="presOf" srcId="{008296AA-2556-4EA8-8F7F-FB1EBDFF81A6}" destId="{3A7A8DAA-6EEB-44A5-AFB2-9D0A3466598C}" srcOrd="0" destOrd="0" presId="urn:microsoft.com/office/officeart/2008/layout/LinedList"/>
    <dgm:cxn modelId="{4B7F64F3-A563-4459-A758-77127FDED8F3}" srcId="{6E3E5C48-BA51-49C1-AE6B-A896FFCD8EC7}" destId="{008296AA-2556-4EA8-8F7F-FB1EBDFF81A6}" srcOrd="2" destOrd="0" parTransId="{D319AB4D-2E95-422E-850A-ED25DA745BE8}" sibTransId="{7222856B-82A3-44E5-A5C1-4C4DB3F43A3E}"/>
    <dgm:cxn modelId="{3DD70F28-EF91-471E-91D4-E158A0B15DB5}" srcId="{6E3E5C48-BA51-49C1-AE6B-A896FFCD8EC7}" destId="{2333C50B-4F78-4E8A-A581-9AD9FA99F2F9}" srcOrd="0" destOrd="0" parTransId="{58FF64E3-244E-4DC8-96C5-6744086BC79B}" sibTransId="{70AB22FE-DF8E-411A-8DC2-4AAEFA51D6E6}"/>
    <dgm:cxn modelId="{4E2047CF-CD99-46F9-9206-2E88944EA1DC}" type="presOf" srcId="{6E3E5C48-BA51-49C1-AE6B-A896FFCD8EC7}" destId="{31011D5B-5632-44CF-A09B-D1AB725DBA64}" srcOrd="0" destOrd="0" presId="urn:microsoft.com/office/officeart/2008/layout/LinedList"/>
    <dgm:cxn modelId="{5D0A17BE-6974-4812-A553-A799B00B73E3}" srcId="{A69C2F37-6BA6-446E-B63E-3955C9010A0A}" destId="{6E3E5C48-BA51-49C1-AE6B-A896FFCD8EC7}" srcOrd="0" destOrd="0" parTransId="{6E4CF03F-B378-44D5-AB36-840F9849B369}" sibTransId="{A65CECB7-B59C-4E43-BBE3-EFCAB412A890}"/>
    <dgm:cxn modelId="{E30AEF81-E535-4F4B-802A-E8F5FDC4B82F}" type="presParOf" srcId="{5AA25D1A-8876-4FCE-8828-3C7B653074F0}" destId="{C5B14821-DFDA-4213-AB81-B77ABA931426}" srcOrd="0" destOrd="0" presId="urn:microsoft.com/office/officeart/2008/layout/LinedList"/>
    <dgm:cxn modelId="{79A36873-AC40-4D1D-B047-312BFB774530}" type="presParOf" srcId="{5AA25D1A-8876-4FCE-8828-3C7B653074F0}" destId="{53610B33-C6A4-4C5A-B73D-4E7BC2B853F0}" srcOrd="1" destOrd="0" presId="urn:microsoft.com/office/officeart/2008/layout/LinedList"/>
    <dgm:cxn modelId="{4112A8BF-5736-4987-B298-28DA3D15066B}" type="presParOf" srcId="{53610B33-C6A4-4C5A-B73D-4E7BC2B853F0}" destId="{31011D5B-5632-44CF-A09B-D1AB725DBA64}" srcOrd="0" destOrd="0" presId="urn:microsoft.com/office/officeart/2008/layout/LinedList"/>
    <dgm:cxn modelId="{5FDD02F4-B08A-4949-9A41-20F66E87CED7}" type="presParOf" srcId="{53610B33-C6A4-4C5A-B73D-4E7BC2B853F0}" destId="{F642723C-92EE-4E9A-B969-A34836EFEA0F}" srcOrd="1" destOrd="0" presId="urn:microsoft.com/office/officeart/2008/layout/LinedList"/>
    <dgm:cxn modelId="{07B16123-D172-45A7-BFE3-62E3D02C7D4B}" type="presParOf" srcId="{F642723C-92EE-4E9A-B969-A34836EFEA0F}" destId="{AE248259-968E-428E-A55F-BFF018AA71B8}" srcOrd="0" destOrd="0" presId="urn:microsoft.com/office/officeart/2008/layout/LinedList"/>
    <dgm:cxn modelId="{53691ACE-F713-485A-B41A-4052C2BEA417}" type="presParOf" srcId="{F642723C-92EE-4E9A-B969-A34836EFEA0F}" destId="{3E0BE8C9-49BC-4A96-B113-7C8D0CD3184D}" srcOrd="1" destOrd="0" presId="urn:microsoft.com/office/officeart/2008/layout/LinedList"/>
    <dgm:cxn modelId="{29C33D3E-6052-4615-80CA-3CBF3328C40E}" type="presParOf" srcId="{3E0BE8C9-49BC-4A96-B113-7C8D0CD3184D}" destId="{2F439753-4889-4B5E-B900-FE6876141E3D}" srcOrd="0" destOrd="0" presId="urn:microsoft.com/office/officeart/2008/layout/LinedList"/>
    <dgm:cxn modelId="{4DAF8E8E-CA4F-45EB-B0F4-620F61C73B18}" type="presParOf" srcId="{3E0BE8C9-49BC-4A96-B113-7C8D0CD3184D}" destId="{73A1F0BE-2FFF-4087-8A1D-41AA94502487}" srcOrd="1" destOrd="0" presId="urn:microsoft.com/office/officeart/2008/layout/LinedList"/>
    <dgm:cxn modelId="{69BA9287-B692-4572-B6CC-156B23557735}" type="presParOf" srcId="{3E0BE8C9-49BC-4A96-B113-7C8D0CD3184D}" destId="{62646054-5C2D-4609-969F-9B6E8B916D88}" srcOrd="2" destOrd="0" presId="urn:microsoft.com/office/officeart/2008/layout/LinedList"/>
    <dgm:cxn modelId="{3CF4ED8B-1D5E-4FA4-A1B8-D9777385F7D0}" type="presParOf" srcId="{F642723C-92EE-4E9A-B969-A34836EFEA0F}" destId="{85794A7D-D491-4EC9-B057-8A015600806B}" srcOrd="2" destOrd="0" presId="urn:microsoft.com/office/officeart/2008/layout/LinedList"/>
    <dgm:cxn modelId="{3E02D83C-2A03-472F-84FF-5DC2A42C841A}" type="presParOf" srcId="{F642723C-92EE-4E9A-B969-A34836EFEA0F}" destId="{7006EF32-DDAF-4740-9488-5502B8AFAF2E}" srcOrd="3" destOrd="0" presId="urn:microsoft.com/office/officeart/2008/layout/LinedList"/>
    <dgm:cxn modelId="{D7EAFA70-D0FB-4B3E-B40D-C4D31F621D14}" type="presParOf" srcId="{F642723C-92EE-4E9A-B969-A34836EFEA0F}" destId="{8AE53DA7-B676-4031-95AB-1D6F02C088CA}" srcOrd="4" destOrd="0" presId="urn:microsoft.com/office/officeart/2008/layout/LinedList"/>
    <dgm:cxn modelId="{42F01EDD-E722-46AA-9D3F-41C9CEA63BAA}" type="presParOf" srcId="{8AE53DA7-B676-4031-95AB-1D6F02C088CA}" destId="{0EBA7922-EF8C-4BEE-8C0E-AF82184DB676}" srcOrd="0" destOrd="0" presId="urn:microsoft.com/office/officeart/2008/layout/LinedList"/>
    <dgm:cxn modelId="{B514BC9D-20F5-4E80-95A6-F911FFC68D4E}" type="presParOf" srcId="{8AE53DA7-B676-4031-95AB-1D6F02C088CA}" destId="{4E781DBF-15AB-4731-85D9-276A7821208F}" srcOrd="1" destOrd="0" presId="urn:microsoft.com/office/officeart/2008/layout/LinedList"/>
    <dgm:cxn modelId="{D70708AE-72CD-4A20-B03C-224D8ABBEBDB}" type="presParOf" srcId="{8AE53DA7-B676-4031-95AB-1D6F02C088CA}" destId="{8F7D9420-CF2D-46CE-89BA-5C9819CE4BC6}" srcOrd="2" destOrd="0" presId="urn:microsoft.com/office/officeart/2008/layout/LinedList"/>
    <dgm:cxn modelId="{03E46D0B-046A-4712-88B0-5BEDEF0A01C9}" type="presParOf" srcId="{F642723C-92EE-4E9A-B969-A34836EFEA0F}" destId="{4C842DD1-895B-40EB-9C0C-8B96844F41E8}" srcOrd="5" destOrd="0" presId="urn:microsoft.com/office/officeart/2008/layout/LinedList"/>
    <dgm:cxn modelId="{5DC9D269-F43A-437D-BD6A-323F0E295D16}" type="presParOf" srcId="{F642723C-92EE-4E9A-B969-A34836EFEA0F}" destId="{1700CA8A-3B69-4657-84B8-CC54F1B309BB}" srcOrd="6" destOrd="0" presId="urn:microsoft.com/office/officeart/2008/layout/LinedList"/>
    <dgm:cxn modelId="{CE1B9A71-0D59-4D7F-BE78-F20B23D94BB0}" type="presParOf" srcId="{F642723C-92EE-4E9A-B969-A34836EFEA0F}" destId="{5AA534B8-7336-4369-89C1-EE03E2A2ED41}" srcOrd="7" destOrd="0" presId="urn:microsoft.com/office/officeart/2008/layout/LinedList"/>
    <dgm:cxn modelId="{6A6B0162-770D-4C81-A551-AFE219386B56}" type="presParOf" srcId="{5AA534B8-7336-4369-89C1-EE03E2A2ED41}" destId="{25863118-4C99-4814-AA07-2580F6A2F9DC}" srcOrd="0" destOrd="0" presId="urn:microsoft.com/office/officeart/2008/layout/LinedList"/>
    <dgm:cxn modelId="{7CE06446-2E80-4871-9875-1102E169B4BE}" type="presParOf" srcId="{5AA534B8-7336-4369-89C1-EE03E2A2ED41}" destId="{3A7A8DAA-6EEB-44A5-AFB2-9D0A3466598C}" srcOrd="1" destOrd="0" presId="urn:microsoft.com/office/officeart/2008/layout/LinedList"/>
    <dgm:cxn modelId="{7B5D1B38-9424-402C-AA8F-14B0A0FD783D}" type="presParOf" srcId="{5AA534B8-7336-4369-89C1-EE03E2A2ED41}" destId="{646DCE17-032A-4AE0-B6FA-1216E5625303}" srcOrd="2" destOrd="0" presId="urn:microsoft.com/office/officeart/2008/layout/LinedList"/>
    <dgm:cxn modelId="{27FD7353-C0DC-4486-B95B-7506F98BD4DA}" type="presParOf" srcId="{F642723C-92EE-4E9A-B969-A34836EFEA0F}" destId="{B660B3EF-8009-43A5-A953-0F60946F5CBC}" srcOrd="8" destOrd="0" presId="urn:microsoft.com/office/officeart/2008/layout/LinedList"/>
    <dgm:cxn modelId="{C7698C38-12E8-4D83-846B-B025016A9279}" type="presParOf" srcId="{F642723C-92EE-4E9A-B969-A34836EFEA0F}" destId="{EDAE4EF6-EBEB-4CCD-9E0E-480F76DC421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9C2F37-6BA6-446E-B63E-3955C9010A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3E5C48-BA51-49C1-AE6B-A896FFCD8EC7}">
      <dgm:prSet phldrT="[Texto]" custT="1"/>
      <dgm:spPr/>
      <dgm:t>
        <a:bodyPr/>
        <a:lstStyle/>
        <a:p>
          <a:r>
            <a:rPr lang="pt-BR" sz="1700" b="1" dirty="0" smtClean="0"/>
            <a:t>SUBGRUPO</a:t>
          </a:r>
        </a:p>
        <a:p>
          <a:r>
            <a:rPr lang="pt-BR" sz="1700" b="1" dirty="0" smtClean="0"/>
            <a:t>PRECIFICAÇÃO</a:t>
          </a:r>
        </a:p>
        <a:p>
          <a:r>
            <a:rPr lang="pt-BR" sz="1700" b="1" dirty="0" smtClean="0"/>
            <a:t>Aline </a:t>
          </a:r>
          <a:r>
            <a:rPr lang="pt-BR" sz="1700" b="1" dirty="0" err="1" smtClean="0"/>
            <a:t>Buss</a:t>
          </a:r>
          <a:r>
            <a:rPr lang="pt-BR" sz="1700" b="1" dirty="0" smtClean="0"/>
            <a:t> (</a:t>
          </a:r>
          <a:r>
            <a:rPr lang="pt-BR" sz="1700" b="1" dirty="0" err="1" smtClean="0"/>
            <a:t>Atricon</a:t>
          </a:r>
          <a:r>
            <a:rPr lang="pt-BR" sz="1700" b="1" dirty="0" smtClean="0"/>
            <a:t>: TCE-RS)</a:t>
          </a:r>
        </a:p>
        <a:p>
          <a:r>
            <a:rPr lang="pt-BR" sz="1700" b="1" dirty="0" smtClean="0"/>
            <a:t>Aline Rocha</a:t>
          </a:r>
        </a:p>
        <a:p>
          <a:r>
            <a:rPr lang="pt-BR" sz="1700" b="1" dirty="0" smtClean="0"/>
            <a:t>(IBA)</a:t>
          </a:r>
        </a:p>
        <a:p>
          <a:r>
            <a:rPr lang="pt-BR" sz="1700" b="1" dirty="0" smtClean="0"/>
            <a:t>Benedito Sobrinho</a:t>
          </a:r>
        </a:p>
        <a:p>
          <a:r>
            <a:rPr lang="pt-BR" sz="1700" b="1" dirty="0" smtClean="0"/>
            <a:t>(</a:t>
          </a:r>
          <a:r>
            <a:rPr lang="pt-BR" sz="1700" b="1" dirty="0" err="1" smtClean="0"/>
            <a:t>Sprev</a:t>
          </a:r>
          <a:r>
            <a:rPr lang="pt-BR" sz="1700" b="1" dirty="0" smtClean="0"/>
            <a:t>)</a:t>
          </a:r>
        </a:p>
        <a:p>
          <a:r>
            <a:rPr lang="pt-BR" sz="1700" b="1" dirty="0" smtClean="0"/>
            <a:t>Paulo </a:t>
          </a:r>
          <a:r>
            <a:rPr lang="pt-BR" sz="1700" b="1" dirty="0" err="1" smtClean="0"/>
            <a:t>Caldart</a:t>
          </a:r>
          <a:endParaRPr lang="pt-BR" sz="1700" b="1" dirty="0" smtClean="0"/>
        </a:p>
        <a:p>
          <a:r>
            <a:rPr lang="pt-BR" sz="1700" b="1" dirty="0" smtClean="0"/>
            <a:t>(PR- </a:t>
          </a:r>
          <a:r>
            <a:rPr lang="pt-BR" sz="1700" b="1" dirty="0" err="1" smtClean="0"/>
            <a:t>Conaprev</a:t>
          </a:r>
          <a:r>
            <a:rPr lang="pt-BR" sz="1700" b="1" dirty="0" smtClean="0"/>
            <a:t>)</a:t>
          </a:r>
        </a:p>
        <a:p>
          <a:r>
            <a:rPr lang="pt-BR" sz="1700" b="1" dirty="0" smtClean="0"/>
            <a:t>Utan Dias</a:t>
          </a:r>
        </a:p>
        <a:p>
          <a:r>
            <a:rPr lang="pt-BR" sz="1700" b="1" dirty="0" smtClean="0"/>
            <a:t>(PA – </a:t>
          </a:r>
          <a:r>
            <a:rPr lang="pt-BR" sz="1700" b="1" dirty="0" err="1" smtClean="0"/>
            <a:t>Conaprev</a:t>
          </a:r>
          <a:r>
            <a:rPr lang="pt-BR" sz="1700" b="1" dirty="0" smtClean="0"/>
            <a:t>)</a:t>
          </a:r>
          <a:endParaRPr lang="pt-BR" sz="1700" b="1" dirty="0"/>
        </a:p>
      </dgm:t>
    </dgm:pt>
    <dgm:pt modelId="{6E4CF03F-B378-44D5-AB36-840F9849B369}" type="parTrans" cxnId="{5D0A17BE-6974-4812-A553-A799B00B73E3}">
      <dgm:prSet/>
      <dgm:spPr/>
      <dgm:t>
        <a:bodyPr/>
        <a:lstStyle/>
        <a:p>
          <a:endParaRPr lang="pt-BR"/>
        </a:p>
      </dgm:t>
    </dgm:pt>
    <dgm:pt modelId="{A65CECB7-B59C-4E43-BBE3-EFCAB412A890}" type="sibTrans" cxnId="{5D0A17BE-6974-4812-A553-A799B00B73E3}">
      <dgm:prSet/>
      <dgm:spPr/>
      <dgm:t>
        <a:bodyPr/>
        <a:lstStyle/>
        <a:p>
          <a:endParaRPr lang="pt-BR"/>
        </a:p>
      </dgm:t>
    </dgm:pt>
    <dgm:pt modelId="{2333C50B-4F78-4E8A-A581-9AD9FA99F2F9}">
      <dgm:prSet phldrT="[Texto]"/>
      <dgm:spPr/>
      <dgm:t>
        <a:bodyPr/>
        <a:lstStyle/>
        <a:p>
          <a:r>
            <a:rPr lang="pt-BR" b="1" dirty="0" smtClean="0">
              <a:solidFill>
                <a:srgbClr val="FF0000"/>
              </a:solidFill>
            </a:rPr>
            <a:t>“Falta  de consistência entre os resultados da avaliação atuarial, os fluxos atuariais e as formulações constantes da NTA”</a:t>
          </a:r>
          <a:endParaRPr lang="pt-BR" b="1" dirty="0">
            <a:solidFill>
              <a:srgbClr val="FF0000"/>
            </a:solidFill>
          </a:endParaRPr>
        </a:p>
      </dgm:t>
    </dgm:pt>
    <dgm:pt modelId="{58FF64E3-244E-4DC8-96C5-6744086BC79B}" type="parTrans" cxnId="{3DD70F28-EF91-471E-91D4-E158A0B15DB5}">
      <dgm:prSet/>
      <dgm:spPr/>
      <dgm:t>
        <a:bodyPr/>
        <a:lstStyle/>
        <a:p>
          <a:endParaRPr lang="pt-BR"/>
        </a:p>
      </dgm:t>
    </dgm:pt>
    <dgm:pt modelId="{70AB22FE-DF8E-411A-8DC2-4AAEFA51D6E6}" type="sibTrans" cxnId="{3DD70F28-EF91-471E-91D4-E158A0B15DB5}">
      <dgm:prSet/>
      <dgm:spPr/>
      <dgm:t>
        <a:bodyPr/>
        <a:lstStyle/>
        <a:p>
          <a:endParaRPr lang="pt-BR"/>
        </a:p>
      </dgm:t>
    </dgm:pt>
    <dgm:pt modelId="{C41B5408-F3CA-4638-B715-2DA6DF0A85E5}">
      <dgm:prSet phldrT="[Texto]"/>
      <dgm:spPr/>
      <dgm:t>
        <a:bodyPr/>
        <a:lstStyle/>
        <a:p>
          <a:r>
            <a:rPr lang="pt-BR" b="1" dirty="0" smtClean="0"/>
            <a:t>“É necessária a definição de diretrizes e procedimentos para o alinhamento das metodologia, hipóteses, critérios atuariais”</a:t>
          </a:r>
          <a:endParaRPr lang="pt-BR" b="1" dirty="0"/>
        </a:p>
      </dgm:t>
    </dgm:pt>
    <dgm:pt modelId="{48AB8CC9-4CBC-4483-B1FE-FA725BDA4815}" type="parTrans" cxnId="{1D2EAEE2-BF93-45BB-9962-6CAE95FD73D5}">
      <dgm:prSet/>
      <dgm:spPr/>
      <dgm:t>
        <a:bodyPr/>
        <a:lstStyle/>
        <a:p>
          <a:endParaRPr lang="pt-BR"/>
        </a:p>
      </dgm:t>
    </dgm:pt>
    <dgm:pt modelId="{E74B4538-E0D5-4EBD-ABB4-AD1759F52655}" type="sibTrans" cxnId="{1D2EAEE2-BF93-45BB-9962-6CAE95FD73D5}">
      <dgm:prSet/>
      <dgm:spPr/>
      <dgm:t>
        <a:bodyPr/>
        <a:lstStyle/>
        <a:p>
          <a:endParaRPr lang="pt-BR"/>
        </a:p>
      </dgm:t>
    </dgm:pt>
    <dgm:pt modelId="{10B70BA5-DB31-4462-8173-30FB4B7AFE10}">
      <dgm:prSet phldrT="[Texto]"/>
      <dgm:spPr/>
      <dgm:t>
        <a:bodyPr/>
        <a:lstStyle/>
        <a:p>
          <a:r>
            <a:rPr lang="pt-BR" b="1" dirty="0" smtClean="0"/>
            <a:t>“O principal ponto de partida da precificação é que o fluxo deve convergir para os resultados finais da avaliação atuarial, tendo em vista que o fluxo nada mais é que o detalhamento anual das obrigações trazidas a valor presente”. </a:t>
          </a:r>
          <a:endParaRPr lang="pt-BR" b="1" dirty="0"/>
        </a:p>
      </dgm:t>
    </dgm:pt>
    <dgm:pt modelId="{9B01803A-77B3-4316-807B-0AE9BED25522}" type="parTrans" cxnId="{75C82525-1C9C-4396-A717-80B1DF551E7B}">
      <dgm:prSet/>
      <dgm:spPr/>
      <dgm:t>
        <a:bodyPr/>
        <a:lstStyle/>
        <a:p>
          <a:endParaRPr lang="pt-BR"/>
        </a:p>
      </dgm:t>
    </dgm:pt>
    <dgm:pt modelId="{4500F22A-0A54-4F4E-B1F7-B15652238BA3}" type="sibTrans" cxnId="{75C82525-1C9C-4396-A717-80B1DF551E7B}">
      <dgm:prSet/>
      <dgm:spPr/>
      <dgm:t>
        <a:bodyPr/>
        <a:lstStyle/>
        <a:p>
          <a:endParaRPr lang="pt-BR"/>
        </a:p>
      </dgm:t>
    </dgm:pt>
    <dgm:pt modelId="{5AA25D1A-8876-4FCE-8828-3C7B653074F0}" type="pres">
      <dgm:prSet presAssocID="{A69C2F37-6BA6-446E-B63E-3955C9010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5B14821-DFDA-4213-AB81-B77ABA931426}" type="pres">
      <dgm:prSet presAssocID="{6E3E5C48-BA51-49C1-AE6B-A896FFCD8EC7}" presName="thickLine" presStyleLbl="alignNode1" presStyleIdx="0" presStyleCnt="1"/>
      <dgm:spPr/>
    </dgm:pt>
    <dgm:pt modelId="{53610B33-C6A4-4C5A-B73D-4E7BC2B853F0}" type="pres">
      <dgm:prSet presAssocID="{6E3E5C48-BA51-49C1-AE6B-A896FFCD8EC7}" presName="horz1" presStyleCnt="0"/>
      <dgm:spPr/>
    </dgm:pt>
    <dgm:pt modelId="{31011D5B-5632-44CF-A09B-D1AB725DBA64}" type="pres">
      <dgm:prSet presAssocID="{6E3E5C48-BA51-49C1-AE6B-A896FFCD8EC7}" presName="tx1" presStyleLbl="revTx" presStyleIdx="0" presStyleCnt="4" custScaleX="133796"/>
      <dgm:spPr/>
      <dgm:t>
        <a:bodyPr/>
        <a:lstStyle/>
        <a:p>
          <a:endParaRPr lang="pt-BR"/>
        </a:p>
      </dgm:t>
    </dgm:pt>
    <dgm:pt modelId="{F642723C-92EE-4E9A-B969-A34836EFEA0F}" type="pres">
      <dgm:prSet presAssocID="{6E3E5C48-BA51-49C1-AE6B-A896FFCD8EC7}" presName="vert1" presStyleCnt="0"/>
      <dgm:spPr/>
    </dgm:pt>
    <dgm:pt modelId="{AE248259-968E-428E-A55F-BFF018AA71B8}" type="pres">
      <dgm:prSet presAssocID="{2333C50B-4F78-4E8A-A581-9AD9FA99F2F9}" presName="vertSpace2a" presStyleCnt="0"/>
      <dgm:spPr/>
    </dgm:pt>
    <dgm:pt modelId="{3E0BE8C9-49BC-4A96-B113-7C8D0CD3184D}" type="pres">
      <dgm:prSet presAssocID="{2333C50B-4F78-4E8A-A581-9AD9FA99F2F9}" presName="horz2" presStyleCnt="0"/>
      <dgm:spPr/>
    </dgm:pt>
    <dgm:pt modelId="{2F439753-4889-4B5E-B900-FE6876141E3D}" type="pres">
      <dgm:prSet presAssocID="{2333C50B-4F78-4E8A-A581-9AD9FA99F2F9}" presName="horzSpace2" presStyleCnt="0"/>
      <dgm:spPr/>
    </dgm:pt>
    <dgm:pt modelId="{73A1F0BE-2FFF-4087-8A1D-41AA94502487}" type="pres">
      <dgm:prSet presAssocID="{2333C50B-4F78-4E8A-A581-9AD9FA99F2F9}" presName="tx2" presStyleLbl="revTx" presStyleIdx="1" presStyleCnt="4"/>
      <dgm:spPr/>
      <dgm:t>
        <a:bodyPr/>
        <a:lstStyle/>
        <a:p>
          <a:endParaRPr lang="pt-BR"/>
        </a:p>
      </dgm:t>
    </dgm:pt>
    <dgm:pt modelId="{62646054-5C2D-4609-969F-9B6E8B916D88}" type="pres">
      <dgm:prSet presAssocID="{2333C50B-4F78-4E8A-A581-9AD9FA99F2F9}" presName="vert2" presStyleCnt="0"/>
      <dgm:spPr/>
    </dgm:pt>
    <dgm:pt modelId="{85794A7D-D491-4EC9-B057-8A015600806B}" type="pres">
      <dgm:prSet presAssocID="{2333C50B-4F78-4E8A-A581-9AD9FA99F2F9}" presName="thinLine2b" presStyleLbl="callout" presStyleIdx="0" presStyleCnt="3"/>
      <dgm:spPr/>
    </dgm:pt>
    <dgm:pt modelId="{7006EF32-DDAF-4740-9488-5502B8AFAF2E}" type="pres">
      <dgm:prSet presAssocID="{2333C50B-4F78-4E8A-A581-9AD9FA99F2F9}" presName="vertSpace2b" presStyleCnt="0"/>
      <dgm:spPr/>
    </dgm:pt>
    <dgm:pt modelId="{8AE53DA7-B676-4031-95AB-1D6F02C088CA}" type="pres">
      <dgm:prSet presAssocID="{C41B5408-F3CA-4638-B715-2DA6DF0A85E5}" presName="horz2" presStyleCnt="0"/>
      <dgm:spPr/>
    </dgm:pt>
    <dgm:pt modelId="{0EBA7922-EF8C-4BEE-8C0E-AF82184DB676}" type="pres">
      <dgm:prSet presAssocID="{C41B5408-F3CA-4638-B715-2DA6DF0A85E5}" presName="horzSpace2" presStyleCnt="0"/>
      <dgm:spPr/>
    </dgm:pt>
    <dgm:pt modelId="{4E781DBF-15AB-4731-85D9-276A7821208F}" type="pres">
      <dgm:prSet presAssocID="{C41B5408-F3CA-4638-B715-2DA6DF0A85E5}" presName="tx2" presStyleLbl="revTx" presStyleIdx="2" presStyleCnt="4"/>
      <dgm:spPr/>
      <dgm:t>
        <a:bodyPr/>
        <a:lstStyle/>
        <a:p>
          <a:endParaRPr lang="pt-BR"/>
        </a:p>
      </dgm:t>
    </dgm:pt>
    <dgm:pt modelId="{8F7D9420-CF2D-46CE-89BA-5C9819CE4BC6}" type="pres">
      <dgm:prSet presAssocID="{C41B5408-F3CA-4638-B715-2DA6DF0A85E5}" presName="vert2" presStyleCnt="0"/>
      <dgm:spPr/>
    </dgm:pt>
    <dgm:pt modelId="{4C842DD1-895B-40EB-9C0C-8B96844F41E8}" type="pres">
      <dgm:prSet presAssocID="{C41B5408-F3CA-4638-B715-2DA6DF0A85E5}" presName="thinLine2b" presStyleLbl="callout" presStyleIdx="1" presStyleCnt="3"/>
      <dgm:spPr/>
    </dgm:pt>
    <dgm:pt modelId="{1700CA8A-3B69-4657-84B8-CC54F1B309BB}" type="pres">
      <dgm:prSet presAssocID="{C41B5408-F3CA-4638-B715-2DA6DF0A85E5}" presName="vertSpace2b" presStyleCnt="0"/>
      <dgm:spPr/>
    </dgm:pt>
    <dgm:pt modelId="{5F668815-7AEB-458D-8ECB-B2825B1E2F0E}" type="pres">
      <dgm:prSet presAssocID="{10B70BA5-DB31-4462-8173-30FB4B7AFE10}" presName="horz2" presStyleCnt="0"/>
      <dgm:spPr/>
    </dgm:pt>
    <dgm:pt modelId="{164B1A5C-1D0E-4C86-A5A6-B442E339A5B0}" type="pres">
      <dgm:prSet presAssocID="{10B70BA5-DB31-4462-8173-30FB4B7AFE10}" presName="horzSpace2" presStyleCnt="0"/>
      <dgm:spPr/>
    </dgm:pt>
    <dgm:pt modelId="{93F09BE7-4538-47AE-A334-0CDE0B376792}" type="pres">
      <dgm:prSet presAssocID="{10B70BA5-DB31-4462-8173-30FB4B7AFE10}" presName="tx2" presStyleLbl="revTx" presStyleIdx="3" presStyleCnt="4"/>
      <dgm:spPr/>
      <dgm:t>
        <a:bodyPr/>
        <a:lstStyle/>
        <a:p>
          <a:endParaRPr lang="pt-BR"/>
        </a:p>
      </dgm:t>
    </dgm:pt>
    <dgm:pt modelId="{3C9CFCBA-4FC1-4BCA-97C1-325075A015B6}" type="pres">
      <dgm:prSet presAssocID="{10B70BA5-DB31-4462-8173-30FB4B7AFE10}" presName="vert2" presStyleCnt="0"/>
      <dgm:spPr/>
    </dgm:pt>
    <dgm:pt modelId="{9B60A5F3-55B5-4FCF-8B7B-190FA55E5F8F}" type="pres">
      <dgm:prSet presAssocID="{10B70BA5-DB31-4462-8173-30FB4B7AFE10}" presName="thinLine2b" presStyleLbl="callout" presStyleIdx="2" presStyleCnt="3"/>
      <dgm:spPr/>
    </dgm:pt>
    <dgm:pt modelId="{122F4A0D-3338-404E-AC27-835CBF6B445E}" type="pres">
      <dgm:prSet presAssocID="{10B70BA5-DB31-4462-8173-30FB4B7AFE10}" presName="vertSpace2b" presStyleCnt="0"/>
      <dgm:spPr/>
    </dgm:pt>
  </dgm:ptLst>
  <dgm:cxnLst>
    <dgm:cxn modelId="{1D2EAEE2-BF93-45BB-9962-6CAE95FD73D5}" srcId="{6E3E5C48-BA51-49C1-AE6B-A896FFCD8EC7}" destId="{C41B5408-F3CA-4638-B715-2DA6DF0A85E5}" srcOrd="1" destOrd="0" parTransId="{48AB8CC9-4CBC-4483-B1FE-FA725BDA4815}" sibTransId="{E74B4538-E0D5-4EBD-ABB4-AD1759F52655}"/>
    <dgm:cxn modelId="{E7FBF215-92BA-4EB8-B274-C110D2422E2B}" type="presOf" srcId="{A69C2F37-6BA6-446E-B63E-3955C9010A0A}" destId="{5AA25D1A-8876-4FCE-8828-3C7B653074F0}" srcOrd="0" destOrd="0" presId="urn:microsoft.com/office/officeart/2008/layout/LinedList"/>
    <dgm:cxn modelId="{FD20DA93-98FB-4348-A668-414BA959E79E}" type="presOf" srcId="{C41B5408-F3CA-4638-B715-2DA6DF0A85E5}" destId="{4E781DBF-15AB-4731-85D9-276A7821208F}" srcOrd="0" destOrd="0" presId="urn:microsoft.com/office/officeart/2008/layout/LinedList"/>
    <dgm:cxn modelId="{685B7674-C29F-4161-B93B-50C86715C176}" type="presOf" srcId="{2333C50B-4F78-4E8A-A581-9AD9FA99F2F9}" destId="{73A1F0BE-2FFF-4087-8A1D-41AA94502487}" srcOrd="0" destOrd="0" presId="urn:microsoft.com/office/officeart/2008/layout/LinedList"/>
    <dgm:cxn modelId="{2879FC2A-C8B5-45AE-8CDD-DC81DCCB755D}" type="presOf" srcId="{10B70BA5-DB31-4462-8173-30FB4B7AFE10}" destId="{93F09BE7-4538-47AE-A334-0CDE0B376792}" srcOrd="0" destOrd="0" presId="urn:microsoft.com/office/officeart/2008/layout/LinedList"/>
    <dgm:cxn modelId="{3DD70F28-EF91-471E-91D4-E158A0B15DB5}" srcId="{6E3E5C48-BA51-49C1-AE6B-A896FFCD8EC7}" destId="{2333C50B-4F78-4E8A-A581-9AD9FA99F2F9}" srcOrd="0" destOrd="0" parTransId="{58FF64E3-244E-4DC8-96C5-6744086BC79B}" sibTransId="{70AB22FE-DF8E-411A-8DC2-4AAEFA51D6E6}"/>
    <dgm:cxn modelId="{75C82525-1C9C-4396-A717-80B1DF551E7B}" srcId="{6E3E5C48-BA51-49C1-AE6B-A896FFCD8EC7}" destId="{10B70BA5-DB31-4462-8173-30FB4B7AFE10}" srcOrd="2" destOrd="0" parTransId="{9B01803A-77B3-4316-807B-0AE9BED25522}" sibTransId="{4500F22A-0A54-4F4E-B1F7-B15652238BA3}"/>
    <dgm:cxn modelId="{5D0A17BE-6974-4812-A553-A799B00B73E3}" srcId="{A69C2F37-6BA6-446E-B63E-3955C9010A0A}" destId="{6E3E5C48-BA51-49C1-AE6B-A896FFCD8EC7}" srcOrd="0" destOrd="0" parTransId="{6E4CF03F-B378-44D5-AB36-840F9849B369}" sibTransId="{A65CECB7-B59C-4E43-BBE3-EFCAB412A890}"/>
    <dgm:cxn modelId="{990EC3A1-4BBE-4527-80BE-16D6626BF3E6}" type="presOf" srcId="{6E3E5C48-BA51-49C1-AE6B-A896FFCD8EC7}" destId="{31011D5B-5632-44CF-A09B-D1AB725DBA64}" srcOrd="0" destOrd="0" presId="urn:microsoft.com/office/officeart/2008/layout/LinedList"/>
    <dgm:cxn modelId="{7F63192E-442B-4DFE-B374-334CBF579442}" type="presParOf" srcId="{5AA25D1A-8876-4FCE-8828-3C7B653074F0}" destId="{C5B14821-DFDA-4213-AB81-B77ABA931426}" srcOrd="0" destOrd="0" presId="urn:microsoft.com/office/officeart/2008/layout/LinedList"/>
    <dgm:cxn modelId="{96D47B0F-F72C-437F-965B-6EB197B083D2}" type="presParOf" srcId="{5AA25D1A-8876-4FCE-8828-3C7B653074F0}" destId="{53610B33-C6A4-4C5A-B73D-4E7BC2B853F0}" srcOrd="1" destOrd="0" presId="urn:microsoft.com/office/officeart/2008/layout/LinedList"/>
    <dgm:cxn modelId="{15AF2C3A-49DD-4E7B-8CCD-1C7C6CB1AE6B}" type="presParOf" srcId="{53610B33-C6A4-4C5A-B73D-4E7BC2B853F0}" destId="{31011D5B-5632-44CF-A09B-D1AB725DBA64}" srcOrd="0" destOrd="0" presId="urn:microsoft.com/office/officeart/2008/layout/LinedList"/>
    <dgm:cxn modelId="{DCF953D6-E5F7-4192-AA36-1AFC301D298F}" type="presParOf" srcId="{53610B33-C6A4-4C5A-B73D-4E7BC2B853F0}" destId="{F642723C-92EE-4E9A-B969-A34836EFEA0F}" srcOrd="1" destOrd="0" presId="urn:microsoft.com/office/officeart/2008/layout/LinedList"/>
    <dgm:cxn modelId="{BFFCFAA2-56D5-44DA-AF4C-F7082C092E45}" type="presParOf" srcId="{F642723C-92EE-4E9A-B969-A34836EFEA0F}" destId="{AE248259-968E-428E-A55F-BFF018AA71B8}" srcOrd="0" destOrd="0" presId="urn:microsoft.com/office/officeart/2008/layout/LinedList"/>
    <dgm:cxn modelId="{9A5259A5-244F-46EC-BECD-49378B66ED72}" type="presParOf" srcId="{F642723C-92EE-4E9A-B969-A34836EFEA0F}" destId="{3E0BE8C9-49BC-4A96-B113-7C8D0CD3184D}" srcOrd="1" destOrd="0" presId="urn:microsoft.com/office/officeart/2008/layout/LinedList"/>
    <dgm:cxn modelId="{0FAF07A2-07BD-44F3-89B4-E7C3B135E1DA}" type="presParOf" srcId="{3E0BE8C9-49BC-4A96-B113-7C8D0CD3184D}" destId="{2F439753-4889-4B5E-B900-FE6876141E3D}" srcOrd="0" destOrd="0" presId="urn:microsoft.com/office/officeart/2008/layout/LinedList"/>
    <dgm:cxn modelId="{DB6D5E03-0090-4232-8276-D69325F16397}" type="presParOf" srcId="{3E0BE8C9-49BC-4A96-B113-7C8D0CD3184D}" destId="{73A1F0BE-2FFF-4087-8A1D-41AA94502487}" srcOrd="1" destOrd="0" presId="urn:microsoft.com/office/officeart/2008/layout/LinedList"/>
    <dgm:cxn modelId="{2D9FBBE9-23E5-450C-BBA0-E229FEA1BB6D}" type="presParOf" srcId="{3E0BE8C9-49BC-4A96-B113-7C8D0CD3184D}" destId="{62646054-5C2D-4609-969F-9B6E8B916D88}" srcOrd="2" destOrd="0" presId="urn:microsoft.com/office/officeart/2008/layout/LinedList"/>
    <dgm:cxn modelId="{E215DEF9-0217-415A-902E-CA17FA20967B}" type="presParOf" srcId="{F642723C-92EE-4E9A-B969-A34836EFEA0F}" destId="{85794A7D-D491-4EC9-B057-8A015600806B}" srcOrd="2" destOrd="0" presId="urn:microsoft.com/office/officeart/2008/layout/LinedList"/>
    <dgm:cxn modelId="{EA565F28-4801-4B7A-849B-6C7D97A6EAE3}" type="presParOf" srcId="{F642723C-92EE-4E9A-B969-A34836EFEA0F}" destId="{7006EF32-DDAF-4740-9488-5502B8AFAF2E}" srcOrd="3" destOrd="0" presId="urn:microsoft.com/office/officeart/2008/layout/LinedList"/>
    <dgm:cxn modelId="{CCC051B4-07D8-4030-B35C-B3B203F20CE6}" type="presParOf" srcId="{F642723C-92EE-4E9A-B969-A34836EFEA0F}" destId="{8AE53DA7-B676-4031-95AB-1D6F02C088CA}" srcOrd="4" destOrd="0" presId="urn:microsoft.com/office/officeart/2008/layout/LinedList"/>
    <dgm:cxn modelId="{BAFAA977-50E8-41A6-B9E1-14F0E87B37D0}" type="presParOf" srcId="{8AE53DA7-B676-4031-95AB-1D6F02C088CA}" destId="{0EBA7922-EF8C-4BEE-8C0E-AF82184DB676}" srcOrd="0" destOrd="0" presId="urn:microsoft.com/office/officeart/2008/layout/LinedList"/>
    <dgm:cxn modelId="{3852598C-8C20-4586-AEDD-0AA406D06A70}" type="presParOf" srcId="{8AE53DA7-B676-4031-95AB-1D6F02C088CA}" destId="{4E781DBF-15AB-4731-85D9-276A7821208F}" srcOrd="1" destOrd="0" presId="urn:microsoft.com/office/officeart/2008/layout/LinedList"/>
    <dgm:cxn modelId="{15F277E7-6D6D-484F-81B4-B185DA2A328F}" type="presParOf" srcId="{8AE53DA7-B676-4031-95AB-1D6F02C088CA}" destId="{8F7D9420-CF2D-46CE-89BA-5C9819CE4BC6}" srcOrd="2" destOrd="0" presId="urn:microsoft.com/office/officeart/2008/layout/LinedList"/>
    <dgm:cxn modelId="{9F5FEEEA-BFAF-454E-BF81-76F9354BBF78}" type="presParOf" srcId="{F642723C-92EE-4E9A-B969-A34836EFEA0F}" destId="{4C842DD1-895B-40EB-9C0C-8B96844F41E8}" srcOrd="5" destOrd="0" presId="urn:microsoft.com/office/officeart/2008/layout/LinedList"/>
    <dgm:cxn modelId="{049F6168-7CB3-4E91-A1B6-6C5EF27AE2FF}" type="presParOf" srcId="{F642723C-92EE-4E9A-B969-A34836EFEA0F}" destId="{1700CA8A-3B69-4657-84B8-CC54F1B309BB}" srcOrd="6" destOrd="0" presId="urn:microsoft.com/office/officeart/2008/layout/LinedList"/>
    <dgm:cxn modelId="{FC301D98-207C-4A87-9B8D-F7C87331CC62}" type="presParOf" srcId="{F642723C-92EE-4E9A-B969-A34836EFEA0F}" destId="{5F668815-7AEB-458D-8ECB-B2825B1E2F0E}" srcOrd="7" destOrd="0" presId="urn:microsoft.com/office/officeart/2008/layout/LinedList"/>
    <dgm:cxn modelId="{1814F2DE-187F-49C3-94FD-B86AC7E14A89}" type="presParOf" srcId="{5F668815-7AEB-458D-8ECB-B2825B1E2F0E}" destId="{164B1A5C-1D0E-4C86-A5A6-B442E339A5B0}" srcOrd="0" destOrd="0" presId="urn:microsoft.com/office/officeart/2008/layout/LinedList"/>
    <dgm:cxn modelId="{F2C148AD-E49E-4721-B93A-4AE3296F2FFC}" type="presParOf" srcId="{5F668815-7AEB-458D-8ECB-B2825B1E2F0E}" destId="{93F09BE7-4538-47AE-A334-0CDE0B376792}" srcOrd="1" destOrd="0" presId="urn:microsoft.com/office/officeart/2008/layout/LinedList"/>
    <dgm:cxn modelId="{65ABFF4F-33CD-431E-9CAE-1117520F257A}" type="presParOf" srcId="{5F668815-7AEB-458D-8ECB-B2825B1E2F0E}" destId="{3C9CFCBA-4FC1-4BCA-97C1-325075A015B6}" srcOrd="2" destOrd="0" presId="urn:microsoft.com/office/officeart/2008/layout/LinedList"/>
    <dgm:cxn modelId="{8A38C2DD-EA2C-4366-831F-93F4DDD551BA}" type="presParOf" srcId="{F642723C-92EE-4E9A-B969-A34836EFEA0F}" destId="{9B60A5F3-55B5-4FCF-8B7B-190FA55E5F8F}" srcOrd="8" destOrd="0" presId="urn:microsoft.com/office/officeart/2008/layout/LinedList"/>
    <dgm:cxn modelId="{0FE789CA-DF07-4CE6-B6D4-60A6B53CBE08}" type="presParOf" srcId="{F642723C-92EE-4E9A-B969-A34836EFEA0F}" destId="{122F4A0D-3338-404E-AC27-835CBF6B445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9C2F37-6BA6-446E-B63E-3955C9010A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3E5C48-BA51-49C1-AE6B-A896FFCD8EC7}">
      <dgm:prSet phldrT="[Texto]"/>
      <dgm:spPr/>
      <dgm:t>
        <a:bodyPr/>
        <a:lstStyle/>
        <a:p>
          <a:r>
            <a:rPr lang="pt-BR" b="1" dirty="0" smtClean="0"/>
            <a:t>SUBGRUPO</a:t>
          </a:r>
        </a:p>
        <a:p>
          <a:r>
            <a:rPr lang="pt-BR" b="1" dirty="0" smtClean="0"/>
            <a:t>HIPÓTESES</a:t>
          </a:r>
        </a:p>
        <a:p>
          <a:r>
            <a:rPr lang="pt-BR" b="1" dirty="0" smtClean="0"/>
            <a:t>Cláudio (</a:t>
          </a:r>
          <a:r>
            <a:rPr lang="pt-BR" b="1" dirty="0" err="1" smtClean="0"/>
            <a:t>Sprev</a:t>
          </a:r>
          <a:r>
            <a:rPr lang="pt-BR" b="1" dirty="0" smtClean="0"/>
            <a:t>)</a:t>
          </a:r>
        </a:p>
        <a:p>
          <a:r>
            <a:rPr lang="pt-BR" b="1" dirty="0" smtClean="0"/>
            <a:t>Robson (CE)</a:t>
          </a:r>
        </a:p>
        <a:p>
          <a:r>
            <a:rPr lang="pt-BR" b="1" dirty="0" smtClean="0"/>
            <a:t>Ricardo Cicarelli</a:t>
          </a:r>
        </a:p>
        <a:p>
          <a:r>
            <a:rPr lang="pt-BR" b="1" dirty="0" smtClean="0"/>
            <a:t>(</a:t>
          </a:r>
          <a:r>
            <a:rPr lang="pt-BR" b="1" dirty="0" err="1" smtClean="0"/>
            <a:t>Iba</a:t>
          </a:r>
          <a:r>
            <a:rPr lang="pt-BR" b="1" dirty="0" smtClean="0"/>
            <a:t>)</a:t>
          </a:r>
        </a:p>
        <a:p>
          <a:r>
            <a:rPr lang="pt-BR" b="1" dirty="0" smtClean="0"/>
            <a:t>*Bernardo (Ipea)</a:t>
          </a:r>
          <a:endParaRPr lang="pt-BR" b="1" dirty="0"/>
        </a:p>
      </dgm:t>
    </dgm:pt>
    <dgm:pt modelId="{6E4CF03F-B378-44D5-AB36-840F9849B369}" type="parTrans" cxnId="{5D0A17BE-6974-4812-A553-A799B00B73E3}">
      <dgm:prSet/>
      <dgm:spPr/>
      <dgm:t>
        <a:bodyPr/>
        <a:lstStyle/>
        <a:p>
          <a:endParaRPr lang="pt-BR"/>
        </a:p>
      </dgm:t>
    </dgm:pt>
    <dgm:pt modelId="{A65CECB7-B59C-4E43-BBE3-EFCAB412A890}" type="sibTrans" cxnId="{5D0A17BE-6974-4812-A553-A799B00B73E3}">
      <dgm:prSet/>
      <dgm:spPr/>
      <dgm:t>
        <a:bodyPr/>
        <a:lstStyle/>
        <a:p>
          <a:endParaRPr lang="pt-BR"/>
        </a:p>
      </dgm:t>
    </dgm:pt>
    <dgm:pt modelId="{C41B5408-F3CA-4638-B715-2DA6DF0A85E5}">
      <dgm:prSet phldrT="[Texto]" custT="1"/>
      <dgm:spPr/>
      <dgm:t>
        <a:bodyPr/>
        <a:lstStyle/>
        <a:p>
          <a:r>
            <a:rPr lang="pt-BR" sz="2200" b="1" dirty="0" smtClean="0"/>
            <a:t>“</a:t>
          </a:r>
          <a:r>
            <a:rPr lang="pt-BR" sz="2200" b="1" dirty="0" smtClean="0">
              <a:solidFill>
                <a:srgbClr val="FF0000"/>
              </a:solidFill>
            </a:rPr>
            <a:t>Falta de verificação de aderência das hipóteses</a:t>
          </a:r>
          <a:endParaRPr lang="pt-BR" sz="2200" b="1" dirty="0"/>
        </a:p>
      </dgm:t>
    </dgm:pt>
    <dgm:pt modelId="{E74B4538-E0D5-4EBD-ABB4-AD1759F52655}" type="sibTrans" cxnId="{1D2EAEE2-BF93-45BB-9962-6CAE95FD73D5}">
      <dgm:prSet/>
      <dgm:spPr/>
      <dgm:t>
        <a:bodyPr/>
        <a:lstStyle/>
        <a:p>
          <a:endParaRPr lang="pt-BR"/>
        </a:p>
      </dgm:t>
    </dgm:pt>
    <dgm:pt modelId="{48AB8CC9-4CBC-4483-B1FE-FA725BDA4815}" type="parTrans" cxnId="{1D2EAEE2-BF93-45BB-9962-6CAE95FD73D5}">
      <dgm:prSet/>
      <dgm:spPr/>
      <dgm:t>
        <a:bodyPr/>
        <a:lstStyle/>
        <a:p>
          <a:endParaRPr lang="pt-BR"/>
        </a:p>
      </dgm:t>
    </dgm:pt>
    <dgm:pt modelId="{2333C50B-4F78-4E8A-A581-9AD9FA99F2F9}">
      <dgm:prSet phldrT="[Texto]" custT="1"/>
      <dgm:spPr/>
      <dgm:t>
        <a:bodyPr/>
        <a:lstStyle/>
        <a:p>
          <a:r>
            <a:rPr lang="pt-BR" sz="2200" b="1" dirty="0" smtClean="0"/>
            <a:t>“Sobrevivência do servidor público superior a dos trabalhadores em geral, sobrevivência mulheres superior a dos homens; impacto no resultado atuarial”.</a:t>
          </a:r>
        </a:p>
      </dgm:t>
    </dgm:pt>
    <dgm:pt modelId="{70AB22FE-DF8E-411A-8DC2-4AAEFA51D6E6}" type="sibTrans" cxnId="{3DD70F28-EF91-471E-91D4-E158A0B15DB5}">
      <dgm:prSet/>
      <dgm:spPr/>
      <dgm:t>
        <a:bodyPr/>
        <a:lstStyle/>
        <a:p>
          <a:endParaRPr lang="pt-BR"/>
        </a:p>
      </dgm:t>
    </dgm:pt>
    <dgm:pt modelId="{58FF64E3-244E-4DC8-96C5-6744086BC79B}" type="parTrans" cxnId="{3DD70F28-EF91-471E-91D4-E158A0B15DB5}">
      <dgm:prSet/>
      <dgm:spPr/>
      <dgm:t>
        <a:bodyPr/>
        <a:lstStyle/>
        <a:p>
          <a:endParaRPr lang="pt-BR"/>
        </a:p>
      </dgm:t>
    </dgm:pt>
    <dgm:pt modelId="{EB4E7A92-9F6B-4E46-B7FE-E274489E96DB}">
      <dgm:prSet phldrT="[Texto]" custT="1"/>
      <dgm:spPr/>
      <dgm:t>
        <a:bodyPr/>
        <a:lstStyle/>
        <a:p>
          <a:r>
            <a:rPr lang="pt-BR" sz="2200" b="1" dirty="0" smtClean="0">
              <a:solidFill>
                <a:srgbClr val="FF0000"/>
              </a:solidFill>
            </a:rPr>
            <a:t>Falta de definição das responsabilidades pela aferição e escolha das premissas</a:t>
          </a:r>
          <a:endParaRPr lang="pt-BR" sz="2200" b="1" dirty="0">
            <a:solidFill>
              <a:srgbClr val="FF0000"/>
            </a:solidFill>
          </a:endParaRPr>
        </a:p>
      </dgm:t>
    </dgm:pt>
    <dgm:pt modelId="{FCF0966F-87D2-453A-BDD9-9A4A820CFD3F}" type="parTrans" cxnId="{AC4C8B67-812B-4593-9589-FAAFDFCA4EDA}">
      <dgm:prSet/>
      <dgm:spPr/>
      <dgm:t>
        <a:bodyPr/>
        <a:lstStyle/>
        <a:p>
          <a:endParaRPr lang="pt-BR"/>
        </a:p>
      </dgm:t>
    </dgm:pt>
    <dgm:pt modelId="{77ACC7ED-2F4C-4D59-BAA1-0B0A9DB77085}" type="sibTrans" cxnId="{AC4C8B67-812B-4593-9589-FAAFDFCA4EDA}">
      <dgm:prSet/>
      <dgm:spPr/>
      <dgm:t>
        <a:bodyPr/>
        <a:lstStyle/>
        <a:p>
          <a:endParaRPr lang="pt-BR"/>
        </a:p>
      </dgm:t>
    </dgm:pt>
    <dgm:pt modelId="{94C49A1F-094E-4150-93E6-3EFCD7B2A585}">
      <dgm:prSet phldrT="[Texto]" custT="1"/>
      <dgm:spPr/>
      <dgm:t>
        <a:bodyPr/>
        <a:lstStyle/>
        <a:p>
          <a:r>
            <a:rPr lang="pt-BR" sz="2200" b="1" dirty="0" smtClean="0"/>
            <a:t>Taxa de juros: verificar metodologia PREVIC e práticas internacionais</a:t>
          </a:r>
          <a:endParaRPr lang="pt-BR" sz="2200" b="1" dirty="0"/>
        </a:p>
      </dgm:t>
    </dgm:pt>
    <dgm:pt modelId="{DF8FF451-F4E7-4737-ACE1-83D730EE200F}" type="parTrans" cxnId="{1CF7F751-2F0C-41F7-9678-D587E1C7F0C7}">
      <dgm:prSet/>
      <dgm:spPr/>
      <dgm:t>
        <a:bodyPr/>
        <a:lstStyle/>
        <a:p>
          <a:endParaRPr lang="pt-BR"/>
        </a:p>
      </dgm:t>
    </dgm:pt>
    <dgm:pt modelId="{4AD16F15-005A-4CD1-98A4-C6F0D10DFAE1}" type="sibTrans" cxnId="{1CF7F751-2F0C-41F7-9678-D587E1C7F0C7}">
      <dgm:prSet/>
      <dgm:spPr/>
      <dgm:t>
        <a:bodyPr/>
        <a:lstStyle/>
        <a:p>
          <a:endParaRPr lang="pt-BR"/>
        </a:p>
      </dgm:t>
    </dgm:pt>
    <dgm:pt modelId="{5AA25D1A-8876-4FCE-8828-3C7B653074F0}" type="pres">
      <dgm:prSet presAssocID="{A69C2F37-6BA6-446E-B63E-3955C9010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5B14821-DFDA-4213-AB81-B77ABA931426}" type="pres">
      <dgm:prSet presAssocID="{6E3E5C48-BA51-49C1-AE6B-A896FFCD8EC7}" presName="thickLine" presStyleLbl="alignNode1" presStyleIdx="0" presStyleCnt="1"/>
      <dgm:spPr/>
    </dgm:pt>
    <dgm:pt modelId="{53610B33-C6A4-4C5A-B73D-4E7BC2B853F0}" type="pres">
      <dgm:prSet presAssocID="{6E3E5C48-BA51-49C1-AE6B-A896FFCD8EC7}" presName="horz1" presStyleCnt="0"/>
      <dgm:spPr/>
    </dgm:pt>
    <dgm:pt modelId="{31011D5B-5632-44CF-A09B-D1AB725DBA64}" type="pres">
      <dgm:prSet presAssocID="{6E3E5C48-BA51-49C1-AE6B-A896FFCD8EC7}" presName="tx1" presStyleLbl="revTx" presStyleIdx="0" presStyleCnt="5"/>
      <dgm:spPr/>
      <dgm:t>
        <a:bodyPr/>
        <a:lstStyle/>
        <a:p>
          <a:endParaRPr lang="pt-BR"/>
        </a:p>
      </dgm:t>
    </dgm:pt>
    <dgm:pt modelId="{F642723C-92EE-4E9A-B969-A34836EFEA0F}" type="pres">
      <dgm:prSet presAssocID="{6E3E5C48-BA51-49C1-AE6B-A896FFCD8EC7}" presName="vert1" presStyleCnt="0"/>
      <dgm:spPr/>
    </dgm:pt>
    <dgm:pt modelId="{AE248259-968E-428E-A55F-BFF018AA71B8}" type="pres">
      <dgm:prSet presAssocID="{2333C50B-4F78-4E8A-A581-9AD9FA99F2F9}" presName="vertSpace2a" presStyleCnt="0"/>
      <dgm:spPr/>
    </dgm:pt>
    <dgm:pt modelId="{3E0BE8C9-49BC-4A96-B113-7C8D0CD3184D}" type="pres">
      <dgm:prSet presAssocID="{2333C50B-4F78-4E8A-A581-9AD9FA99F2F9}" presName="horz2" presStyleCnt="0"/>
      <dgm:spPr/>
    </dgm:pt>
    <dgm:pt modelId="{2F439753-4889-4B5E-B900-FE6876141E3D}" type="pres">
      <dgm:prSet presAssocID="{2333C50B-4F78-4E8A-A581-9AD9FA99F2F9}" presName="horzSpace2" presStyleCnt="0"/>
      <dgm:spPr/>
    </dgm:pt>
    <dgm:pt modelId="{73A1F0BE-2FFF-4087-8A1D-41AA94502487}" type="pres">
      <dgm:prSet presAssocID="{2333C50B-4F78-4E8A-A581-9AD9FA99F2F9}" presName="tx2" presStyleLbl="revTx" presStyleIdx="1" presStyleCnt="5"/>
      <dgm:spPr/>
      <dgm:t>
        <a:bodyPr/>
        <a:lstStyle/>
        <a:p>
          <a:endParaRPr lang="pt-BR"/>
        </a:p>
      </dgm:t>
    </dgm:pt>
    <dgm:pt modelId="{62646054-5C2D-4609-969F-9B6E8B916D88}" type="pres">
      <dgm:prSet presAssocID="{2333C50B-4F78-4E8A-A581-9AD9FA99F2F9}" presName="vert2" presStyleCnt="0"/>
      <dgm:spPr/>
    </dgm:pt>
    <dgm:pt modelId="{85794A7D-D491-4EC9-B057-8A015600806B}" type="pres">
      <dgm:prSet presAssocID="{2333C50B-4F78-4E8A-A581-9AD9FA99F2F9}" presName="thinLine2b" presStyleLbl="callout" presStyleIdx="0" presStyleCnt="4"/>
      <dgm:spPr/>
    </dgm:pt>
    <dgm:pt modelId="{7006EF32-DDAF-4740-9488-5502B8AFAF2E}" type="pres">
      <dgm:prSet presAssocID="{2333C50B-4F78-4E8A-A581-9AD9FA99F2F9}" presName="vertSpace2b" presStyleCnt="0"/>
      <dgm:spPr/>
    </dgm:pt>
    <dgm:pt modelId="{8AE53DA7-B676-4031-95AB-1D6F02C088CA}" type="pres">
      <dgm:prSet presAssocID="{C41B5408-F3CA-4638-B715-2DA6DF0A85E5}" presName="horz2" presStyleCnt="0"/>
      <dgm:spPr/>
    </dgm:pt>
    <dgm:pt modelId="{0EBA7922-EF8C-4BEE-8C0E-AF82184DB676}" type="pres">
      <dgm:prSet presAssocID="{C41B5408-F3CA-4638-B715-2DA6DF0A85E5}" presName="horzSpace2" presStyleCnt="0"/>
      <dgm:spPr/>
    </dgm:pt>
    <dgm:pt modelId="{4E781DBF-15AB-4731-85D9-276A7821208F}" type="pres">
      <dgm:prSet presAssocID="{C41B5408-F3CA-4638-B715-2DA6DF0A85E5}" presName="tx2" presStyleLbl="revTx" presStyleIdx="2" presStyleCnt="5" custScaleY="74832"/>
      <dgm:spPr/>
      <dgm:t>
        <a:bodyPr/>
        <a:lstStyle/>
        <a:p>
          <a:endParaRPr lang="pt-BR"/>
        </a:p>
      </dgm:t>
    </dgm:pt>
    <dgm:pt modelId="{8F7D9420-CF2D-46CE-89BA-5C9819CE4BC6}" type="pres">
      <dgm:prSet presAssocID="{C41B5408-F3CA-4638-B715-2DA6DF0A85E5}" presName="vert2" presStyleCnt="0"/>
      <dgm:spPr/>
    </dgm:pt>
    <dgm:pt modelId="{4C842DD1-895B-40EB-9C0C-8B96844F41E8}" type="pres">
      <dgm:prSet presAssocID="{C41B5408-F3CA-4638-B715-2DA6DF0A85E5}" presName="thinLine2b" presStyleLbl="callout" presStyleIdx="1" presStyleCnt="4"/>
      <dgm:spPr/>
    </dgm:pt>
    <dgm:pt modelId="{1700CA8A-3B69-4657-84B8-CC54F1B309BB}" type="pres">
      <dgm:prSet presAssocID="{C41B5408-F3CA-4638-B715-2DA6DF0A85E5}" presName="vertSpace2b" presStyleCnt="0"/>
      <dgm:spPr/>
    </dgm:pt>
    <dgm:pt modelId="{8BE0603E-C7B3-448A-876B-5D8F839F6487}" type="pres">
      <dgm:prSet presAssocID="{94C49A1F-094E-4150-93E6-3EFCD7B2A585}" presName="horz2" presStyleCnt="0"/>
      <dgm:spPr/>
    </dgm:pt>
    <dgm:pt modelId="{EA493FB0-369F-4748-9278-0684BBF3014D}" type="pres">
      <dgm:prSet presAssocID="{94C49A1F-094E-4150-93E6-3EFCD7B2A585}" presName="horzSpace2" presStyleCnt="0"/>
      <dgm:spPr/>
    </dgm:pt>
    <dgm:pt modelId="{B6CE4ED4-3150-4A07-8201-38AEE91C3E3A}" type="pres">
      <dgm:prSet presAssocID="{94C49A1F-094E-4150-93E6-3EFCD7B2A585}" presName="tx2" presStyleLbl="revTx" presStyleIdx="3" presStyleCnt="5"/>
      <dgm:spPr/>
      <dgm:t>
        <a:bodyPr/>
        <a:lstStyle/>
        <a:p>
          <a:endParaRPr lang="pt-BR"/>
        </a:p>
      </dgm:t>
    </dgm:pt>
    <dgm:pt modelId="{1B7371EB-09B6-4548-8917-92C7C9994261}" type="pres">
      <dgm:prSet presAssocID="{94C49A1F-094E-4150-93E6-3EFCD7B2A585}" presName="vert2" presStyleCnt="0"/>
      <dgm:spPr/>
    </dgm:pt>
    <dgm:pt modelId="{0E7C7F66-20CB-4A45-BE8F-B35F41EEBC8D}" type="pres">
      <dgm:prSet presAssocID="{94C49A1F-094E-4150-93E6-3EFCD7B2A585}" presName="thinLine2b" presStyleLbl="callout" presStyleIdx="2" presStyleCnt="4"/>
      <dgm:spPr/>
    </dgm:pt>
    <dgm:pt modelId="{3C1E4AD3-38FE-438C-AAA1-DB539D439918}" type="pres">
      <dgm:prSet presAssocID="{94C49A1F-094E-4150-93E6-3EFCD7B2A585}" presName="vertSpace2b" presStyleCnt="0"/>
      <dgm:spPr/>
    </dgm:pt>
    <dgm:pt modelId="{7E2E1D52-0F6E-4B95-809A-9D8E59C8319E}" type="pres">
      <dgm:prSet presAssocID="{EB4E7A92-9F6B-4E46-B7FE-E274489E96DB}" presName="horz2" presStyleCnt="0"/>
      <dgm:spPr/>
    </dgm:pt>
    <dgm:pt modelId="{531434E3-AEEA-452D-B977-9A7E8D9BF5FF}" type="pres">
      <dgm:prSet presAssocID="{EB4E7A92-9F6B-4E46-B7FE-E274489E96DB}" presName="horzSpace2" presStyleCnt="0"/>
      <dgm:spPr/>
    </dgm:pt>
    <dgm:pt modelId="{7DB642BF-64D5-486B-9AF9-B55A87FAFBA4}" type="pres">
      <dgm:prSet presAssocID="{EB4E7A92-9F6B-4E46-B7FE-E274489E96DB}" presName="tx2" presStyleLbl="revTx" presStyleIdx="4" presStyleCnt="5"/>
      <dgm:spPr/>
      <dgm:t>
        <a:bodyPr/>
        <a:lstStyle/>
        <a:p>
          <a:endParaRPr lang="pt-BR"/>
        </a:p>
      </dgm:t>
    </dgm:pt>
    <dgm:pt modelId="{E3F8EBB4-D0F7-46C6-8267-DA67FE33D1C0}" type="pres">
      <dgm:prSet presAssocID="{EB4E7A92-9F6B-4E46-B7FE-E274489E96DB}" presName="vert2" presStyleCnt="0"/>
      <dgm:spPr/>
    </dgm:pt>
    <dgm:pt modelId="{522B9C26-6B6B-43DA-B852-1CDABECF342F}" type="pres">
      <dgm:prSet presAssocID="{EB4E7A92-9F6B-4E46-B7FE-E274489E96DB}" presName="thinLine2b" presStyleLbl="callout" presStyleIdx="3" presStyleCnt="4"/>
      <dgm:spPr/>
    </dgm:pt>
    <dgm:pt modelId="{AC002B54-700E-4711-A7E9-A9323259D271}" type="pres">
      <dgm:prSet presAssocID="{EB4E7A92-9F6B-4E46-B7FE-E274489E96DB}" presName="vertSpace2b" presStyleCnt="0"/>
      <dgm:spPr/>
    </dgm:pt>
  </dgm:ptLst>
  <dgm:cxnLst>
    <dgm:cxn modelId="{5D0A17BE-6974-4812-A553-A799B00B73E3}" srcId="{A69C2F37-6BA6-446E-B63E-3955C9010A0A}" destId="{6E3E5C48-BA51-49C1-AE6B-A896FFCD8EC7}" srcOrd="0" destOrd="0" parTransId="{6E4CF03F-B378-44D5-AB36-840F9849B369}" sibTransId="{A65CECB7-B59C-4E43-BBE3-EFCAB412A890}"/>
    <dgm:cxn modelId="{1CF7F751-2F0C-41F7-9678-D587E1C7F0C7}" srcId="{6E3E5C48-BA51-49C1-AE6B-A896FFCD8EC7}" destId="{94C49A1F-094E-4150-93E6-3EFCD7B2A585}" srcOrd="2" destOrd="0" parTransId="{DF8FF451-F4E7-4737-ACE1-83D730EE200F}" sibTransId="{4AD16F15-005A-4CD1-98A4-C6F0D10DFAE1}"/>
    <dgm:cxn modelId="{F5B97A12-F0A3-4372-B72D-4D4EA6576929}" type="presOf" srcId="{A69C2F37-6BA6-446E-B63E-3955C9010A0A}" destId="{5AA25D1A-8876-4FCE-8828-3C7B653074F0}" srcOrd="0" destOrd="0" presId="urn:microsoft.com/office/officeart/2008/layout/LinedList"/>
    <dgm:cxn modelId="{1D2EAEE2-BF93-45BB-9962-6CAE95FD73D5}" srcId="{6E3E5C48-BA51-49C1-AE6B-A896FFCD8EC7}" destId="{C41B5408-F3CA-4638-B715-2DA6DF0A85E5}" srcOrd="1" destOrd="0" parTransId="{48AB8CC9-4CBC-4483-B1FE-FA725BDA4815}" sibTransId="{E74B4538-E0D5-4EBD-ABB4-AD1759F52655}"/>
    <dgm:cxn modelId="{AC4C8B67-812B-4593-9589-FAAFDFCA4EDA}" srcId="{6E3E5C48-BA51-49C1-AE6B-A896FFCD8EC7}" destId="{EB4E7A92-9F6B-4E46-B7FE-E274489E96DB}" srcOrd="3" destOrd="0" parTransId="{FCF0966F-87D2-453A-BDD9-9A4A820CFD3F}" sibTransId="{77ACC7ED-2F4C-4D59-BAA1-0B0A9DB77085}"/>
    <dgm:cxn modelId="{0D5E5295-B778-48F3-9617-A928594C49CD}" type="presOf" srcId="{2333C50B-4F78-4E8A-A581-9AD9FA99F2F9}" destId="{73A1F0BE-2FFF-4087-8A1D-41AA94502487}" srcOrd="0" destOrd="0" presId="urn:microsoft.com/office/officeart/2008/layout/LinedList"/>
    <dgm:cxn modelId="{2A36D19B-C3FB-4656-89D1-A8AB7FE51562}" type="presOf" srcId="{94C49A1F-094E-4150-93E6-3EFCD7B2A585}" destId="{B6CE4ED4-3150-4A07-8201-38AEE91C3E3A}" srcOrd="0" destOrd="0" presId="urn:microsoft.com/office/officeart/2008/layout/LinedList"/>
    <dgm:cxn modelId="{3DD70F28-EF91-471E-91D4-E158A0B15DB5}" srcId="{6E3E5C48-BA51-49C1-AE6B-A896FFCD8EC7}" destId="{2333C50B-4F78-4E8A-A581-9AD9FA99F2F9}" srcOrd="0" destOrd="0" parTransId="{58FF64E3-244E-4DC8-96C5-6744086BC79B}" sibTransId="{70AB22FE-DF8E-411A-8DC2-4AAEFA51D6E6}"/>
    <dgm:cxn modelId="{10F1B581-D0EC-4967-A82E-882C13FF3116}" type="presOf" srcId="{6E3E5C48-BA51-49C1-AE6B-A896FFCD8EC7}" destId="{31011D5B-5632-44CF-A09B-D1AB725DBA64}" srcOrd="0" destOrd="0" presId="urn:microsoft.com/office/officeart/2008/layout/LinedList"/>
    <dgm:cxn modelId="{79C69DB1-9A1C-42A4-9E26-3CD0CCC32805}" type="presOf" srcId="{C41B5408-F3CA-4638-B715-2DA6DF0A85E5}" destId="{4E781DBF-15AB-4731-85D9-276A7821208F}" srcOrd="0" destOrd="0" presId="urn:microsoft.com/office/officeart/2008/layout/LinedList"/>
    <dgm:cxn modelId="{C08608BA-FD47-429E-820D-DDE1904A689C}" type="presOf" srcId="{EB4E7A92-9F6B-4E46-B7FE-E274489E96DB}" destId="{7DB642BF-64D5-486B-9AF9-B55A87FAFBA4}" srcOrd="0" destOrd="0" presId="urn:microsoft.com/office/officeart/2008/layout/LinedList"/>
    <dgm:cxn modelId="{272AF468-D0A7-4D6A-AB04-A274E2390B92}" type="presParOf" srcId="{5AA25D1A-8876-4FCE-8828-3C7B653074F0}" destId="{C5B14821-DFDA-4213-AB81-B77ABA931426}" srcOrd="0" destOrd="0" presId="urn:microsoft.com/office/officeart/2008/layout/LinedList"/>
    <dgm:cxn modelId="{7D07B3EC-B8F1-48EF-AEB0-009265AAC43A}" type="presParOf" srcId="{5AA25D1A-8876-4FCE-8828-3C7B653074F0}" destId="{53610B33-C6A4-4C5A-B73D-4E7BC2B853F0}" srcOrd="1" destOrd="0" presId="urn:microsoft.com/office/officeart/2008/layout/LinedList"/>
    <dgm:cxn modelId="{8055724D-7A84-432C-BC0C-2543537F94C9}" type="presParOf" srcId="{53610B33-C6A4-4C5A-B73D-4E7BC2B853F0}" destId="{31011D5B-5632-44CF-A09B-D1AB725DBA64}" srcOrd="0" destOrd="0" presId="urn:microsoft.com/office/officeart/2008/layout/LinedList"/>
    <dgm:cxn modelId="{599C06E7-702E-4D51-969F-0220B82B3505}" type="presParOf" srcId="{53610B33-C6A4-4C5A-B73D-4E7BC2B853F0}" destId="{F642723C-92EE-4E9A-B969-A34836EFEA0F}" srcOrd="1" destOrd="0" presId="urn:microsoft.com/office/officeart/2008/layout/LinedList"/>
    <dgm:cxn modelId="{054AFD46-879A-4D9F-B6FE-DA9E5842EEBA}" type="presParOf" srcId="{F642723C-92EE-4E9A-B969-A34836EFEA0F}" destId="{AE248259-968E-428E-A55F-BFF018AA71B8}" srcOrd="0" destOrd="0" presId="urn:microsoft.com/office/officeart/2008/layout/LinedList"/>
    <dgm:cxn modelId="{8982E06A-EC74-45F6-B01B-27E50BC8AE9B}" type="presParOf" srcId="{F642723C-92EE-4E9A-B969-A34836EFEA0F}" destId="{3E0BE8C9-49BC-4A96-B113-7C8D0CD3184D}" srcOrd="1" destOrd="0" presId="urn:microsoft.com/office/officeart/2008/layout/LinedList"/>
    <dgm:cxn modelId="{BC697A4C-CBB0-4F7B-8080-4E1A98F1EF5B}" type="presParOf" srcId="{3E0BE8C9-49BC-4A96-B113-7C8D0CD3184D}" destId="{2F439753-4889-4B5E-B900-FE6876141E3D}" srcOrd="0" destOrd="0" presId="urn:microsoft.com/office/officeart/2008/layout/LinedList"/>
    <dgm:cxn modelId="{0566AD4F-CECB-45EB-B6A3-F9CC65DCAC7D}" type="presParOf" srcId="{3E0BE8C9-49BC-4A96-B113-7C8D0CD3184D}" destId="{73A1F0BE-2FFF-4087-8A1D-41AA94502487}" srcOrd="1" destOrd="0" presId="urn:microsoft.com/office/officeart/2008/layout/LinedList"/>
    <dgm:cxn modelId="{3625C69B-1E4F-4BF7-8809-F451D7BB1EB8}" type="presParOf" srcId="{3E0BE8C9-49BC-4A96-B113-7C8D0CD3184D}" destId="{62646054-5C2D-4609-969F-9B6E8B916D88}" srcOrd="2" destOrd="0" presId="urn:microsoft.com/office/officeart/2008/layout/LinedList"/>
    <dgm:cxn modelId="{5BA44607-71F4-4FE0-96A7-3D9B2539EFAE}" type="presParOf" srcId="{F642723C-92EE-4E9A-B969-A34836EFEA0F}" destId="{85794A7D-D491-4EC9-B057-8A015600806B}" srcOrd="2" destOrd="0" presId="urn:microsoft.com/office/officeart/2008/layout/LinedList"/>
    <dgm:cxn modelId="{165109DF-06DC-45E1-A8FA-76C0E3F1D0A2}" type="presParOf" srcId="{F642723C-92EE-4E9A-B969-A34836EFEA0F}" destId="{7006EF32-DDAF-4740-9488-5502B8AFAF2E}" srcOrd="3" destOrd="0" presId="urn:microsoft.com/office/officeart/2008/layout/LinedList"/>
    <dgm:cxn modelId="{328F79BF-96EE-47DB-88EC-02C57C54BBCE}" type="presParOf" srcId="{F642723C-92EE-4E9A-B969-A34836EFEA0F}" destId="{8AE53DA7-B676-4031-95AB-1D6F02C088CA}" srcOrd="4" destOrd="0" presId="urn:microsoft.com/office/officeart/2008/layout/LinedList"/>
    <dgm:cxn modelId="{CE8C327E-6A91-4170-92B4-274F104F85BC}" type="presParOf" srcId="{8AE53DA7-B676-4031-95AB-1D6F02C088CA}" destId="{0EBA7922-EF8C-4BEE-8C0E-AF82184DB676}" srcOrd="0" destOrd="0" presId="urn:microsoft.com/office/officeart/2008/layout/LinedList"/>
    <dgm:cxn modelId="{E447182C-0387-4FDF-B88E-6CE707596B6D}" type="presParOf" srcId="{8AE53DA7-B676-4031-95AB-1D6F02C088CA}" destId="{4E781DBF-15AB-4731-85D9-276A7821208F}" srcOrd="1" destOrd="0" presId="urn:microsoft.com/office/officeart/2008/layout/LinedList"/>
    <dgm:cxn modelId="{F5F964B1-EB74-45F6-9535-5747E5D0E568}" type="presParOf" srcId="{8AE53DA7-B676-4031-95AB-1D6F02C088CA}" destId="{8F7D9420-CF2D-46CE-89BA-5C9819CE4BC6}" srcOrd="2" destOrd="0" presId="urn:microsoft.com/office/officeart/2008/layout/LinedList"/>
    <dgm:cxn modelId="{FC806469-3993-46C5-81B6-5D812E945C09}" type="presParOf" srcId="{F642723C-92EE-4E9A-B969-A34836EFEA0F}" destId="{4C842DD1-895B-40EB-9C0C-8B96844F41E8}" srcOrd="5" destOrd="0" presId="urn:microsoft.com/office/officeart/2008/layout/LinedList"/>
    <dgm:cxn modelId="{96A8661B-D6EA-4D8A-B208-12C661C6A011}" type="presParOf" srcId="{F642723C-92EE-4E9A-B969-A34836EFEA0F}" destId="{1700CA8A-3B69-4657-84B8-CC54F1B309BB}" srcOrd="6" destOrd="0" presId="urn:microsoft.com/office/officeart/2008/layout/LinedList"/>
    <dgm:cxn modelId="{B6A38F22-CBCB-4623-9C5E-C89FB5B05DB3}" type="presParOf" srcId="{F642723C-92EE-4E9A-B969-A34836EFEA0F}" destId="{8BE0603E-C7B3-448A-876B-5D8F839F6487}" srcOrd="7" destOrd="0" presId="urn:microsoft.com/office/officeart/2008/layout/LinedList"/>
    <dgm:cxn modelId="{42A9F400-3888-41C3-A041-CB1E0EABA40A}" type="presParOf" srcId="{8BE0603E-C7B3-448A-876B-5D8F839F6487}" destId="{EA493FB0-369F-4748-9278-0684BBF3014D}" srcOrd="0" destOrd="0" presId="urn:microsoft.com/office/officeart/2008/layout/LinedList"/>
    <dgm:cxn modelId="{85F7F0DE-9D21-4D17-B225-6B15DF392BF5}" type="presParOf" srcId="{8BE0603E-C7B3-448A-876B-5D8F839F6487}" destId="{B6CE4ED4-3150-4A07-8201-38AEE91C3E3A}" srcOrd="1" destOrd="0" presId="urn:microsoft.com/office/officeart/2008/layout/LinedList"/>
    <dgm:cxn modelId="{65D29996-29DA-407E-B04F-4867D6262C35}" type="presParOf" srcId="{8BE0603E-C7B3-448A-876B-5D8F839F6487}" destId="{1B7371EB-09B6-4548-8917-92C7C9994261}" srcOrd="2" destOrd="0" presId="urn:microsoft.com/office/officeart/2008/layout/LinedList"/>
    <dgm:cxn modelId="{987F64C0-3612-49BA-9B5B-46A6DA76BA80}" type="presParOf" srcId="{F642723C-92EE-4E9A-B969-A34836EFEA0F}" destId="{0E7C7F66-20CB-4A45-BE8F-B35F41EEBC8D}" srcOrd="8" destOrd="0" presId="urn:microsoft.com/office/officeart/2008/layout/LinedList"/>
    <dgm:cxn modelId="{34E49B67-240C-41F5-B070-8615C5146B36}" type="presParOf" srcId="{F642723C-92EE-4E9A-B969-A34836EFEA0F}" destId="{3C1E4AD3-38FE-438C-AAA1-DB539D439918}" srcOrd="9" destOrd="0" presId="urn:microsoft.com/office/officeart/2008/layout/LinedList"/>
    <dgm:cxn modelId="{E6BA5408-B438-4061-BB07-2633FE630AD7}" type="presParOf" srcId="{F642723C-92EE-4E9A-B969-A34836EFEA0F}" destId="{7E2E1D52-0F6E-4B95-809A-9D8E59C8319E}" srcOrd="10" destOrd="0" presId="urn:microsoft.com/office/officeart/2008/layout/LinedList"/>
    <dgm:cxn modelId="{F85B6297-C2D1-42B8-82CE-3C107B503C1E}" type="presParOf" srcId="{7E2E1D52-0F6E-4B95-809A-9D8E59C8319E}" destId="{531434E3-AEEA-452D-B977-9A7E8D9BF5FF}" srcOrd="0" destOrd="0" presId="urn:microsoft.com/office/officeart/2008/layout/LinedList"/>
    <dgm:cxn modelId="{D4D791C6-89CD-420E-BD7F-B50AA0277922}" type="presParOf" srcId="{7E2E1D52-0F6E-4B95-809A-9D8E59C8319E}" destId="{7DB642BF-64D5-486B-9AF9-B55A87FAFBA4}" srcOrd="1" destOrd="0" presId="urn:microsoft.com/office/officeart/2008/layout/LinedList"/>
    <dgm:cxn modelId="{E1E36877-8840-49D0-A403-6C11B37D78D9}" type="presParOf" srcId="{7E2E1D52-0F6E-4B95-809A-9D8E59C8319E}" destId="{E3F8EBB4-D0F7-46C6-8267-DA67FE33D1C0}" srcOrd="2" destOrd="0" presId="urn:microsoft.com/office/officeart/2008/layout/LinedList"/>
    <dgm:cxn modelId="{CB1E4126-02C6-45E1-9463-DAA971B07883}" type="presParOf" srcId="{F642723C-92EE-4E9A-B969-A34836EFEA0F}" destId="{522B9C26-6B6B-43DA-B852-1CDABECF342F}" srcOrd="11" destOrd="0" presId="urn:microsoft.com/office/officeart/2008/layout/LinedList"/>
    <dgm:cxn modelId="{83C461E5-7BEE-462C-B638-2A995BD0317C}" type="presParOf" srcId="{F642723C-92EE-4E9A-B969-A34836EFEA0F}" destId="{AC002B54-700E-4711-A7E9-A9323259D27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9C2F37-6BA6-446E-B63E-3955C9010A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3E5C48-BA51-49C1-AE6B-A896FFCD8EC7}">
      <dgm:prSet phldrT="[Texto]" custT="1"/>
      <dgm:spPr/>
      <dgm:t>
        <a:bodyPr/>
        <a:lstStyle/>
        <a:p>
          <a:r>
            <a:rPr lang="pt-BR" sz="2000" b="1" dirty="0" smtClean="0"/>
            <a:t>SUBGRUPO</a:t>
          </a:r>
        </a:p>
        <a:p>
          <a:r>
            <a:rPr lang="pt-BR" sz="2000" b="1" dirty="0" smtClean="0"/>
            <a:t>EQUACIONA-MENTO</a:t>
          </a:r>
          <a:endParaRPr lang="pt-BR" sz="2000" b="1" dirty="0" smtClean="0"/>
        </a:p>
        <a:p>
          <a:r>
            <a:rPr lang="pt-BR" sz="2000" b="1" dirty="0" err="1" smtClean="0"/>
            <a:t>Allex</a:t>
          </a:r>
          <a:r>
            <a:rPr lang="pt-BR" sz="2000" b="1" dirty="0" smtClean="0"/>
            <a:t> (</a:t>
          </a:r>
          <a:r>
            <a:rPr lang="pt-BR" sz="2000" b="1" dirty="0" err="1" smtClean="0"/>
            <a:t>Sprev</a:t>
          </a:r>
          <a:r>
            <a:rPr lang="pt-BR" sz="2000" b="1" dirty="0" smtClean="0"/>
            <a:t>)</a:t>
          </a:r>
        </a:p>
        <a:p>
          <a:r>
            <a:rPr lang="pt-BR" sz="2000" b="1" dirty="0" smtClean="0"/>
            <a:t>Simone (</a:t>
          </a:r>
          <a:r>
            <a:rPr lang="pt-BR" sz="2000" b="1" dirty="0" err="1" smtClean="0"/>
            <a:t>Abipem</a:t>
          </a:r>
          <a:r>
            <a:rPr lang="pt-BR" sz="2000" b="1" dirty="0" smtClean="0"/>
            <a:t>/TCE-ES)</a:t>
          </a:r>
        </a:p>
        <a:p>
          <a:r>
            <a:rPr lang="pt-BR" sz="2000" b="1" dirty="0" smtClean="0"/>
            <a:t>Wilma (IBA)</a:t>
          </a:r>
        </a:p>
        <a:p>
          <a:r>
            <a:rPr lang="pt-BR" sz="2000" b="1" dirty="0" smtClean="0"/>
            <a:t>Francisco Magro (IBA)</a:t>
          </a:r>
        </a:p>
        <a:p>
          <a:r>
            <a:rPr lang="pt-BR" sz="2000" b="1" dirty="0" smtClean="0"/>
            <a:t>Fernando (</a:t>
          </a:r>
          <a:r>
            <a:rPr lang="pt-BR" sz="2000" b="1" dirty="0" err="1" smtClean="0"/>
            <a:t>Conaprev</a:t>
          </a:r>
          <a:r>
            <a:rPr lang="pt-BR" sz="2000" b="1" dirty="0" smtClean="0"/>
            <a:t> - SP)</a:t>
          </a:r>
        </a:p>
        <a:p>
          <a:r>
            <a:rPr lang="pt-BR" sz="2000" b="1" dirty="0" smtClean="0"/>
            <a:t>Ciro (</a:t>
          </a:r>
          <a:r>
            <a:rPr lang="pt-BR" sz="2000" b="1" dirty="0" err="1" smtClean="0"/>
            <a:t>Sprev</a:t>
          </a:r>
          <a:r>
            <a:rPr lang="pt-BR" sz="2000" b="1" dirty="0" smtClean="0"/>
            <a:t>)</a:t>
          </a:r>
        </a:p>
        <a:p>
          <a:r>
            <a:rPr lang="pt-BR" sz="2000" b="1" dirty="0" smtClean="0"/>
            <a:t>Eduardo (</a:t>
          </a:r>
          <a:r>
            <a:rPr lang="pt-BR" sz="2000" b="1" dirty="0" err="1" smtClean="0"/>
            <a:t>Atricon</a:t>
          </a:r>
          <a:r>
            <a:rPr lang="pt-BR" sz="2000" b="1" dirty="0" smtClean="0"/>
            <a:t> – TCE-MT)</a:t>
          </a:r>
        </a:p>
        <a:p>
          <a:r>
            <a:rPr lang="pt-BR" sz="2000" b="1" dirty="0" smtClean="0"/>
            <a:t>Cláudio (IPEA)</a:t>
          </a:r>
          <a:endParaRPr lang="pt-BR" sz="2000" b="1" dirty="0"/>
        </a:p>
      </dgm:t>
    </dgm:pt>
    <dgm:pt modelId="{6E4CF03F-B378-44D5-AB36-840F9849B369}" type="parTrans" cxnId="{5D0A17BE-6974-4812-A553-A799B00B73E3}">
      <dgm:prSet/>
      <dgm:spPr/>
      <dgm:t>
        <a:bodyPr/>
        <a:lstStyle/>
        <a:p>
          <a:endParaRPr lang="pt-BR"/>
        </a:p>
      </dgm:t>
    </dgm:pt>
    <dgm:pt modelId="{A65CECB7-B59C-4E43-BBE3-EFCAB412A890}" type="sibTrans" cxnId="{5D0A17BE-6974-4812-A553-A799B00B73E3}">
      <dgm:prSet/>
      <dgm:spPr/>
      <dgm:t>
        <a:bodyPr/>
        <a:lstStyle/>
        <a:p>
          <a:endParaRPr lang="pt-BR"/>
        </a:p>
      </dgm:t>
    </dgm:pt>
    <dgm:pt modelId="{8ACC2671-46B5-4AA5-937F-D4E7B4A86410}">
      <dgm:prSet phldrT="[Texto]"/>
      <dgm:spPr/>
      <dgm:t>
        <a:bodyPr/>
        <a:lstStyle/>
        <a:p>
          <a:r>
            <a:rPr lang="pt-BR" b="1" dirty="0" smtClean="0">
              <a:solidFill>
                <a:srgbClr val="FF0000"/>
              </a:solidFill>
            </a:rPr>
            <a:t>Necessidade de revisar parâmetros plano de amortização: prazo e valor do </a:t>
          </a:r>
          <a:r>
            <a:rPr lang="pt-BR" b="1" dirty="0" err="1" smtClean="0">
              <a:solidFill>
                <a:srgbClr val="FF0000"/>
              </a:solidFill>
            </a:rPr>
            <a:t>deficit</a:t>
          </a:r>
          <a:r>
            <a:rPr lang="pt-BR" b="1" dirty="0" smtClean="0">
              <a:solidFill>
                <a:srgbClr val="FF0000"/>
              </a:solidFill>
            </a:rPr>
            <a:t> a ser equacionado</a:t>
          </a:r>
        </a:p>
      </dgm:t>
    </dgm:pt>
    <dgm:pt modelId="{D406C777-7A9C-4B59-A17D-0719E274D3A3}" type="sibTrans" cxnId="{1652A4DD-E6F3-4D5F-8469-35D5A17EBBAB}">
      <dgm:prSet/>
      <dgm:spPr/>
      <dgm:t>
        <a:bodyPr/>
        <a:lstStyle/>
        <a:p>
          <a:endParaRPr lang="pt-BR"/>
        </a:p>
      </dgm:t>
    </dgm:pt>
    <dgm:pt modelId="{99179819-6F8E-474C-BD19-178EF19D397B}" type="parTrans" cxnId="{1652A4DD-E6F3-4D5F-8469-35D5A17EBBAB}">
      <dgm:prSet/>
      <dgm:spPr/>
      <dgm:t>
        <a:bodyPr/>
        <a:lstStyle/>
        <a:p>
          <a:endParaRPr lang="pt-BR"/>
        </a:p>
      </dgm:t>
    </dgm:pt>
    <dgm:pt modelId="{0AD6A9C1-A5B3-4202-B606-36A9D37848CA}">
      <dgm:prSet phldrT="[Texto]"/>
      <dgm:spPr/>
      <dgm:t>
        <a:bodyPr/>
        <a:lstStyle/>
        <a:p>
          <a:r>
            <a:rPr lang="pt-BR" b="1" dirty="0" smtClean="0"/>
            <a:t>Revisão da segregação da massa:  autorização não deve estar atrelada a  </a:t>
          </a:r>
          <a:r>
            <a:rPr lang="pt-BR" b="1" dirty="0" err="1" smtClean="0"/>
            <a:t>superavit</a:t>
          </a:r>
          <a:r>
            <a:rPr lang="pt-BR" b="1" dirty="0" smtClean="0"/>
            <a:t> e alternativas de segregação</a:t>
          </a:r>
        </a:p>
      </dgm:t>
    </dgm:pt>
    <dgm:pt modelId="{400E331E-C767-43BA-AE09-00665635A2E7}" type="parTrans" cxnId="{8CF5E785-384B-4966-82B9-A6E914AC5722}">
      <dgm:prSet/>
      <dgm:spPr/>
      <dgm:t>
        <a:bodyPr/>
        <a:lstStyle/>
        <a:p>
          <a:endParaRPr lang="pt-BR"/>
        </a:p>
      </dgm:t>
    </dgm:pt>
    <dgm:pt modelId="{3DD2953C-0D49-46A4-9927-A4057168E02D}" type="sibTrans" cxnId="{8CF5E785-384B-4966-82B9-A6E914AC5722}">
      <dgm:prSet/>
      <dgm:spPr/>
      <dgm:t>
        <a:bodyPr/>
        <a:lstStyle/>
        <a:p>
          <a:endParaRPr lang="pt-BR"/>
        </a:p>
      </dgm:t>
    </dgm:pt>
    <dgm:pt modelId="{CD586F8D-46EE-428A-8E5C-2BA5B19E333E}">
      <dgm:prSet phldrT="[Texto]"/>
      <dgm:spPr/>
      <dgm:t>
        <a:bodyPr/>
        <a:lstStyle/>
        <a:p>
          <a:r>
            <a:rPr lang="pt-BR" b="1" dirty="0" smtClean="0"/>
            <a:t>Necessidade de demonstração da sustentabilidade/viabilidade do plano de custeio</a:t>
          </a:r>
        </a:p>
      </dgm:t>
    </dgm:pt>
    <dgm:pt modelId="{A62318D3-095B-492A-88D6-A023E6411C80}" type="parTrans" cxnId="{1F1AE9D3-BA66-4B9D-BA49-FE3A24CFA15C}">
      <dgm:prSet/>
      <dgm:spPr/>
      <dgm:t>
        <a:bodyPr/>
        <a:lstStyle/>
        <a:p>
          <a:endParaRPr lang="pt-BR"/>
        </a:p>
      </dgm:t>
    </dgm:pt>
    <dgm:pt modelId="{37F8AEDA-971F-456B-AC28-CB1C6908F2AD}" type="sibTrans" cxnId="{1F1AE9D3-BA66-4B9D-BA49-FE3A24CFA15C}">
      <dgm:prSet/>
      <dgm:spPr/>
      <dgm:t>
        <a:bodyPr/>
        <a:lstStyle/>
        <a:p>
          <a:endParaRPr lang="pt-BR"/>
        </a:p>
      </dgm:t>
    </dgm:pt>
    <dgm:pt modelId="{E20F1FC2-30C5-4DCE-A31B-EBDD183452F9}">
      <dgm:prSet phldrT="[Texto]"/>
      <dgm:spPr/>
      <dgm:t>
        <a:bodyPr/>
        <a:lstStyle/>
        <a:p>
          <a:r>
            <a:rPr lang="pt-BR" b="1" dirty="0" smtClean="0"/>
            <a:t>Revisão do plano de custeio: necessidade de critérios mais objetivos</a:t>
          </a:r>
        </a:p>
      </dgm:t>
    </dgm:pt>
    <dgm:pt modelId="{185604F8-0923-4662-8EE3-BA5EC679C3E8}" type="parTrans" cxnId="{E3600B6B-1751-4B22-A592-1E3FCF5DBA61}">
      <dgm:prSet/>
      <dgm:spPr/>
      <dgm:t>
        <a:bodyPr/>
        <a:lstStyle/>
        <a:p>
          <a:endParaRPr lang="pt-BR"/>
        </a:p>
      </dgm:t>
    </dgm:pt>
    <dgm:pt modelId="{D27B2FE9-9851-498B-8810-AFB6DFE8180A}" type="sibTrans" cxnId="{E3600B6B-1751-4B22-A592-1E3FCF5DBA61}">
      <dgm:prSet/>
      <dgm:spPr/>
      <dgm:t>
        <a:bodyPr/>
        <a:lstStyle/>
        <a:p>
          <a:endParaRPr lang="pt-BR"/>
        </a:p>
      </dgm:t>
    </dgm:pt>
    <dgm:pt modelId="{5AA25D1A-8876-4FCE-8828-3C7B653074F0}" type="pres">
      <dgm:prSet presAssocID="{A69C2F37-6BA6-446E-B63E-3955C9010A0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5B14821-DFDA-4213-AB81-B77ABA931426}" type="pres">
      <dgm:prSet presAssocID="{6E3E5C48-BA51-49C1-AE6B-A896FFCD8EC7}" presName="thickLine" presStyleLbl="alignNode1" presStyleIdx="0" presStyleCnt="1"/>
      <dgm:spPr/>
    </dgm:pt>
    <dgm:pt modelId="{53610B33-C6A4-4C5A-B73D-4E7BC2B853F0}" type="pres">
      <dgm:prSet presAssocID="{6E3E5C48-BA51-49C1-AE6B-A896FFCD8EC7}" presName="horz1" presStyleCnt="0"/>
      <dgm:spPr/>
    </dgm:pt>
    <dgm:pt modelId="{31011D5B-5632-44CF-A09B-D1AB725DBA64}" type="pres">
      <dgm:prSet presAssocID="{6E3E5C48-BA51-49C1-AE6B-A896FFCD8EC7}" presName="tx1" presStyleLbl="revTx" presStyleIdx="0" presStyleCnt="5" custScaleX="168349"/>
      <dgm:spPr/>
      <dgm:t>
        <a:bodyPr/>
        <a:lstStyle/>
        <a:p>
          <a:endParaRPr lang="pt-BR"/>
        </a:p>
      </dgm:t>
    </dgm:pt>
    <dgm:pt modelId="{F642723C-92EE-4E9A-B969-A34836EFEA0F}" type="pres">
      <dgm:prSet presAssocID="{6E3E5C48-BA51-49C1-AE6B-A896FFCD8EC7}" presName="vert1" presStyleCnt="0"/>
      <dgm:spPr/>
    </dgm:pt>
    <dgm:pt modelId="{2D9C7AF2-97A7-4921-8781-9069A386E693}" type="pres">
      <dgm:prSet presAssocID="{8ACC2671-46B5-4AA5-937F-D4E7B4A86410}" presName="vertSpace2a" presStyleCnt="0"/>
      <dgm:spPr/>
    </dgm:pt>
    <dgm:pt modelId="{F337347F-2356-47C8-A59D-0618F5C8759C}" type="pres">
      <dgm:prSet presAssocID="{8ACC2671-46B5-4AA5-937F-D4E7B4A86410}" presName="horz2" presStyleCnt="0"/>
      <dgm:spPr/>
    </dgm:pt>
    <dgm:pt modelId="{CEA20F8B-FC97-499E-BFDE-45CB8382B65E}" type="pres">
      <dgm:prSet presAssocID="{8ACC2671-46B5-4AA5-937F-D4E7B4A86410}" presName="horzSpace2" presStyleCnt="0"/>
      <dgm:spPr/>
    </dgm:pt>
    <dgm:pt modelId="{620D8402-5355-439F-A7CE-F1AF8B7046B4}" type="pres">
      <dgm:prSet presAssocID="{8ACC2671-46B5-4AA5-937F-D4E7B4A86410}" presName="tx2" presStyleLbl="revTx" presStyleIdx="1" presStyleCnt="5"/>
      <dgm:spPr/>
      <dgm:t>
        <a:bodyPr/>
        <a:lstStyle/>
        <a:p>
          <a:endParaRPr lang="pt-BR"/>
        </a:p>
      </dgm:t>
    </dgm:pt>
    <dgm:pt modelId="{997BB91B-DE58-43D9-8ED1-D6A8E47E7439}" type="pres">
      <dgm:prSet presAssocID="{8ACC2671-46B5-4AA5-937F-D4E7B4A86410}" presName="vert2" presStyleCnt="0"/>
      <dgm:spPr/>
    </dgm:pt>
    <dgm:pt modelId="{C58C2F3D-8B92-4F52-B1F4-31318911BF34}" type="pres">
      <dgm:prSet presAssocID="{8ACC2671-46B5-4AA5-937F-D4E7B4A86410}" presName="thinLine2b" presStyleLbl="callout" presStyleIdx="0" presStyleCnt="4"/>
      <dgm:spPr/>
    </dgm:pt>
    <dgm:pt modelId="{689CAAF5-1F3B-49F6-A139-A33103546C79}" type="pres">
      <dgm:prSet presAssocID="{8ACC2671-46B5-4AA5-937F-D4E7B4A86410}" presName="vertSpace2b" presStyleCnt="0"/>
      <dgm:spPr/>
    </dgm:pt>
    <dgm:pt modelId="{CF66E2C5-DE8E-4A2C-A1B6-40F8BDFC1C0F}" type="pres">
      <dgm:prSet presAssocID="{0AD6A9C1-A5B3-4202-B606-36A9D37848CA}" presName="horz2" presStyleCnt="0"/>
      <dgm:spPr/>
    </dgm:pt>
    <dgm:pt modelId="{0225982D-0B28-44A8-8414-05A8F57402F1}" type="pres">
      <dgm:prSet presAssocID="{0AD6A9C1-A5B3-4202-B606-36A9D37848CA}" presName="horzSpace2" presStyleCnt="0"/>
      <dgm:spPr/>
    </dgm:pt>
    <dgm:pt modelId="{0951387A-C879-486E-9B42-D57E9E4AC573}" type="pres">
      <dgm:prSet presAssocID="{0AD6A9C1-A5B3-4202-B606-36A9D37848CA}" presName="tx2" presStyleLbl="revTx" presStyleIdx="2" presStyleCnt="5"/>
      <dgm:spPr/>
      <dgm:t>
        <a:bodyPr/>
        <a:lstStyle/>
        <a:p>
          <a:endParaRPr lang="pt-BR"/>
        </a:p>
      </dgm:t>
    </dgm:pt>
    <dgm:pt modelId="{BC4956DF-3033-436B-9512-225CF9D377A1}" type="pres">
      <dgm:prSet presAssocID="{0AD6A9C1-A5B3-4202-B606-36A9D37848CA}" presName="vert2" presStyleCnt="0"/>
      <dgm:spPr/>
    </dgm:pt>
    <dgm:pt modelId="{E5FCDF04-68DC-4848-A633-2DA14F06AF4D}" type="pres">
      <dgm:prSet presAssocID="{0AD6A9C1-A5B3-4202-B606-36A9D37848CA}" presName="thinLine2b" presStyleLbl="callout" presStyleIdx="1" presStyleCnt="4"/>
      <dgm:spPr/>
    </dgm:pt>
    <dgm:pt modelId="{4DCC821C-201D-42ED-9515-DDFA83C83BDC}" type="pres">
      <dgm:prSet presAssocID="{0AD6A9C1-A5B3-4202-B606-36A9D37848CA}" presName="vertSpace2b" presStyleCnt="0"/>
      <dgm:spPr/>
    </dgm:pt>
    <dgm:pt modelId="{D6C22521-3B35-43F1-B33B-9392AE6C4498}" type="pres">
      <dgm:prSet presAssocID="{CD586F8D-46EE-428A-8E5C-2BA5B19E333E}" presName="horz2" presStyleCnt="0"/>
      <dgm:spPr/>
    </dgm:pt>
    <dgm:pt modelId="{B13B61A0-77AE-41C3-B23A-434B1BF28972}" type="pres">
      <dgm:prSet presAssocID="{CD586F8D-46EE-428A-8E5C-2BA5B19E333E}" presName="horzSpace2" presStyleCnt="0"/>
      <dgm:spPr/>
    </dgm:pt>
    <dgm:pt modelId="{BECD3A5B-E13E-4B04-809B-7BFE48930113}" type="pres">
      <dgm:prSet presAssocID="{CD586F8D-46EE-428A-8E5C-2BA5B19E333E}" presName="tx2" presStyleLbl="revTx" presStyleIdx="3" presStyleCnt="5"/>
      <dgm:spPr/>
      <dgm:t>
        <a:bodyPr/>
        <a:lstStyle/>
        <a:p>
          <a:endParaRPr lang="pt-BR"/>
        </a:p>
      </dgm:t>
    </dgm:pt>
    <dgm:pt modelId="{EDE5D7E1-DA52-40AC-92E0-5171CE83A9BD}" type="pres">
      <dgm:prSet presAssocID="{CD586F8D-46EE-428A-8E5C-2BA5B19E333E}" presName="vert2" presStyleCnt="0"/>
      <dgm:spPr/>
    </dgm:pt>
    <dgm:pt modelId="{64EAD263-E7B7-497B-B395-CF75E894EEEA}" type="pres">
      <dgm:prSet presAssocID="{CD586F8D-46EE-428A-8E5C-2BA5B19E333E}" presName="thinLine2b" presStyleLbl="callout" presStyleIdx="2" presStyleCnt="4"/>
      <dgm:spPr/>
    </dgm:pt>
    <dgm:pt modelId="{3C1AE320-CFD0-4E3B-937D-721A35F16DD1}" type="pres">
      <dgm:prSet presAssocID="{CD586F8D-46EE-428A-8E5C-2BA5B19E333E}" presName="vertSpace2b" presStyleCnt="0"/>
      <dgm:spPr/>
    </dgm:pt>
    <dgm:pt modelId="{9EE5BA55-9C2A-4A3B-8A3A-E7B26E59F518}" type="pres">
      <dgm:prSet presAssocID="{E20F1FC2-30C5-4DCE-A31B-EBDD183452F9}" presName="horz2" presStyleCnt="0"/>
      <dgm:spPr/>
    </dgm:pt>
    <dgm:pt modelId="{0AA0516D-85CE-45AD-9AC8-0FA4229BA230}" type="pres">
      <dgm:prSet presAssocID="{E20F1FC2-30C5-4DCE-A31B-EBDD183452F9}" presName="horzSpace2" presStyleCnt="0"/>
      <dgm:spPr/>
    </dgm:pt>
    <dgm:pt modelId="{C7A237E9-AE1B-4295-9E90-F47D7E6F0F72}" type="pres">
      <dgm:prSet presAssocID="{E20F1FC2-30C5-4DCE-A31B-EBDD183452F9}" presName="tx2" presStyleLbl="revTx" presStyleIdx="4" presStyleCnt="5"/>
      <dgm:spPr/>
      <dgm:t>
        <a:bodyPr/>
        <a:lstStyle/>
        <a:p>
          <a:endParaRPr lang="pt-BR"/>
        </a:p>
      </dgm:t>
    </dgm:pt>
    <dgm:pt modelId="{0935ED1C-8DD2-4A6D-9FD4-2527B9ED048C}" type="pres">
      <dgm:prSet presAssocID="{E20F1FC2-30C5-4DCE-A31B-EBDD183452F9}" presName="vert2" presStyleCnt="0"/>
      <dgm:spPr/>
    </dgm:pt>
    <dgm:pt modelId="{EADA14A0-0CB2-49BA-9525-652B1ACA7160}" type="pres">
      <dgm:prSet presAssocID="{E20F1FC2-30C5-4DCE-A31B-EBDD183452F9}" presName="thinLine2b" presStyleLbl="callout" presStyleIdx="3" presStyleCnt="4"/>
      <dgm:spPr/>
    </dgm:pt>
    <dgm:pt modelId="{EE79CF5E-3519-4E69-8E8A-B816C437C3B4}" type="pres">
      <dgm:prSet presAssocID="{E20F1FC2-30C5-4DCE-A31B-EBDD183452F9}" presName="vertSpace2b" presStyleCnt="0"/>
      <dgm:spPr/>
    </dgm:pt>
  </dgm:ptLst>
  <dgm:cxnLst>
    <dgm:cxn modelId="{1652A4DD-E6F3-4D5F-8469-35D5A17EBBAB}" srcId="{6E3E5C48-BA51-49C1-AE6B-A896FFCD8EC7}" destId="{8ACC2671-46B5-4AA5-937F-D4E7B4A86410}" srcOrd="0" destOrd="0" parTransId="{99179819-6F8E-474C-BD19-178EF19D397B}" sibTransId="{D406C777-7A9C-4B59-A17D-0719E274D3A3}"/>
    <dgm:cxn modelId="{8CF5E785-384B-4966-82B9-A6E914AC5722}" srcId="{6E3E5C48-BA51-49C1-AE6B-A896FFCD8EC7}" destId="{0AD6A9C1-A5B3-4202-B606-36A9D37848CA}" srcOrd="1" destOrd="0" parTransId="{400E331E-C767-43BA-AE09-00665635A2E7}" sibTransId="{3DD2953C-0D49-46A4-9927-A4057168E02D}"/>
    <dgm:cxn modelId="{4D1DF537-E38C-4A5E-8C83-558173912473}" type="presOf" srcId="{A69C2F37-6BA6-446E-B63E-3955C9010A0A}" destId="{5AA25D1A-8876-4FCE-8828-3C7B653074F0}" srcOrd="0" destOrd="0" presId="urn:microsoft.com/office/officeart/2008/layout/LinedList"/>
    <dgm:cxn modelId="{435AD05A-73FF-4C6E-B105-900C90396330}" type="presOf" srcId="{8ACC2671-46B5-4AA5-937F-D4E7B4A86410}" destId="{620D8402-5355-439F-A7CE-F1AF8B7046B4}" srcOrd="0" destOrd="0" presId="urn:microsoft.com/office/officeart/2008/layout/LinedList"/>
    <dgm:cxn modelId="{304C5E44-02E4-4796-AD4C-8A22B1B865BD}" type="presOf" srcId="{6E3E5C48-BA51-49C1-AE6B-A896FFCD8EC7}" destId="{31011D5B-5632-44CF-A09B-D1AB725DBA64}" srcOrd="0" destOrd="0" presId="urn:microsoft.com/office/officeart/2008/layout/LinedList"/>
    <dgm:cxn modelId="{E3600B6B-1751-4B22-A592-1E3FCF5DBA61}" srcId="{6E3E5C48-BA51-49C1-AE6B-A896FFCD8EC7}" destId="{E20F1FC2-30C5-4DCE-A31B-EBDD183452F9}" srcOrd="3" destOrd="0" parTransId="{185604F8-0923-4662-8EE3-BA5EC679C3E8}" sibTransId="{D27B2FE9-9851-498B-8810-AFB6DFE8180A}"/>
    <dgm:cxn modelId="{1F1AE9D3-BA66-4B9D-BA49-FE3A24CFA15C}" srcId="{6E3E5C48-BA51-49C1-AE6B-A896FFCD8EC7}" destId="{CD586F8D-46EE-428A-8E5C-2BA5B19E333E}" srcOrd="2" destOrd="0" parTransId="{A62318D3-095B-492A-88D6-A023E6411C80}" sibTransId="{37F8AEDA-971F-456B-AC28-CB1C6908F2AD}"/>
    <dgm:cxn modelId="{EADAAF33-00E7-456C-A926-295687B9464A}" type="presOf" srcId="{E20F1FC2-30C5-4DCE-A31B-EBDD183452F9}" destId="{C7A237E9-AE1B-4295-9E90-F47D7E6F0F72}" srcOrd="0" destOrd="0" presId="urn:microsoft.com/office/officeart/2008/layout/LinedList"/>
    <dgm:cxn modelId="{F4641A5F-0DF2-4E1A-A9E8-74AA5102C6D5}" type="presOf" srcId="{0AD6A9C1-A5B3-4202-B606-36A9D37848CA}" destId="{0951387A-C879-486E-9B42-D57E9E4AC573}" srcOrd="0" destOrd="0" presId="urn:microsoft.com/office/officeart/2008/layout/LinedList"/>
    <dgm:cxn modelId="{FA79820A-BDC3-4110-923C-A8E2BD054A8D}" type="presOf" srcId="{CD586F8D-46EE-428A-8E5C-2BA5B19E333E}" destId="{BECD3A5B-E13E-4B04-809B-7BFE48930113}" srcOrd="0" destOrd="0" presId="urn:microsoft.com/office/officeart/2008/layout/LinedList"/>
    <dgm:cxn modelId="{5D0A17BE-6974-4812-A553-A799B00B73E3}" srcId="{A69C2F37-6BA6-446E-B63E-3955C9010A0A}" destId="{6E3E5C48-BA51-49C1-AE6B-A896FFCD8EC7}" srcOrd="0" destOrd="0" parTransId="{6E4CF03F-B378-44D5-AB36-840F9849B369}" sibTransId="{A65CECB7-B59C-4E43-BBE3-EFCAB412A890}"/>
    <dgm:cxn modelId="{9569E33F-9007-4B98-9F7A-57257AC41F46}" type="presParOf" srcId="{5AA25D1A-8876-4FCE-8828-3C7B653074F0}" destId="{C5B14821-DFDA-4213-AB81-B77ABA931426}" srcOrd="0" destOrd="0" presId="urn:microsoft.com/office/officeart/2008/layout/LinedList"/>
    <dgm:cxn modelId="{334BCBC8-9E21-4EE4-9D60-B233BE89C6C2}" type="presParOf" srcId="{5AA25D1A-8876-4FCE-8828-3C7B653074F0}" destId="{53610B33-C6A4-4C5A-B73D-4E7BC2B853F0}" srcOrd="1" destOrd="0" presId="urn:microsoft.com/office/officeart/2008/layout/LinedList"/>
    <dgm:cxn modelId="{A4BC15FF-9503-43CD-8671-F82F62115273}" type="presParOf" srcId="{53610B33-C6A4-4C5A-B73D-4E7BC2B853F0}" destId="{31011D5B-5632-44CF-A09B-D1AB725DBA64}" srcOrd="0" destOrd="0" presId="urn:microsoft.com/office/officeart/2008/layout/LinedList"/>
    <dgm:cxn modelId="{800AF7B9-E87A-419A-81BB-49C5937D21B7}" type="presParOf" srcId="{53610B33-C6A4-4C5A-B73D-4E7BC2B853F0}" destId="{F642723C-92EE-4E9A-B969-A34836EFEA0F}" srcOrd="1" destOrd="0" presId="urn:microsoft.com/office/officeart/2008/layout/LinedList"/>
    <dgm:cxn modelId="{5DAAF878-09B6-4602-B4D1-58F4D25DC332}" type="presParOf" srcId="{F642723C-92EE-4E9A-B969-A34836EFEA0F}" destId="{2D9C7AF2-97A7-4921-8781-9069A386E693}" srcOrd="0" destOrd="0" presId="urn:microsoft.com/office/officeart/2008/layout/LinedList"/>
    <dgm:cxn modelId="{C7B67422-972C-441B-95A3-A381AC675996}" type="presParOf" srcId="{F642723C-92EE-4E9A-B969-A34836EFEA0F}" destId="{F337347F-2356-47C8-A59D-0618F5C8759C}" srcOrd="1" destOrd="0" presId="urn:microsoft.com/office/officeart/2008/layout/LinedList"/>
    <dgm:cxn modelId="{C464A1A2-180B-456A-AADC-4732CB4C602C}" type="presParOf" srcId="{F337347F-2356-47C8-A59D-0618F5C8759C}" destId="{CEA20F8B-FC97-499E-BFDE-45CB8382B65E}" srcOrd="0" destOrd="0" presId="urn:microsoft.com/office/officeart/2008/layout/LinedList"/>
    <dgm:cxn modelId="{27C2C575-817B-4C00-8444-C61E87E8ABFE}" type="presParOf" srcId="{F337347F-2356-47C8-A59D-0618F5C8759C}" destId="{620D8402-5355-439F-A7CE-F1AF8B7046B4}" srcOrd="1" destOrd="0" presId="urn:microsoft.com/office/officeart/2008/layout/LinedList"/>
    <dgm:cxn modelId="{5D111CC7-786A-4290-9F0D-5C07DEDDC655}" type="presParOf" srcId="{F337347F-2356-47C8-A59D-0618F5C8759C}" destId="{997BB91B-DE58-43D9-8ED1-D6A8E47E7439}" srcOrd="2" destOrd="0" presId="urn:microsoft.com/office/officeart/2008/layout/LinedList"/>
    <dgm:cxn modelId="{F396E9BE-F878-4E1C-8EE8-B0B309A70E11}" type="presParOf" srcId="{F642723C-92EE-4E9A-B969-A34836EFEA0F}" destId="{C58C2F3D-8B92-4F52-B1F4-31318911BF34}" srcOrd="2" destOrd="0" presId="urn:microsoft.com/office/officeart/2008/layout/LinedList"/>
    <dgm:cxn modelId="{C13DA739-1245-41CB-B5AB-D604758E2E14}" type="presParOf" srcId="{F642723C-92EE-4E9A-B969-A34836EFEA0F}" destId="{689CAAF5-1F3B-49F6-A139-A33103546C79}" srcOrd="3" destOrd="0" presId="urn:microsoft.com/office/officeart/2008/layout/LinedList"/>
    <dgm:cxn modelId="{E8B14BB4-7274-47D3-8FF0-61C09C5428BB}" type="presParOf" srcId="{F642723C-92EE-4E9A-B969-A34836EFEA0F}" destId="{CF66E2C5-DE8E-4A2C-A1B6-40F8BDFC1C0F}" srcOrd="4" destOrd="0" presId="urn:microsoft.com/office/officeart/2008/layout/LinedList"/>
    <dgm:cxn modelId="{2651FC84-FEFB-4B39-A43A-91AE918A6987}" type="presParOf" srcId="{CF66E2C5-DE8E-4A2C-A1B6-40F8BDFC1C0F}" destId="{0225982D-0B28-44A8-8414-05A8F57402F1}" srcOrd="0" destOrd="0" presId="urn:microsoft.com/office/officeart/2008/layout/LinedList"/>
    <dgm:cxn modelId="{91ACE028-42F5-4654-A409-238270B88CA6}" type="presParOf" srcId="{CF66E2C5-DE8E-4A2C-A1B6-40F8BDFC1C0F}" destId="{0951387A-C879-486E-9B42-D57E9E4AC573}" srcOrd="1" destOrd="0" presId="urn:microsoft.com/office/officeart/2008/layout/LinedList"/>
    <dgm:cxn modelId="{D2C530CD-7154-41EB-A9BD-7695E1AEC57D}" type="presParOf" srcId="{CF66E2C5-DE8E-4A2C-A1B6-40F8BDFC1C0F}" destId="{BC4956DF-3033-436B-9512-225CF9D377A1}" srcOrd="2" destOrd="0" presId="urn:microsoft.com/office/officeart/2008/layout/LinedList"/>
    <dgm:cxn modelId="{50C7C8D8-8216-459D-8680-F0CF46BE022E}" type="presParOf" srcId="{F642723C-92EE-4E9A-B969-A34836EFEA0F}" destId="{E5FCDF04-68DC-4848-A633-2DA14F06AF4D}" srcOrd="5" destOrd="0" presId="urn:microsoft.com/office/officeart/2008/layout/LinedList"/>
    <dgm:cxn modelId="{F5A446AE-2453-48DD-87EC-2FC8C4C72FC0}" type="presParOf" srcId="{F642723C-92EE-4E9A-B969-A34836EFEA0F}" destId="{4DCC821C-201D-42ED-9515-DDFA83C83BDC}" srcOrd="6" destOrd="0" presId="urn:microsoft.com/office/officeart/2008/layout/LinedList"/>
    <dgm:cxn modelId="{727307F2-CA99-4B52-90CD-1939C7373E62}" type="presParOf" srcId="{F642723C-92EE-4E9A-B969-A34836EFEA0F}" destId="{D6C22521-3B35-43F1-B33B-9392AE6C4498}" srcOrd="7" destOrd="0" presId="urn:microsoft.com/office/officeart/2008/layout/LinedList"/>
    <dgm:cxn modelId="{73B5339F-A1D1-4389-BDAC-1C0C37345627}" type="presParOf" srcId="{D6C22521-3B35-43F1-B33B-9392AE6C4498}" destId="{B13B61A0-77AE-41C3-B23A-434B1BF28972}" srcOrd="0" destOrd="0" presId="urn:microsoft.com/office/officeart/2008/layout/LinedList"/>
    <dgm:cxn modelId="{A5C4AF07-604F-47A7-B8F1-3E231A9E334C}" type="presParOf" srcId="{D6C22521-3B35-43F1-B33B-9392AE6C4498}" destId="{BECD3A5B-E13E-4B04-809B-7BFE48930113}" srcOrd="1" destOrd="0" presId="urn:microsoft.com/office/officeart/2008/layout/LinedList"/>
    <dgm:cxn modelId="{DCA3929B-9B2D-4914-8340-57A0CFE55309}" type="presParOf" srcId="{D6C22521-3B35-43F1-B33B-9392AE6C4498}" destId="{EDE5D7E1-DA52-40AC-92E0-5171CE83A9BD}" srcOrd="2" destOrd="0" presId="urn:microsoft.com/office/officeart/2008/layout/LinedList"/>
    <dgm:cxn modelId="{6212A2B5-E863-4E10-AD0A-74CE94041C3E}" type="presParOf" srcId="{F642723C-92EE-4E9A-B969-A34836EFEA0F}" destId="{64EAD263-E7B7-497B-B395-CF75E894EEEA}" srcOrd="8" destOrd="0" presId="urn:microsoft.com/office/officeart/2008/layout/LinedList"/>
    <dgm:cxn modelId="{7A6C2AA7-62D0-4DA2-AF9E-3054DE576F91}" type="presParOf" srcId="{F642723C-92EE-4E9A-B969-A34836EFEA0F}" destId="{3C1AE320-CFD0-4E3B-937D-721A35F16DD1}" srcOrd="9" destOrd="0" presId="urn:microsoft.com/office/officeart/2008/layout/LinedList"/>
    <dgm:cxn modelId="{71AF997C-57EA-4E89-AA4E-F20C096CE63B}" type="presParOf" srcId="{F642723C-92EE-4E9A-B969-A34836EFEA0F}" destId="{9EE5BA55-9C2A-4A3B-8A3A-E7B26E59F518}" srcOrd="10" destOrd="0" presId="urn:microsoft.com/office/officeart/2008/layout/LinedList"/>
    <dgm:cxn modelId="{AC7C4429-0BBC-40B6-AD77-3B2F7A978774}" type="presParOf" srcId="{9EE5BA55-9C2A-4A3B-8A3A-E7B26E59F518}" destId="{0AA0516D-85CE-45AD-9AC8-0FA4229BA230}" srcOrd="0" destOrd="0" presId="urn:microsoft.com/office/officeart/2008/layout/LinedList"/>
    <dgm:cxn modelId="{28A064ED-891F-47A6-8A87-174CB09F53D8}" type="presParOf" srcId="{9EE5BA55-9C2A-4A3B-8A3A-E7B26E59F518}" destId="{C7A237E9-AE1B-4295-9E90-F47D7E6F0F72}" srcOrd="1" destOrd="0" presId="urn:microsoft.com/office/officeart/2008/layout/LinedList"/>
    <dgm:cxn modelId="{CA48C160-C147-42AE-93D5-1294E9AF1948}" type="presParOf" srcId="{9EE5BA55-9C2A-4A3B-8A3A-E7B26E59F518}" destId="{0935ED1C-8DD2-4A6D-9FD4-2527B9ED048C}" srcOrd="2" destOrd="0" presId="urn:microsoft.com/office/officeart/2008/layout/LinedList"/>
    <dgm:cxn modelId="{34FCFAAB-F546-4031-BA80-1683F6B817E7}" type="presParOf" srcId="{F642723C-92EE-4E9A-B969-A34836EFEA0F}" destId="{EADA14A0-0CB2-49BA-9525-652B1ACA7160}" srcOrd="11" destOrd="0" presId="urn:microsoft.com/office/officeart/2008/layout/LinedList"/>
    <dgm:cxn modelId="{C06E6C69-86A6-4305-81A8-0D7B69569C9E}" type="presParOf" srcId="{F642723C-92EE-4E9A-B969-A34836EFEA0F}" destId="{EE79CF5E-3519-4E69-8E8A-B816C437C3B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922C8C-54DE-4A51-B532-7F47FCAF75F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A28B17-4E75-489B-ADC5-F80356DAC78A}">
      <dgm:prSet phldrT="[Texto]" custT="1"/>
      <dgm:spPr>
        <a:solidFill>
          <a:srgbClr val="CCECFF"/>
        </a:solidFill>
      </dgm:spPr>
      <dgm:t>
        <a:bodyPr/>
        <a:lstStyle/>
        <a:p>
          <a:r>
            <a:rPr lang="pt-BR" sz="2400" b="1" dirty="0" smtClean="0"/>
            <a:t>Sistema em ambiente web: </a:t>
          </a:r>
          <a:r>
            <a:rPr lang="pt-BR" sz="2400" b="1" dirty="0" smtClean="0">
              <a:hlinkClick xmlns:r="http://schemas.openxmlformats.org/officeDocument/2006/relationships" r:id="rId1"/>
            </a:rPr>
            <a:t>www.siconfi.tesouro.gov.br</a:t>
          </a:r>
          <a:r>
            <a:rPr lang="pt-BR" sz="2400" b="1" dirty="0" smtClean="0"/>
            <a:t> </a:t>
          </a:r>
          <a:endParaRPr lang="pt-BR" sz="2400" b="1" dirty="0"/>
        </a:p>
      </dgm:t>
    </dgm:pt>
    <dgm:pt modelId="{48EE5218-34C4-433C-A31F-9B9C957BF2B8}" type="parTrans" cxnId="{BF8EB051-5E3B-443D-A93D-AA8F13E85332}">
      <dgm:prSet/>
      <dgm:spPr/>
      <dgm:t>
        <a:bodyPr/>
        <a:lstStyle/>
        <a:p>
          <a:endParaRPr lang="pt-BR" sz="2400" b="1"/>
        </a:p>
      </dgm:t>
    </dgm:pt>
    <dgm:pt modelId="{1159C092-8255-4A01-8C8D-0F279692D5CD}" type="sibTrans" cxnId="{BF8EB051-5E3B-443D-A93D-AA8F13E85332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pt-BR" sz="2400" b="1"/>
        </a:p>
      </dgm:t>
    </dgm:pt>
    <dgm:pt modelId="{4CDF44AF-090A-4206-BC32-F415B41AA2C4}">
      <dgm:prSet phldrT="[Texto]" custT="1"/>
      <dgm:spPr>
        <a:solidFill>
          <a:srgbClr val="CCECFF"/>
        </a:solidFill>
      </dgm:spPr>
      <dgm:t>
        <a:bodyPr/>
        <a:lstStyle/>
        <a:p>
          <a:r>
            <a:rPr lang="pt-BR" sz="2400" b="1" dirty="0" smtClean="0"/>
            <a:t>Utilizado por todos os poderes e órgãos de um universo de </a:t>
          </a:r>
          <a:r>
            <a:rPr lang="pt-BR" sz="2400" b="1" i="0" dirty="0" smtClean="0"/>
            <a:t>5.568 Municípios, 26 Estados, o Distrito Federal e a União.</a:t>
          </a:r>
          <a:endParaRPr lang="pt-BR" sz="2400" b="1" dirty="0"/>
        </a:p>
      </dgm:t>
    </dgm:pt>
    <dgm:pt modelId="{C9E9D8A2-B048-46DB-8C90-1D1543F5F9D1}" type="parTrans" cxnId="{0291BCAE-2613-4EC3-AF9E-232F87EB06D1}">
      <dgm:prSet/>
      <dgm:spPr/>
      <dgm:t>
        <a:bodyPr/>
        <a:lstStyle/>
        <a:p>
          <a:endParaRPr lang="pt-BR" sz="2400" b="1"/>
        </a:p>
      </dgm:t>
    </dgm:pt>
    <dgm:pt modelId="{A38D3521-3F51-4B52-B813-86A12D7CD73A}" type="sibTrans" cxnId="{0291BCAE-2613-4EC3-AF9E-232F87EB06D1}">
      <dgm:prSet/>
      <dgm:spPr/>
      <dgm:t>
        <a:bodyPr/>
        <a:lstStyle/>
        <a:p>
          <a:endParaRPr lang="pt-BR" sz="2400" b="1"/>
        </a:p>
      </dgm:t>
    </dgm:pt>
    <dgm:pt modelId="{24411203-3CB5-449D-83E3-ECA69F99C3F8}">
      <dgm:prSet phldrT="[Texto]" custT="1"/>
      <dgm:spPr>
        <a:solidFill>
          <a:srgbClr val="CCECFF"/>
        </a:solidFill>
      </dgm:spPr>
      <dgm:t>
        <a:bodyPr/>
        <a:lstStyle/>
        <a:p>
          <a:r>
            <a:rPr lang="pt-BR" sz="2400" b="1" dirty="0" smtClean="0"/>
            <a:t>Abrange relatórios e informações previstas na Lei de Responsabilidade Fiscal – LRF</a:t>
          </a:r>
          <a:endParaRPr lang="pt-BR" sz="2400" b="1" dirty="0"/>
        </a:p>
      </dgm:t>
    </dgm:pt>
    <dgm:pt modelId="{3CFFB0AC-9CC3-4DB8-BC74-C6571391D3DC}" type="sibTrans" cxnId="{7959591F-4279-469F-B1C8-7DDA5B7A914F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pt-BR" sz="2400" b="1"/>
        </a:p>
      </dgm:t>
    </dgm:pt>
    <dgm:pt modelId="{343EE986-ED10-428A-8EE5-A16CF9FCC062}" type="parTrans" cxnId="{7959591F-4279-469F-B1C8-7DDA5B7A914F}">
      <dgm:prSet/>
      <dgm:spPr/>
      <dgm:t>
        <a:bodyPr/>
        <a:lstStyle/>
        <a:p>
          <a:endParaRPr lang="pt-BR" sz="2400" b="1"/>
        </a:p>
      </dgm:t>
    </dgm:pt>
    <dgm:pt modelId="{CC8794D9-E60A-489C-985B-47930EECD234}">
      <dgm:prSet phldrT="[Texto]" custT="1"/>
      <dgm:spPr>
        <a:solidFill>
          <a:srgbClr val="CCECFF"/>
        </a:solidFill>
      </dgm:spPr>
      <dgm:t>
        <a:bodyPr/>
        <a:lstStyle/>
        <a:p>
          <a:r>
            <a:rPr lang="pt-BR" sz="2400" b="1" dirty="0" smtClean="0"/>
            <a:t>Ferramenta para recebimento e análise de informações contábeis, financeiras e orçamentárias.</a:t>
          </a:r>
          <a:endParaRPr lang="pt-BR" sz="2400" b="1" dirty="0"/>
        </a:p>
      </dgm:t>
    </dgm:pt>
    <dgm:pt modelId="{48AB769C-E72E-4E8F-809B-3E3E51B23A1D}" type="parTrans" cxnId="{F6219022-CBE9-48F3-8C7F-18A2C3D9E65B}">
      <dgm:prSet/>
      <dgm:spPr/>
      <dgm:t>
        <a:bodyPr/>
        <a:lstStyle/>
        <a:p>
          <a:endParaRPr lang="pt-BR" sz="2400" b="1"/>
        </a:p>
      </dgm:t>
    </dgm:pt>
    <dgm:pt modelId="{3C133037-42A6-4894-8C0F-1890A6F82BC2}" type="sibTrans" cxnId="{F6219022-CBE9-48F3-8C7F-18A2C3D9E65B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pt-BR" sz="2400" b="1"/>
        </a:p>
      </dgm:t>
    </dgm:pt>
    <dgm:pt modelId="{5A16BAEA-1395-4662-9B23-A4386EC39BD7}" type="pres">
      <dgm:prSet presAssocID="{21922C8C-54DE-4A51-B532-7F47FCAF75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A8C20F-AF5A-454C-80BB-ECEA1375345C}" type="pres">
      <dgm:prSet presAssocID="{A4A28B17-4E75-489B-ADC5-F80356DAC7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8BD294-D6B2-4086-A3F0-7AE882F5486A}" type="pres">
      <dgm:prSet presAssocID="{1159C092-8255-4A01-8C8D-0F279692D5CD}" presName="spacer" presStyleCnt="0"/>
      <dgm:spPr/>
    </dgm:pt>
    <dgm:pt modelId="{5F6C70A5-516C-4B89-83E1-E15374717D3F}" type="pres">
      <dgm:prSet presAssocID="{CC8794D9-E60A-489C-985B-47930EECD2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745CB-84CF-40A5-91D2-AE684494A49B}" type="pres">
      <dgm:prSet presAssocID="{3C133037-42A6-4894-8C0F-1890A6F82BC2}" presName="spacer" presStyleCnt="0"/>
      <dgm:spPr/>
    </dgm:pt>
    <dgm:pt modelId="{2B9F44FC-7A68-4050-9026-8393A49842B5}" type="pres">
      <dgm:prSet presAssocID="{24411203-3CB5-449D-83E3-ECA69F99C3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161F5-2076-4F39-ACA3-3D5616775C49}" type="pres">
      <dgm:prSet presAssocID="{3CFFB0AC-9CC3-4DB8-BC74-C6571391D3DC}" presName="spacer" presStyleCnt="0"/>
      <dgm:spPr/>
    </dgm:pt>
    <dgm:pt modelId="{ED532E48-EC54-4AB2-96A1-3B7575E7FB5B}" type="pres">
      <dgm:prSet presAssocID="{4CDF44AF-090A-4206-BC32-F415B41AA2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219022-CBE9-48F3-8C7F-18A2C3D9E65B}" srcId="{21922C8C-54DE-4A51-B532-7F47FCAF75F3}" destId="{CC8794D9-E60A-489C-985B-47930EECD234}" srcOrd="1" destOrd="0" parTransId="{48AB769C-E72E-4E8F-809B-3E3E51B23A1D}" sibTransId="{3C133037-42A6-4894-8C0F-1890A6F82BC2}"/>
    <dgm:cxn modelId="{BF8EB051-5E3B-443D-A93D-AA8F13E85332}" srcId="{21922C8C-54DE-4A51-B532-7F47FCAF75F3}" destId="{A4A28B17-4E75-489B-ADC5-F80356DAC78A}" srcOrd="0" destOrd="0" parTransId="{48EE5218-34C4-433C-A31F-9B9C957BF2B8}" sibTransId="{1159C092-8255-4A01-8C8D-0F279692D5CD}"/>
    <dgm:cxn modelId="{4D95954F-00F8-4AB3-BC3A-8E7C9CD5192C}" type="presOf" srcId="{CC8794D9-E60A-489C-985B-47930EECD234}" destId="{5F6C70A5-516C-4B89-83E1-E15374717D3F}" srcOrd="0" destOrd="0" presId="urn:microsoft.com/office/officeart/2005/8/layout/vList2"/>
    <dgm:cxn modelId="{6730F463-6BC8-4165-94D7-2A0D6CFD0FA1}" type="presOf" srcId="{4CDF44AF-090A-4206-BC32-F415B41AA2C4}" destId="{ED532E48-EC54-4AB2-96A1-3B7575E7FB5B}" srcOrd="0" destOrd="0" presId="urn:microsoft.com/office/officeart/2005/8/layout/vList2"/>
    <dgm:cxn modelId="{553AA04F-7A9E-47AA-91A0-F4A5F8263845}" type="presOf" srcId="{24411203-3CB5-449D-83E3-ECA69F99C3F8}" destId="{2B9F44FC-7A68-4050-9026-8393A49842B5}" srcOrd="0" destOrd="0" presId="urn:microsoft.com/office/officeart/2005/8/layout/vList2"/>
    <dgm:cxn modelId="{63E8BB8B-7B4C-44EB-8185-D08229740615}" type="presOf" srcId="{21922C8C-54DE-4A51-B532-7F47FCAF75F3}" destId="{5A16BAEA-1395-4662-9B23-A4386EC39BD7}" srcOrd="0" destOrd="0" presId="urn:microsoft.com/office/officeart/2005/8/layout/vList2"/>
    <dgm:cxn modelId="{16CAC47E-8EA1-4367-B5A4-173FD49A7E33}" type="presOf" srcId="{A4A28B17-4E75-489B-ADC5-F80356DAC78A}" destId="{D7A8C20F-AF5A-454C-80BB-ECEA1375345C}" srcOrd="0" destOrd="0" presId="urn:microsoft.com/office/officeart/2005/8/layout/vList2"/>
    <dgm:cxn modelId="{7959591F-4279-469F-B1C8-7DDA5B7A914F}" srcId="{21922C8C-54DE-4A51-B532-7F47FCAF75F3}" destId="{24411203-3CB5-449D-83E3-ECA69F99C3F8}" srcOrd="2" destOrd="0" parTransId="{343EE986-ED10-428A-8EE5-A16CF9FCC062}" sibTransId="{3CFFB0AC-9CC3-4DB8-BC74-C6571391D3DC}"/>
    <dgm:cxn modelId="{0291BCAE-2613-4EC3-AF9E-232F87EB06D1}" srcId="{21922C8C-54DE-4A51-B532-7F47FCAF75F3}" destId="{4CDF44AF-090A-4206-BC32-F415B41AA2C4}" srcOrd="3" destOrd="0" parTransId="{C9E9D8A2-B048-46DB-8C90-1D1543F5F9D1}" sibTransId="{A38D3521-3F51-4B52-B813-86A12D7CD73A}"/>
    <dgm:cxn modelId="{A9ACFBFA-F440-4D24-AF3D-ADFBFF86B75A}" type="presParOf" srcId="{5A16BAEA-1395-4662-9B23-A4386EC39BD7}" destId="{D7A8C20F-AF5A-454C-80BB-ECEA1375345C}" srcOrd="0" destOrd="0" presId="urn:microsoft.com/office/officeart/2005/8/layout/vList2"/>
    <dgm:cxn modelId="{A981A18F-E8DF-4472-8F82-BB8DB4F336AD}" type="presParOf" srcId="{5A16BAEA-1395-4662-9B23-A4386EC39BD7}" destId="{F68BD294-D6B2-4086-A3F0-7AE882F5486A}" srcOrd="1" destOrd="0" presId="urn:microsoft.com/office/officeart/2005/8/layout/vList2"/>
    <dgm:cxn modelId="{00153B4A-DDFD-4609-9305-1FDF6A9545A9}" type="presParOf" srcId="{5A16BAEA-1395-4662-9B23-A4386EC39BD7}" destId="{5F6C70A5-516C-4B89-83E1-E15374717D3F}" srcOrd="2" destOrd="0" presId="urn:microsoft.com/office/officeart/2005/8/layout/vList2"/>
    <dgm:cxn modelId="{6EFD49C1-36E7-4653-BCB0-8F878F69F79D}" type="presParOf" srcId="{5A16BAEA-1395-4662-9B23-A4386EC39BD7}" destId="{1F0745CB-84CF-40A5-91D2-AE684494A49B}" srcOrd="3" destOrd="0" presId="urn:microsoft.com/office/officeart/2005/8/layout/vList2"/>
    <dgm:cxn modelId="{35D93572-95AB-4768-869F-C2702C106E2B}" type="presParOf" srcId="{5A16BAEA-1395-4662-9B23-A4386EC39BD7}" destId="{2B9F44FC-7A68-4050-9026-8393A49842B5}" srcOrd="4" destOrd="0" presId="urn:microsoft.com/office/officeart/2005/8/layout/vList2"/>
    <dgm:cxn modelId="{C29928CD-279A-4109-8C11-31804C6407B8}" type="presParOf" srcId="{5A16BAEA-1395-4662-9B23-A4386EC39BD7}" destId="{101161F5-2076-4F39-ACA3-3D5616775C49}" srcOrd="5" destOrd="0" presId="urn:microsoft.com/office/officeart/2005/8/layout/vList2"/>
    <dgm:cxn modelId="{9333C9D8-BB5D-4A9E-951E-CF3844C27480}" type="presParOf" srcId="{5A16BAEA-1395-4662-9B23-A4386EC39BD7}" destId="{ED532E48-EC54-4AB2-96A1-3B7575E7FB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473AD-0870-41B5-9B6E-0B3BF06F68B1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7950D-96A7-4CD1-883D-6FEF42222D22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Entidade do Setor Público</a:t>
          </a:r>
          <a:endParaRPr lang="pt-BR" sz="2400" kern="1200" dirty="0"/>
        </a:p>
      </dsp:txBody>
      <dsp:txXfrm>
        <a:off x="2438400" y="270933"/>
        <a:ext cx="2844799" cy="1036319"/>
      </dsp:txXfrm>
    </dsp:sp>
    <dsp:sp modelId="{AE255C09-4C04-4910-BC9F-3E55A10EF1A0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FA327-69F0-4B47-BAD5-FE416E27E0E1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Benefícios a empregados (planos)</a:t>
          </a:r>
          <a:endParaRPr lang="pt-BR" sz="2400" kern="1200" dirty="0"/>
        </a:p>
      </dsp:txBody>
      <dsp:txXfrm>
        <a:off x="2438400" y="1307253"/>
        <a:ext cx="2844799" cy="1036320"/>
      </dsp:txXfrm>
    </dsp:sp>
    <dsp:sp modelId="{8B8F026E-189F-4508-BDB5-343E842224C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4F81E-F78B-4AA8-8C74-E05D65108CBE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Benefícios pós-emprego</a:t>
          </a:r>
          <a:endParaRPr lang="pt-BR" sz="2400" kern="1200" dirty="0"/>
        </a:p>
      </dsp:txBody>
      <dsp:txXfrm>
        <a:off x="2438400" y="2343573"/>
        <a:ext cx="2844799" cy="1036319"/>
      </dsp:txXfrm>
    </dsp:sp>
    <dsp:sp modelId="{059FC2EE-771B-4699-B101-DCD2C97C0737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3EE5D-41B5-41ED-A754-39ABD39BA929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Plano de benefício definido</a:t>
          </a:r>
          <a:endParaRPr lang="pt-BR" sz="2400" kern="1200" dirty="0"/>
        </a:p>
      </dsp:txBody>
      <dsp:txXfrm>
        <a:off x="2438400" y="3379893"/>
        <a:ext cx="2844799" cy="1036320"/>
      </dsp:txXfrm>
    </dsp:sp>
    <dsp:sp modelId="{1680CE45-8FBC-4159-9771-63103875844E}">
      <dsp:nvSpPr>
        <dsp:cNvPr id="0" name=""/>
        <dsp:cNvSpPr/>
      </dsp:nvSpPr>
      <dsp:spPr>
        <a:xfrm>
          <a:off x="5283200" y="270933"/>
          <a:ext cx="2844799" cy="10363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Empregadora que compõe o OFSS.</a:t>
          </a:r>
          <a:endParaRPr lang="pt-BR" sz="2100" kern="1200" dirty="0"/>
        </a:p>
      </dsp:txBody>
      <dsp:txXfrm>
        <a:off x="5283200" y="270933"/>
        <a:ext cx="2844799" cy="1036319"/>
      </dsp:txXfrm>
    </dsp:sp>
    <dsp:sp modelId="{458DA4B9-7C31-44E6-9AB3-D8B54B7916B8}">
      <dsp:nvSpPr>
        <dsp:cNvPr id="0" name=""/>
        <dsp:cNvSpPr/>
      </dsp:nvSpPr>
      <dsp:spPr>
        <a:xfrm>
          <a:off x="5283200" y="1307253"/>
          <a:ext cx="2844799" cy="1036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Objetivo da NBC TSP 15</a:t>
          </a:r>
          <a:endParaRPr lang="pt-BR" sz="2100" kern="1200" dirty="0"/>
        </a:p>
      </dsp:txBody>
      <dsp:txXfrm>
        <a:off x="5283200" y="1307253"/>
        <a:ext cx="2844799" cy="1036320"/>
      </dsp:txXfrm>
    </dsp:sp>
    <dsp:sp modelId="{5D5974F8-0820-42BA-A2DA-F48ED1903067}">
      <dsp:nvSpPr>
        <dsp:cNvPr id="0" name=""/>
        <dsp:cNvSpPr/>
      </dsp:nvSpPr>
      <dsp:spPr>
        <a:xfrm>
          <a:off x="5283200" y="2343573"/>
          <a:ext cx="2844799" cy="10363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Regras sobre planos de aposentadoria, etc.</a:t>
          </a:r>
          <a:endParaRPr lang="pt-BR" sz="2100" kern="1200" dirty="0"/>
        </a:p>
      </dsp:txBody>
      <dsp:txXfrm>
        <a:off x="5283200" y="2343573"/>
        <a:ext cx="2844799" cy="1036319"/>
      </dsp:txXfrm>
    </dsp:sp>
    <dsp:sp modelId="{3D0E8F18-4482-4A85-A760-79E6DCED7CE4}">
      <dsp:nvSpPr>
        <dsp:cNvPr id="0" name=""/>
        <dsp:cNvSpPr/>
      </dsp:nvSpPr>
      <dsp:spPr>
        <a:xfrm>
          <a:off x="5283200" y="3379893"/>
          <a:ext cx="2844799" cy="10363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/>
            <a:t>Escopo de estudo do subgrupo</a:t>
          </a:r>
          <a:endParaRPr lang="pt-BR" sz="2100" kern="1200" dirty="0"/>
        </a:p>
      </dsp:txBody>
      <dsp:txXfrm>
        <a:off x="5283200" y="3379893"/>
        <a:ext cx="2844799" cy="1036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18B6-C8C8-44AB-9F26-6CFFB760917A}">
      <dsp:nvSpPr>
        <dsp:cNvPr id="0" name=""/>
        <dsp:cNvSpPr/>
      </dsp:nvSpPr>
      <dsp:spPr>
        <a:xfrm>
          <a:off x="-6595969" y="-1008709"/>
          <a:ext cx="7850612" cy="7850612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07F86-F55B-494F-83D6-683672215D41}">
      <dsp:nvSpPr>
        <dsp:cNvPr id="0" name=""/>
        <dsp:cNvSpPr/>
      </dsp:nvSpPr>
      <dsp:spPr>
        <a:xfrm>
          <a:off x="548022" y="364457"/>
          <a:ext cx="10666564" cy="729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894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Compreender a responsabilidade do </a:t>
          </a:r>
          <a:r>
            <a:rPr lang="pt-BR" sz="2200" b="1" u="sng" kern="1200" dirty="0" smtClean="0"/>
            <a:t>ADMINISTRADOR</a:t>
          </a:r>
          <a:r>
            <a:rPr lang="pt-BR" sz="2200" kern="1200" dirty="0" smtClean="0"/>
            <a:t> e conhecer a empresa, seu histórico, seus sócios e colaboradores, seus produtos e seus clientes; </a:t>
          </a:r>
        </a:p>
      </dsp:txBody>
      <dsp:txXfrm>
        <a:off x="548022" y="364457"/>
        <a:ext cx="10666564" cy="729382"/>
      </dsp:txXfrm>
    </dsp:sp>
    <dsp:sp modelId="{52E2807A-5DBE-4810-9A29-EC7AAAC8F8A2}">
      <dsp:nvSpPr>
        <dsp:cNvPr id="0" name=""/>
        <dsp:cNvSpPr/>
      </dsp:nvSpPr>
      <dsp:spPr>
        <a:xfrm>
          <a:off x="92158" y="273285"/>
          <a:ext cx="911728" cy="911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24454A-F7AF-418A-8092-9A5AE4CE8557}">
      <dsp:nvSpPr>
        <dsp:cNvPr id="0" name=""/>
        <dsp:cNvSpPr/>
      </dsp:nvSpPr>
      <dsp:spPr>
        <a:xfrm>
          <a:off x="1070676" y="1458181"/>
          <a:ext cx="10143910" cy="729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894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Compreender a responsabilidade do </a:t>
          </a:r>
          <a:r>
            <a:rPr lang="pt-BR" sz="2200" b="1" u="sng" kern="1200" dirty="0" smtClean="0"/>
            <a:t>GESTOR</a:t>
          </a:r>
          <a:r>
            <a:rPr lang="pt-BR" sz="2200" kern="1200" dirty="0" smtClean="0"/>
            <a:t> e conhecer a empresa, seu histórico, seus sócios e colaboradores, seus produtos e seus clientes;</a:t>
          </a:r>
        </a:p>
      </dsp:txBody>
      <dsp:txXfrm>
        <a:off x="1070676" y="1458181"/>
        <a:ext cx="10143910" cy="729382"/>
      </dsp:txXfrm>
    </dsp:sp>
    <dsp:sp modelId="{E8D8C197-B710-4B40-8607-136D3F8593FD}">
      <dsp:nvSpPr>
        <dsp:cNvPr id="0" name=""/>
        <dsp:cNvSpPr/>
      </dsp:nvSpPr>
      <dsp:spPr>
        <a:xfrm>
          <a:off x="614812" y="1367009"/>
          <a:ext cx="911728" cy="911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30288F-6503-4671-B17D-E560233352B2}">
      <dsp:nvSpPr>
        <dsp:cNvPr id="0" name=""/>
        <dsp:cNvSpPr/>
      </dsp:nvSpPr>
      <dsp:spPr>
        <a:xfrm>
          <a:off x="1231089" y="2551905"/>
          <a:ext cx="9983497" cy="729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894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Compreender a </a:t>
          </a:r>
          <a:r>
            <a:rPr lang="pt-BR" sz="2200" b="1" u="sng" kern="1200" dirty="0" smtClean="0"/>
            <a:t>política de investimento do fundo</a:t>
          </a:r>
          <a:r>
            <a:rPr lang="pt-BR" sz="2200" kern="1200" dirty="0" smtClean="0"/>
            <a:t>, seu perfil, seus investidores, os riscos, as oportunidades, sua CARTEIRA, sua classificação na Resolução </a:t>
          </a:r>
          <a:r>
            <a:rPr lang="pt-BR" sz="2200" kern="1200" dirty="0" smtClean="0"/>
            <a:t>CMN</a:t>
          </a:r>
          <a:endParaRPr lang="pt-BR" sz="2200" kern="1200" dirty="0"/>
        </a:p>
      </dsp:txBody>
      <dsp:txXfrm>
        <a:off x="1231089" y="2551905"/>
        <a:ext cx="9983497" cy="729382"/>
      </dsp:txXfrm>
    </dsp:sp>
    <dsp:sp modelId="{1FE3AB1D-0722-42FA-9E8B-B5548C7D4346}">
      <dsp:nvSpPr>
        <dsp:cNvPr id="0" name=""/>
        <dsp:cNvSpPr/>
      </dsp:nvSpPr>
      <dsp:spPr>
        <a:xfrm>
          <a:off x="775225" y="2460732"/>
          <a:ext cx="911728" cy="911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56B3F4-290D-493D-94D9-9AAEFBA214B5}">
      <dsp:nvSpPr>
        <dsp:cNvPr id="0" name=""/>
        <dsp:cNvSpPr/>
      </dsp:nvSpPr>
      <dsp:spPr>
        <a:xfrm>
          <a:off x="1070676" y="3645629"/>
          <a:ext cx="10143910" cy="729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894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Compreender o ambiente/cultura da </a:t>
          </a:r>
          <a:r>
            <a:rPr lang="pt-BR" sz="2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unidade gestora do RPPS</a:t>
          </a:r>
          <a:r>
            <a:rPr lang="pt-BR" sz="2200" kern="1200" dirty="0" smtClean="0"/>
            <a:t>, seus órgãos estatutários, estrutura de gestão, qual estresse de risco é permitido, a politica de investimentos, qual perfil da sua carteira de investimentos, EXPLODIR A CARTEIRA</a:t>
          </a:r>
          <a:endParaRPr lang="pt-BR" sz="2200" kern="1200" dirty="0"/>
        </a:p>
      </dsp:txBody>
      <dsp:txXfrm>
        <a:off x="1070676" y="3645629"/>
        <a:ext cx="10143910" cy="729382"/>
      </dsp:txXfrm>
    </dsp:sp>
    <dsp:sp modelId="{56450527-D86E-4B80-946B-A003730023B4}">
      <dsp:nvSpPr>
        <dsp:cNvPr id="0" name=""/>
        <dsp:cNvSpPr/>
      </dsp:nvSpPr>
      <dsp:spPr>
        <a:xfrm>
          <a:off x="614812" y="3554456"/>
          <a:ext cx="911728" cy="911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435D3-16BB-4A2A-8598-DA67FCA42AA5}">
      <dsp:nvSpPr>
        <dsp:cNvPr id="0" name=""/>
        <dsp:cNvSpPr/>
      </dsp:nvSpPr>
      <dsp:spPr>
        <a:xfrm>
          <a:off x="548022" y="4739353"/>
          <a:ext cx="10666564" cy="72938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8947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rgbClr val="FF0000"/>
              </a:solidFill>
            </a:rPr>
            <a:t>Conhecer </a:t>
          </a:r>
          <a:r>
            <a:rPr lang="pt-BR" sz="2200" b="1" u="sng" kern="1200" dirty="0" smtClean="0">
              <a:solidFill>
                <a:srgbClr val="FF0000"/>
              </a:solidFill>
            </a:rPr>
            <a:t>AS EMPRESAS NAS QUAIS O FUNDO INVESTE</a:t>
          </a:r>
          <a:r>
            <a:rPr lang="pt-BR" sz="2200" kern="1200" dirty="0" smtClean="0"/>
            <a:t>;</a:t>
          </a:r>
          <a:endParaRPr lang="pt-BR" sz="2200" kern="1200" dirty="0"/>
        </a:p>
      </dsp:txBody>
      <dsp:txXfrm>
        <a:off x="548022" y="4739353"/>
        <a:ext cx="10666564" cy="729382"/>
      </dsp:txXfrm>
    </dsp:sp>
    <dsp:sp modelId="{979DCE49-3AD1-4DF7-9D22-8008D620BFFB}">
      <dsp:nvSpPr>
        <dsp:cNvPr id="0" name=""/>
        <dsp:cNvSpPr/>
      </dsp:nvSpPr>
      <dsp:spPr>
        <a:xfrm>
          <a:off x="92158" y="4648180"/>
          <a:ext cx="911728" cy="9117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18B6-C8C8-44AB-9F26-6CFFB760917A}">
      <dsp:nvSpPr>
        <dsp:cNvPr id="0" name=""/>
        <dsp:cNvSpPr/>
      </dsp:nvSpPr>
      <dsp:spPr>
        <a:xfrm>
          <a:off x="-6921226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07F86-F55B-494F-83D6-683672215D41}">
      <dsp:nvSpPr>
        <dsp:cNvPr id="0" name=""/>
        <dsp:cNvSpPr/>
      </dsp:nvSpPr>
      <dsp:spPr>
        <a:xfrm>
          <a:off x="574587" y="382420"/>
          <a:ext cx="10635458" cy="7653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7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Conhecer a </a:t>
          </a:r>
          <a:r>
            <a:rPr lang="pt-BR" sz="2000" b="1" kern="1200" dirty="0" smtClean="0">
              <a:solidFill>
                <a:srgbClr val="FF0000"/>
              </a:solidFill>
            </a:rPr>
            <a:t>empresa, seus sócios e controladores, o mercado em </a:t>
          </a:r>
          <a:r>
            <a:rPr lang="pt-BR" sz="2000" b="1" kern="1200" dirty="0" smtClean="0"/>
            <a:t>que atua, sua estrutura, seus produtos, projetos, seus ativos, suas demonstrações financeiras e contábeis, seu histórico, riscos e oportunidades do </a:t>
          </a:r>
          <a:r>
            <a:rPr lang="pt-BR" sz="2000" b="1" kern="1200" dirty="0" smtClean="0">
              <a:solidFill>
                <a:srgbClr val="FF0000"/>
              </a:solidFill>
            </a:rPr>
            <a:t>seu ambiente interno e externo</a:t>
          </a:r>
          <a:r>
            <a:rPr lang="pt-BR" sz="2000" b="1" kern="1200" dirty="0" smtClean="0"/>
            <a:t>; </a:t>
          </a:r>
        </a:p>
      </dsp:txBody>
      <dsp:txXfrm>
        <a:off x="574587" y="382420"/>
        <a:ext cx="10635458" cy="765329"/>
      </dsp:txXfrm>
    </dsp:sp>
    <dsp:sp modelId="{52E2807A-5DBE-4810-9A29-EC7AAAC8F8A2}">
      <dsp:nvSpPr>
        <dsp:cNvPr id="0" name=""/>
        <dsp:cNvSpPr/>
      </dsp:nvSpPr>
      <dsp:spPr>
        <a:xfrm>
          <a:off x="96256" y="28675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24454A-F7AF-418A-8092-9A5AE4CE8557}">
      <dsp:nvSpPr>
        <dsp:cNvPr id="0" name=""/>
        <dsp:cNvSpPr/>
      </dsp:nvSpPr>
      <dsp:spPr>
        <a:xfrm>
          <a:off x="1123000" y="1530047"/>
          <a:ext cx="10087045" cy="7653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7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Determinar seu </a:t>
          </a:r>
          <a:r>
            <a:rPr lang="pt-BR" sz="2000" b="1" kern="1200" dirty="0" smtClean="0">
              <a:solidFill>
                <a:srgbClr val="FF0000"/>
              </a:solidFill>
            </a:rPr>
            <a:t>Fluxo de Caixa</a:t>
          </a:r>
          <a:r>
            <a:rPr lang="pt-BR" sz="2000" b="1" kern="1200" dirty="0" smtClean="0"/>
            <a:t>: receitas, despesas operacionais, lucros, despesas com juros, impostos, depreciação e amortização, desembolsos de capital, variação de capital de giro, estimar seu período de </a:t>
          </a:r>
          <a:r>
            <a:rPr lang="pt-BR" sz="2000" b="1" kern="1200" dirty="0" err="1" smtClean="0"/>
            <a:t>payback</a:t>
          </a:r>
          <a:endParaRPr lang="pt-BR" sz="2000" b="1" kern="1200" dirty="0" smtClean="0"/>
        </a:p>
      </dsp:txBody>
      <dsp:txXfrm>
        <a:off x="1123000" y="1530047"/>
        <a:ext cx="10087045" cy="765329"/>
      </dsp:txXfrm>
    </dsp:sp>
    <dsp:sp modelId="{E8D8C197-B710-4B40-8607-136D3F8593FD}">
      <dsp:nvSpPr>
        <dsp:cNvPr id="0" name=""/>
        <dsp:cNvSpPr/>
      </dsp:nvSpPr>
      <dsp:spPr>
        <a:xfrm>
          <a:off x="644669" y="1434381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530288F-6503-4671-B17D-E560233352B2}">
      <dsp:nvSpPr>
        <dsp:cNvPr id="0" name=""/>
        <dsp:cNvSpPr/>
      </dsp:nvSpPr>
      <dsp:spPr>
        <a:xfrm>
          <a:off x="1291319" y="2677675"/>
          <a:ext cx="9918726" cy="7653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7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Calcular seu período de </a:t>
          </a:r>
          <a:r>
            <a:rPr lang="pt-BR" sz="2000" b="1" kern="1200" dirty="0" err="1" smtClean="0"/>
            <a:t>payback</a:t>
          </a:r>
          <a:r>
            <a:rPr lang="pt-BR" sz="2000" b="1" kern="1200" dirty="0" smtClean="0"/>
            <a:t>, </a:t>
          </a:r>
          <a:r>
            <a:rPr lang="pt-BR" sz="2000" b="1" kern="1200" dirty="0" smtClean="0">
              <a:solidFill>
                <a:srgbClr val="FF0000"/>
              </a:solidFill>
            </a:rPr>
            <a:t>seu valor presente líquido VPL </a:t>
          </a:r>
          <a:r>
            <a:rPr lang="pt-BR" sz="2000" b="1" kern="1200" dirty="0" smtClean="0"/>
            <a:t>(quanto vale esta empresa?), analisar os indicadores da situação econômica, financeira (solvência) e situação de endividamento</a:t>
          </a:r>
          <a:endParaRPr lang="pt-BR" sz="2000" b="1" kern="1200" dirty="0"/>
        </a:p>
      </dsp:txBody>
      <dsp:txXfrm>
        <a:off x="1291319" y="2677675"/>
        <a:ext cx="9918726" cy="765329"/>
      </dsp:txXfrm>
    </dsp:sp>
    <dsp:sp modelId="{1FE3AB1D-0722-42FA-9E8B-B5548C7D4346}">
      <dsp:nvSpPr>
        <dsp:cNvPr id="0" name=""/>
        <dsp:cNvSpPr/>
      </dsp:nvSpPr>
      <dsp:spPr>
        <a:xfrm>
          <a:off x="812988" y="2582008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56B3F4-290D-493D-94D9-9AAEFBA214B5}">
      <dsp:nvSpPr>
        <dsp:cNvPr id="0" name=""/>
        <dsp:cNvSpPr/>
      </dsp:nvSpPr>
      <dsp:spPr>
        <a:xfrm>
          <a:off x="1123000" y="3825302"/>
          <a:ext cx="10087045" cy="7653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7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Analisar se a empresa é capaz de honrar com os compromissos que assumiu ao captar recursos no mercado</a:t>
          </a:r>
          <a:endParaRPr lang="pt-BR" sz="2000" b="1" kern="1200" dirty="0"/>
        </a:p>
      </dsp:txBody>
      <dsp:txXfrm>
        <a:off x="1123000" y="3825302"/>
        <a:ext cx="10087045" cy="765329"/>
      </dsp:txXfrm>
    </dsp:sp>
    <dsp:sp modelId="{56450527-D86E-4B80-946B-A003730023B4}">
      <dsp:nvSpPr>
        <dsp:cNvPr id="0" name=""/>
        <dsp:cNvSpPr/>
      </dsp:nvSpPr>
      <dsp:spPr>
        <a:xfrm>
          <a:off x="644669" y="3729636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9435D3-16BB-4A2A-8598-DA67FCA42AA5}">
      <dsp:nvSpPr>
        <dsp:cNvPr id="0" name=""/>
        <dsp:cNvSpPr/>
      </dsp:nvSpPr>
      <dsp:spPr>
        <a:xfrm>
          <a:off x="574587" y="4972930"/>
          <a:ext cx="10635458" cy="76532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7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Tem que conhecer </a:t>
          </a:r>
          <a:r>
            <a:rPr lang="pt-BR" sz="2000" b="1" u="sng" kern="1200" dirty="0" smtClean="0">
              <a:solidFill>
                <a:srgbClr val="FF0000"/>
              </a:solidFill>
            </a:rPr>
            <a:t>AS EMPRESAS NAS QUAIS O FUNDO INVESTE</a:t>
          </a:r>
          <a:r>
            <a:rPr lang="pt-BR" sz="2000" b="1" u="sng" kern="1200" dirty="0" smtClean="0"/>
            <a:t>.</a:t>
          </a:r>
          <a:endParaRPr lang="pt-BR" sz="2000" b="1" kern="1200" dirty="0"/>
        </a:p>
      </dsp:txBody>
      <dsp:txXfrm>
        <a:off x="574587" y="4972930"/>
        <a:ext cx="10635458" cy="765329"/>
      </dsp:txXfrm>
    </dsp:sp>
    <dsp:sp modelId="{979DCE49-3AD1-4DF7-9D22-8008D620BFFB}">
      <dsp:nvSpPr>
        <dsp:cNvPr id="0" name=""/>
        <dsp:cNvSpPr/>
      </dsp:nvSpPr>
      <dsp:spPr>
        <a:xfrm>
          <a:off x="96256" y="4877263"/>
          <a:ext cx="956662" cy="9566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CB1F7-7B92-4E7A-AB8F-71B5242F1663}">
      <dsp:nvSpPr>
        <dsp:cNvPr id="0" name=""/>
        <dsp:cNvSpPr/>
      </dsp:nvSpPr>
      <dsp:spPr>
        <a:xfrm>
          <a:off x="4244" y="1038432"/>
          <a:ext cx="4913478" cy="578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4F178-7099-45C8-ABCE-3E8264210FF6}">
      <dsp:nvSpPr>
        <dsp:cNvPr id="0" name=""/>
        <dsp:cNvSpPr/>
      </dsp:nvSpPr>
      <dsp:spPr>
        <a:xfrm>
          <a:off x="4244" y="1255526"/>
          <a:ext cx="360961" cy="360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DB174-326C-4549-B600-07B793B8F77D}">
      <dsp:nvSpPr>
        <dsp:cNvPr id="0" name=""/>
        <dsp:cNvSpPr/>
      </dsp:nvSpPr>
      <dsp:spPr>
        <a:xfrm>
          <a:off x="4244" y="0"/>
          <a:ext cx="4913478" cy="103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Parâmetros Gerais</a:t>
          </a:r>
          <a:endParaRPr lang="pt-BR" sz="2300" b="1" kern="1200" dirty="0"/>
        </a:p>
      </dsp:txBody>
      <dsp:txXfrm>
        <a:off x="4244" y="0"/>
        <a:ext cx="4913478" cy="1038432"/>
      </dsp:txXfrm>
    </dsp:sp>
    <dsp:sp modelId="{A74F5174-E0C3-4A96-8916-6C69C015CC0A}">
      <dsp:nvSpPr>
        <dsp:cNvPr id="0" name=""/>
        <dsp:cNvSpPr/>
      </dsp:nvSpPr>
      <dsp:spPr>
        <a:xfrm>
          <a:off x="4244" y="2096917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8D23D-BEEE-4CAE-A76D-D487BDFAC554}">
      <dsp:nvSpPr>
        <dsp:cNvPr id="0" name=""/>
        <dsp:cNvSpPr/>
      </dsp:nvSpPr>
      <dsp:spPr>
        <a:xfrm>
          <a:off x="348188" y="1856703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CRP</a:t>
          </a:r>
        </a:p>
      </dsp:txBody>
      <dsp:txXfrm>
        <a:off x="348188" y="1856703"/>
        <a:ext cx="4569534" cy="841382"/>
      </dsp:txXfrm>
    </dsp:sp>
    <dsp:sp modelId="{7A9F4872-B478-402A-8C7B-FC891D255F51}">
      <dsp:nvSpPr>
        <dsp:cNvPr id="0" name=""/>
        <dsp:cNvSpPr/>
      </dsp:nvSpPr>
      <dsp:spPr>
        <a:xfrm>
          <a:off x="4244" y="2938300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70EF9-313D-4C30-9CDD-165A2DEF7203}">
      <dsp:nvSpPr>
        <dsp:cNvPr id="0" name=""/>
        <dsp:cNvSpPr/>
      </dsp:nvSpPr>
      <dsp:spPr>
        <a:xfrm>
          <a:off x="348188" y="2698085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Mais de R$ 40 milhões</a:t>
          </a:r>
          <a:endParaRPr lang="pt-BR" sz="1900" b="1" kern="1200" dirty="0"/>
        </a:p>
      </dsp:txBody>
      <dsp:txXfrm>
        <a:off x="348188" y="2698085"/>
        <a:ext cx="4569534" cy="841382"/>
      </dsp:txXfrm>
    </dsp:sp>
    <dsp:sp modelId="{F97830E4-8528-4E0E-8240-A5B992D14824}">
      <dsp:nvSpPr>
        <dsp:cNvPr id="0" name=""/>
        <dsp:cNvSpPr/>
      </dsp:nvSpPr>
      <dsp:spPr>
        <a:xfrm>
          <a:off x="4244" y="3779682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E38EA-FAEA-40CE-A770-544859F0630B}">
      <dsp:nvSpPr>
        <dsp:cNvPr id="0" name=""/>
        <dsp:cNvSpPr/>
      </dsp:nvSpPr>
      <dsp:spPr>
        <a:xfrm>
          <a:off x="348188" y="3539467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Comitê de investimentos em funcionamento</a:t>
          </a:r>
        </a:p>
      </dsp:txBody>
      <dsp:txXfrm>
        <a:off x="348188" y="3539467"/>
        <a:ext cx="4569534" cy="841382"/>
      </dsp:txXfrm>
    </dsp:sp>
    <dsp:sp modelId="{13CB6862-E7FA-4EBA-BD43-926150C99D0E}">
      <dsp:nvSpPr>
        <dsp:cNvPr id="0" name=""/>
        <dsp:cNvSpPr/>
      </dsp:nvSpPr>
      <dsp:spPr>
        <a:xfrm>
          <a:off x="4244" y="4621064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48B77-6FD4-4CF7-BE26-D8952035D563}">
      <dsp:nvSpPr>
        <dsp:cNvPr id="0" name=""/>
        <dsp:cNvSpPr/>
      </dsp:nvSpPr>
      <dsp:spPr>
        <a:xfrm>
          <a:off x="348188" y="4380849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Certificação pelo Pró-Gestão</a:t>
          </a:r>
        </a:p>
      </dsp:txBody>
      <dsp:txXfrm>
        <a:off x="348188" y="4380849"/>
        <a:ext cx="4569534" cy="841382"/>
      </dsp:txXfrm>
    </dsp:sp>
    <dsp:sp modelId="{AAF33746-AB5D-4A9A-BC48-25D8C6F789FA}">
      <dsp:nvSpPr>
        <dsp:cNvPr id="0" name=""/>
        <dsp:cNvSpPr/>
      </dsp:nvSpPr>
      <dsp:spPr>
        <a:xfrm>
          <a:off x="5163396" y="1038432"/>
          <a:ext cx="4913478" cy="578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D6C48-3640-4AEA-94A5-C0BE0303B4F0}">
      <dsp:nvSpPr>
        <dsp:cNvPr id="0" name=""/>
        <dsp:cNvSpPr/>
      </dsp:nvSpPr>
      <dsp:spPr>
        <a:xfrm>
          <a:off x="5163396" y="1255526"/>
          <a:ext cx="360961" cy="360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E54AA-D45B-43E2-BFBC-1A0BB9D6A4C2}">
      <dsp:nvSpPr>
        <dsp:cNvPr id="0" name=""/>
        <dsp:cNvSpPr/>
      </dsp:nvSpPr>
      <dsp:spPr>
        <a:xfrm>
          <a:off x="5163396" y="0"/>
          <a:ext cx="4913478" cy="1038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A partir do credenciamento da primeira entidade habilitada a atuar como certificadora do Pró-Gestão RPPS</a:t>
          </a:r>
          <a:endParaRPr lang="pt-BR" sz="2300" b="1" kern="1200" dirty="0"/>
        </a:p>
      </dsp:txBody>
      <dsp:txXfrm>
        <a:off x="5163396" y="0"/>
        <a:ext cx="4913478" cy="1038432"/>
      </dsp:txXfrm>
    </dsp:sp>
    <dsp:sp modelId="{DCCC6D4E-2005-4628-8655-D7A460ADF39A}">
      <dsp:nvSpPr>
        <dsp:cNvPr id="0" name=""/>
        <dsp:cNvSpPr/>
      </dsp:nvSpPr>
      <dsp:spPr>
        <a:xfrm>
          <a:off x="5163396" y="2096917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7F672-BFE4-4302-9873-DCAC1A07BA08}">
      <dsp:nvSpPr>
        <dsp:cNvPr id="0" name=""/>
        <dsp:cNvSpPr/>
      </dsp:nvSpPr>
      <dsp:spPr>
        <a:xfrm>
          <a:off x="5507340" y="1856703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Montante reduzido para R$ 10 milhões</a:t>
          </a:r>
          <a:endParaRPr lang="pt-BR" sz="1900" b="1" kern="1200" dirty="0"/>
        </a:p>
      </dsp:txBody>
      <dsp:txXfrm>
        <a:off x="5507340" y="1856703"/>
        <a:ext cx="4569534" cy="841382"/>
      </dsp:txXfrm>
    </dsp:sp>
    <dsp:sp modelId="{314E469A-3918-487A-8FC7-C3AAF7400A43}">
      <dsp:nvSpPr>
        <dsp:cNvPr id="0" name=""/>
        <dsp:cNvSpPr/>
      </dsp:nvSpPr>
      <dsp:spPr>
        <a:xfrm>
          <a:off x="5163396" y="2938300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AEB0F-4493-47C5-8931-E02F4FF816FE}">
      <dsp:nvSpPr>
        <dsp:cNvPr id="0" name=""/>
        <dsp:cNvSpPr/>
      </dsp:nvSpPr>
      <dsp:spPr>
        <a:xfrm>
          <a:off x="5507340" y="2698085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Necessidade de formalização adesão ao Pró-Gestão</a:t>
          </a:r>
          <a:endParaRPr lang="pt-BR" sz="1900" b="1" kern="1200" dirty="0"/>
        </a:p>
      </dsp:txBody>
      <dsp:txXfrm>
        <a:off x="5507340" y="2698085"/>
        <a:ext cx="4569534" cy="841382"/>
      </dsp:txXfrm>
    </dsp:sp>
    <dsp:sp modelId="{86651013-4833-43A7-9C0E-124ECBB2A9F5}">
      <dsp:nvSpPr>
        <dsp:cNvPr id="0" name=""/>
        <dsp:cNvSpPr/>
      </dsp:nvSpPr>
      <dsp:spPr>
        <a:xfrm>
          <a:off x="5163396" y="3779682"/>
          <a:ext cx="360952" cy="360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CC27-AB10-4358-B2F4-7FC45E147401}">
      <dsp:nvSpPr>
        <dsp:cNvPr id="0" name=""/>
        <dsp:cNvSpPr/>
      </dsp:nvSpPr>
      <dsp:spPr>
        <a:xfrm>
          <a:off x="5507340" y="3539467"/>
          <a:ext cx="4569534" cy="841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Até 1 ano para obter a certificação</a:t>
          </a:r>
          <a:endParaRPr lang="pt-BR" sz="1900" b="1" kern="1200" dirty="0"/>
        </a:p>
      </dsp:txBody>
      <dsp:txXfrm>
        <a:off x="5507340" y="3539467"/>
        <a:ext cx="4569534" cy="841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599C-7457-47DA-9BE9-B8E30844B290}">
      <dsp:nvSpPr>
        <dsp:cNvPr id="0" name=""/>
        <dsp:cNvSpPr/>
      </dsp:nvSpPr>
      <dsp:spPr>
        <a:xfrm rot="16200000">
          <a:off x="-969539" y="971025"/>
          <a:ext cx="5805678" cy="3863627"/>
        </a:xfrm>
        <a:prstGeom prst="flowChartManualOperati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461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smtClean="0"/>
            <a:t>Método da Avaliação Atuarial</a:t>
          </a:r>
          <a:endParaRPr lang="pt-B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/>
            <a:t>Crédito Unitário Projetado – PUC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Portaria MPS nº 403 de 2008</a:t>
          </a:r>
          <a:endParaRPr lang="pt-BR" sz="2400" kern="1200" dirty="0"/>
        </a:p>
      </dsp:txBody>
      <dsp:txXfrm rot="5400000">
        <a:off x="1487" y="1161135"/>
        <a:ext cx="3863627" cy="3483406"/>
      </dsp:txXfrm>
    </dsp:sp>
    <dsp:sp modelId="{A1CA5C5A-3B89-4937-8851-F2311831C54D}">
      <dsp:nvSpPr>
        <dsp:cNvPr id="0" name=""/>
        <dsp:cNvSpPr/>
      </dsp:nvSpPr>
      <dsp:spPr>
        <a:xfrm rot="16200000">
          <a:off x="3183860" y="971025"/>
          <a:ext cx="5805678" cy="3863627"/>
        </a:xfrm>
        <a:prstGeom prst="flowChartManualOperati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461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smtClean="0"/>
            <a:t>Premissas</a:t>
          </a:r>
          <a:endParaRPr lang="pt-B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Não enviesadas e mutuamente compatíveis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/>
            <a:t>Premissas demográficas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Premissas financeiras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/>
            <a:t>Taxa de desconto: valor do $ no tempo</a:t>
          </a:r>
          <a:endParaRPr lang="pt-BR" sz="2400" kern="1200" dirty="0"/>
        </a:p>
      </dsp:txBody>
      <dsp:txXfrm rot="5400000">
        <a:off x="4154886" y="1161135"/>
        <a:ext cx="3863627" cy="3483406"/>
      </dsp:txXfrm>
    </dsp:sp>
    <dsp:sp modelId="{76D2521E-A667-496C-8A90-8F3FD78332BB}">
      <dsp:nvSpPr>
        <dsp:cNvPr id="0" name=""/>
        <dsp:cNvSpPr/>
      </dsp:nvSpPr>
      <dsp:spPr>
        <a:xfrm rot="16200000">
          <a:off x="7337261" y="971025"/>
          <a:ext cx="5805678" cy="3863627"/>
        </a:xfrm>
        <a:prstGeom prst="flowChartManualOperati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0" tIns="0" rIns="19461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smtClean="0"/>
            <a:t>Atribuição de benefício a períodos de serviço</a:t>
          </a:r>
          <a:endParaRPr lang="pt-BR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smtClean="0"/>
            <a:t>Custo do serviço corrente</a:t>
          </a:r>
          <a:endParaRPr lang="pt-B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rgbClr val="FF0000"/>
              </a:solidFill>
            </a:rPr>
            <a:t>Custo do serviço passado</a:t>
          </a:r>
          <a:endParaRPr lang="pt-BR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rgbClr val="FF0000"/>
              </a:solidFill>
            </a:rPr>
            <a:t>Ganhos e perdas atuariais</a:t>
          </a:r>
          <a:endParaRPr lang="pt-BR" sz="2400" kern="1200" dirty="0">
            <a:solidFill>
              <a:srgbClr val="FF0000"/>
            </a:solidFill>
          </a:endParaRPr>
        </a:p>
      </dsp:txBody>
      <dsp:txXfrm rot="5400000">
        <a:off x="8308287" y="1161135"/>
        <a:ext cx="3863627" cy="3483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B35ED-EAE2-41E7-B87B-D83125279D1D}">
      <dsp:nvSpPr>
        <dsp:cNvPr id="0" name=""/>
        <dsp:cNvSpPr/>
      </dsp:nvSpPr>
      <dsp:spPr>
        <a:xfrm>
          <a:off x="9664" y="1738442"/>
          <a:ext cx="1848632" cy="111026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Tábuas Biométricas</a:t>
          </a:r>
          <a:endParaRPr lang="pt-BR" sz="2000" b="1" kern="1200" dirty="0"/>
        </a:p>
      </dsp:txBody>
      <dsp:txXfrm>
        <a:off x="9664" y="1738442"/>
        <a:ext cx="1848632" cy="739453"/>
      </dsp:txXfrm>
    </dsp:sp>
    <dsp:sp modelId="{E7BFF650-126F-43D4-A6D9-046C66635622}">
      <dsp:nvSpPr>
        <dsp:cNvPr id="0" name=""/>
        <dsp:cNvSpPr/>
      </dsp:nvSpPr>
      <dsp:spPr>
        <a:xfrm>
          <a:off x="0" y="3020291"/>
          <a:ext cx="2598900" cy="1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Sobrevivência de Válidos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Sobrevivência de Inválidos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Entrada em Invalidez</a:t>
          </a:r>
          <a:endParaRPr lang="pt-BR" sz="2000" kern="1200" dirty="0"/>
        </a:p>
      </dsp:txBody>
      <dsp:txXfrm>
        <a:off x="473" y="3020764"/>
        <a:ext cx="2597954" cy="15203"/>
      </dsp:txXfrm>
    </dsp:sp>
    <dsp:sp modelId="{969B2D99-A6CD-4F22-89CF-B594EF2082AF}">
      <dsp:nvSpPr>
        <dsp:cNvPr id="0" name=""/>
        <dsp:cNvSpPr/>
      </dsp:nvSpPr>
      <dsp:spPr>
        <a:xfrm rot="73875">
          <a:off x="2233553" y="1914750"/>
          <a:ext cx="795922" cy="459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>
        <a:off x="2233569" y="2005229"/>
        <a:ext cx="657980" cy="275884"/>
      </dsp:txXfrm>
    </dsp:sp>
    <dsp:sp modelId="{3574300C-3161-4766-9F40-8E40C24FB3CF}">
      <dsp:nvSpPr>
        <dsp:cNvPr id="0" name=""/>
        <dsp:cNvSpPr/>
      </dsp:nvSpPr>
      <dsp:spPr>
        <a:xfrm>
          <a:off x="3359690" y="1810443"/>
          <a:ext cx="1848632" cy="111026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Base Cadastral</a:t>
          </a:r>
          <a:endParaRPr lang="pt-BR" sz="2000" b="1" kern="1200" dirty="0"/>
        </a:p>
      </dsp:txBody>
      <dsp:txXfrm>
        <a:off x="3359690" y="1810443"/>
        <a:ext cx="1848632" cy="739453"/>
      </dsp:txXfrm>
    </dsp:sp>
    <dsp:sp modelId="{949A2061-B9D1-4758-9136-D3C65B5118C5}">
      <dsp:nvSpPr>
        <dsp:cNvPr id="0" name=""/>
        <dsp:cNvSpPr/>
      </dsp:nvSpPr>
      <dsp:spPr>
        <a:xfrm>
          <a:off x="3391774" y="3018016"/>
          <a:ext cx="2427365" cy="11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Processo de obtenção 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Entrada Mercado Trabalho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Família Padrão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Cobertura Base Cadastral</a:t>
          </a:r>
          <a:endParaRPr lang="pt-BR" sz="2000" kern="1200" dirty="0"/>
        </a:p>
      </dsp:txBody>
      <dsp:txXfrm>
        <a:off x="3392101" y="3018343"/>
        <a:ext cx="2426711" cy="10511"/>
      </dsp:txXfrm>
    </dsp:sp>
    <dsp:sp modelId="{A08F3237-E07E-4A70-84B2-D3015DBFF28D}">
      <dsp:nvSpPr>
        <dsp:cNvPr id="0" name=""/>
        <dsp:cNvSpPr/>
      </dsp:nvSpPr>
      <dsp:spPr>
        <a:xfrm rot="21523626">
          <a:off x="5556167" y="1913802"/>
          <a:ext cx="737805" cy="459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>
        <a:off x="5556184" y="2007295"/>
        <a:ext cx="599863" cy="275884"/>
      </dsp:txXfrm>
    </dsp:sp>
    <dsp:sp modelId="{D97520E2-DCEC-4648-8AC7-12DE4C1E5BC0}">
      <dsp:nvSpPr>
        <dsp:cNvPr id="0" name=""/>
        <dsp:cNvSpPr/>
      </dsp:nvSpPr>
      <dsp:spPr>
        <a:xfrm>
          <a:off x="6600065" y="1738442"/>
          <a:ext cx="1848632" cy="111026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Metodologia</a:t>
          </a:r>
          <a:endParaRPr lang="pt-BR" sz="2000" b="1" kern="1200" dirty="0"/>
        </a:p>
      </dsp:txBody>
      <dsp:txXfrm>
        <a:off x="6600065" y="1738442"/>
        <a:ext cx="1848632" cy="739453"/>
      </dsp:txXfrm>
    </dsp:sp>
    <dsp:sp modelId="{492D0758-7444-42EB-B9E1-15AF14A88982}">
      <dsp:nvSpPr>
        <dsp:cNvPr id="0" name=""/>
        <dsp:cNvSpPr/>
      </dsp:nvSpPr>
      <dsp:spPr>
        <a:xfrm>
          <a:off x="6660091" y="3017013"/>
          <a:ext cx="2309663" cy="7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Riscos Expirados  Comportamento p/ aposentadoria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Cálculo média salarial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Método de Financiamento</a:t>
          </a:r>
          <a:endParaRPr lang="pt-BR" sz="2000" kern="1200" dirty="0"/>
        </a:p>
      </dsp:txBody>
      <dsp:txXfrm>
        <a:off x="6660304" y="3017226"/>
        <a:ext cx="2309237" cy="6843"/>
      </dsp:txXfrm>
    </dsp:sp>
    <dsp:sp modelId="{C7BFA425-B7A5-4E07-86D1-5E6D70592EB1}">
      <dsp:nvSpPr>
        <dsp:cNvPr id="0" name=""/>
        <dsp:cNvSpPr/>
      </dsp:nvSpPr>
      <dsp:spPr>
        <a:xfrm>
          <a:off x="8796627" y="1878265"/>
          <a:ext cx="737608" cy="459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" kern="1200"/>
        </a:p>
      </dsp:txBody>
      <dsp:txXfrm>
        <a:off x="8796627" y="1970226"/>
        <a:ext cx="599666" cy="275884"/>
      </dsp:txXfrm>
    </dsp:sp>
    <dsp:sp modelId="{8135BA00-86D0-4D48-A0A9-ABC9A2A1120C}">
      <dsp:nvSpPr>
        <dsp:cNvPr id="0" name=""/>
        <dsp:cNvSpPr/>
      </dsp:nvSpPr>
      <dsp:spPr>
        <a:xfrm>
          <a:off x="9840413" y="1738442"/>
          <a:ext cx="1848632" cy="111026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Políticas de Gestão de Pessoal</a:t>
          </a:r>
          <a:endParaRPr lang="pt-BR" sz="2000" b="1" kern="1200" dirty="0"/>
        </a:p>
      </dsp:txBody>
      <dsp:txXfrm>
        <a:off x="9840413" y="1738442"/>
        <a:ext cx="1848632" cy="739453"/>
      </dsp:txXfrm>
    </dsp:sp>
    <dsp:sp modelId="{2FA54282-255E-4817-BFC3-1F0FA4B8C76A}">
      <dsp:nvSpPr>
        <dsp:cNvPr id="0" name=""/>
        <dsp:cNvSpPr/>
      </dsp:nvSpPr>
      <dsp:spPr>
        <a:xfrm>
          <a:off x="9834073" y="3016235"/>
          <a:ext cx="2126278" cy="4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Crescimento da Remuneração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Rotatividade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Gerações Futuras</a:t>
          </a:r>
          <a:endParaRPr lang="pt-BR" sz="2000" kern="1200" dirty="0"/>
        </a:p>
      </dsp:txBody>
      <dsp:txXfrm>
        <a:off x="9834200" y="3016362"/>
        <a:ext cx="2126024" cy="4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83B2B-1433-4C2A-9C77-5D5D43619E7A}">
      <dsp:nvSpPr>
        <dsp:cNvPr id="0" name=""/>
        <dsp:cNvSpPr/>
      </dsp:nvSpPr>
      <dsp:spPr>
        <a:xfrm>
          <a:off x="0" y="336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D7229-4D97-494B-89CB-CC6056601F61}">
      <dsp:nvSpPr>
        <dsp:cNvPr id="0" name=""/>
        <dsp:cNvSpPr/>
      </dsp:nvSpPr>
      <dsp:spPr>
        <a:xfrm>
          <a:off x="406400" y="41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1ª reunião: 24 a 26/out/2017</a:t>
          </a:r>
          <a:endParaRPr lang="pt-BR" sz="2000" kern="1200" dirty="0"/>
        </a:p>
      </dsp:txBody>
      <dsp:txXfrm>
        <a:off x="435221" y="70554"/>
        <a:ext cx="5631958" cy="532758"/>
      </dsp:txXfrm>
    </dsp:sp>
    <dsp:sp modelId="{45EF37A4-01A3-45AF-8497-FB908E7BF0D6}">
      <dsp:nvSpPr>
        <dsp:cNvPr id="0" name=""/>
        <dsp:cNvSpPr/>
      </dsp:nvSpPr>
      <dsp:spPr>
        <a:xfrm>
          <a:off x="0" y="12441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66067-5D85-4AA1-9842-3487D5629D84}">
      <dsp:nvSpPr>
        <dsp:cNvPr id="0" name=""/>
        <dsp:cNvSpPr/>
      </dsp:nvSpPr>
      <dsp:spPr>
        <a:xfrm>
          <a:off x="406400" y="9489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2ª reunião: 28 a 29/</a:t>
          </a:r>
          <a:r>
            <a:rPr lang="pt-BR" sz="2000" kern="1200" dirty="0" err="1" smtClean="0"/>
            <a:t>nov</a:t>
          </a:r>
          <a:r>
            <a:rPr lang="pt-BR" sz="2000" kern="1200" dirty="0" smtClean="0"/>
            <a:t>/2017</a:t>
          </a:r>
          <a:endParaRPr lang="pt-BR" sz="2000" kern="1200" dirty="0"/>
        </a:p>
      </dsp:txBody>
      <dsp:txXfrm>
        <a:off x="435221" y="977754"/>
        <a:ext cx="5631958" cy="532758"/>
      </dsp:txXfrm>
    </dsp:sp>
    <dsp:sp modelId="{B3D1272C-6671-4076-AA7B-C4A299E82145}">
      <dsp:nvSpPr>
        <dsp:cNvPr id="0" name=""/>
        <dsp:cNvSpPr/>
      </dsp:nvSpPr>
      <dsp:spPr>
        <a:xfrm>
          <a:off x="0" y="21513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9E8C3-D938-4056-A69D-AB714B202D4D}">
      <dsp:nvSpPr>
        <dsp:cNvPr id="0" name=""/>
        <dsp:cNvSpPr/>
      </dsp:nvSpPr>
      <dsp:spPr>
        <a:xfrm>
          <a:off x="406400" y="18561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reunião: 13 a 14/dez/2017</a:t>
          </a:r>
          <a:endParaRPr lang="pt-BR" sz="2000" kern="1200" dirty="0"/>
        </a:p>
      </dsp:txBody>
      <dsp:txXfrm>
        <a:off x="435221" y="1884954"/>
        <a:ext cx="5631958" cy="532758"/>
      </dsp:txXfrm>
    </dsp:sp>
    <dsp:sp modelId="{15B06460-0D17-480E-B4CA-2A613454CB3A}">
      <dsp:nvSpPr>
        <dsp:cNvPr id="0" name=""/>
        <dsp:cNvSpPr/>
      </dsp:nvSpPr>
      <dsp:spPr>
        <a:xfrm>
          <a:off x="0" y="30585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36A27-3450-404F-A8B7-0F16505BF641}">
      <dsp:nvSpPr>
        <dsp:cNvPr id="0" name=""/>
        <dsp:cNvSpPr/>
      </dsp:nvSpPr>
      <dsp:spPr>
        <a:xfrm>
          <a:off x="406400" y="27633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4ª reunião: 20 a 22/</a:t>
          </a:r>
          <a:r>
            <a:rPr lang="pt-BR" sz="2000" kern="1200" dirty="0" err="1" smtClean="0"/>
            <a:t>fev</a:t>
          </a:r>
          <a:r>
            <a:rPr lang="pt-BR" sz="2000" kern="1200" dirty="0" smtClean="0"/>
            <a:t>/2018</a:t>
          </a:r>
          <a:endParaRPr lang="pt-BR" sz="2000" kern="1200" dirty="0"/>
        </a:p>
      </dsp:txBody>
      <dsp:txXfrm>
        <a:off x="435221" y="2792154"/>
        <a:ext cx="5631958" cy="532758"/>
      </dsp:txXfrm>
    </dsp:sp>
    <dsp:sp modelId="{91D45C89-79E8-4C22-9529-598C75F75900}">
      <dsp:nvSpPr>
        <dsp:cNvPr id="0" name=""/>
        <dsp:cNvSpPr/>
      </dsp:nvSpPr>
      <dsp:spPr>
        <a:xfrm>
          <a:off x="0" y="39657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92ACA-1D24-4304-9214-EC04A02E8700}">
      <dsp:nvSpPr>
        <dsp:cNvPr id="0" name=""/>
        <dsp:cNvSpPr/>
      </dsp:nvSpPr>
      <dsp:spPr>
        <a:xfrm>
          <a:off x="406400" y="36705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5ª reunião: 21 a 23/mar/2018 </a:t>
          </a:r>
          <a:endParaRPr lang="pt-BR" sz="2000" kern="1200" dirty="0"/>
        </a:p>
      </dsp:txBody>
      <dsp:txXfrm>
        <a:off x="435221" y="3699354"/>
        <a:ext cx="5631958" cy="532758"/>
      </dsp:txXfrm>
    </dsp:sp>
    <dsp:sp modelId="{F17AA1BC-CEBF-4D96-95A0-17C2D6178339}">
      <dsp:nvSpPr>
        <dsp:cNvPr id="0" name=""/>
        <dsp:cNvSpPr/>
      </dsp:nvSpPr>
      <dsp:spPr>
        <a:xfrm>
          <a:off x="0" y="4872933"/>
          <a:ext cx="8128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53B4E-C763-4BE0-B0A4-2DF1F96D9E09}">
      <dsp:nvSpPr>
        <dsp:cNvPr id="0" name=""/>
        <dsp:cNvSpPr/>
      </dsp:nvSpPr>
      <dsp:spPr>
        <a:xfrm>
          <a:off x="406400" y="4577733"/>
          <a:ext cx="56896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6ª e última reunião...: 16 a 18/</a:t>
          </a:r>
          <a:r>
            <a:rPr lang="pt-BR" sz="2000" kern="1200" dirty="0" err="1" smtClean="0"/>
            <a:t>abr</a:t>
          </a:r>
          <a:r>
            <a:rPr lang="pt-BR" sz="2000" kern="1200" dirty="0" smtClean="0"/>
            <a:t>/2018</a:t>
          </a:r>
          <a:endParaRPr lang="pt-BR" sz="2000" kern="1200" dirty="0"/>
        </a:p>
      </dsp:txBody>
      <dsp:txXfrm>
        <a:off x="435221" y="4606554"/>
        <a:ext cx="563195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4821-DFDA-4213-AB81-B77ABA931426}">
      <dsp:nvSpPr>
        <dsp:cNvPr id="0" name=""/>
        <dsp:cNvSpPr/>
      </dsp:nvSpPr>
      <dsp:spPr>
        <a:xfrm>
          <a:off x="0" y="0"/>
          <a:ext cx="5951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11D5B-5632-44CF-A09B-D1AB725DBA64}">
      <dsp:nvSpPr>
        <dsp:cNvPr id="0" name=""/>
        <dsp:cNvSpPr/>
      </dsp:nvSpPr>
      <dsp:spPr>
        <a:xfrm>
          <a:off x="0" y="0"/>
          <a:ext cx="1190396" cy="616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SUBGRUPO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MÉTODOS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Alan (</a:t>
          </a:r>
          <a:r>
            <a:rPr lang="pt-BR" sz="1700" b="1" kern="1200" dirty="0" err="1" smtClean="0"/>
            <a:t>Sprev</a:t>
          </a:r>
          <a:r>
            <a:rPr lang="pt-BR" sz="1700" b="1" kern="1200" dirty="0" smtClean="0"/>
            <a:t>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Sérgio Aureliano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(CNM)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Marcelo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(MG: </a:t>
          </a:r>
          <a:r>
            <a:rPr lang="pt-BR" sz="1700" b="1" kern="1200" dirty="0" err="1" smtClean="0"/>
            <a:t>Conaprev</a:t>
          </a:r>
          <a:r>
            <a:rPr lang="pt-BR" sz="1700" b="1" kern="1200" dirty="0" smtClean="0"/>
            <a:t>)</a:t>
          </a:r>
          <a:endParaRPr lang="pt-BR" sz="1700" b="1" kern="1200" dirty="0"/>
        </a:p>
      </dsp:txBody>
      <dsp:txXfrm>
        <a:off x="0" y="0"/>
        <a:ext cx="1190396" cy="6165304"/>
      </dsp:txXfrm>
    </dsp:sp>
    <dsp:sp modelId="{73A1F0BE-2FFF-4087-8A1D-41AA94502487}">
      <dsp:nvSpPr>
        <dsp:cNvPr id="0" name=""/>
        <dsp:cNvSpPr/>
      </dsp:nvSpPr>
      <dsp:spPr>
        <a:xfrm>
          <a:off x="1279676" y="96332"/>
          <a:ext cx="4672307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“Falta de formulação para o custo normal, o que dificulta a identificação do método de financiamento utilizado, no caso do regime de capitalização”</a:t>
          </a:r>
          <a:endParaRPr lang="pt-BR" sz="2100" b="1" kern="1200" dirty="0"/>
        </a:p>
      </dsp:txBody>
      <dsp:txXfrm>
        <a:off x="1279676" y="96332"/>
        <a:ext cx="4672307" cy="1926657"/>
      </dsp:txXfrm>
    </dsp:sp>
    <dsp:sp modelId="{85794A7D-D491-4EC9-B057-8A015600806B}">
      <dsp:nvSpPr>
        <dsp:cNvPr id="0" name=""/>
        <dsp:cNvSpPr/>
      </dsp:nvSpPr>
      <dsp:spPr>
        <a:xfrm>
          <a:off x="1190396" y="2022990"/>
          <a:ext cx="4761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81DBF-15AB-4731-85D9-276A7821208F}">
      <dsp:nvSpPr>
        <dsp:cNvPr id="0" name=""/>
        <dsp:cNvSpPr/>
      </dsp:nvSpPr>
      <dsp:spPr>
        <a:xfrm>
          <a:off x="1279676" y="2119323"/>
          <a:ext cx="4672307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“Regime Financeiro e Método informado na NTA não condizente com a formulação apresentada”</a:t>
          </a:r>
          <a:endParaRPr lang="pt-BR" sz="2100" b="1" kern="1200" dirty="0"/>
        </a:p>
      </dsp:txBody>
      <dsp:txXfrm>
        <a:off x="1279676" y="2119323"/>
        <a:ext cx="4672307" cy="1926657"/>
      </dsp:txXfrm>
    </dsp:sp>
    <dsp:sp modelId="{4C842DD1-895B-40EB-9C0C-8B96844F41E8}">
      <dsp:nvSpPr>
        <dsp:cNvPr id="0" name=""/>
        <dsp:cNvSpPr/>
      </dsp:nvSpPr>
      <dsp:spPr>
        <a:xfrm>
          <a:off x="1190396" y="4045980"/>
          <a:ext cx="4761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A8DAA-6EEB-44A5-AFB2-9D0A3466598C}">
      <dsp:nvSpPr>
        <dsp:cNvPr id="0" name=""/>
        <dsp:cNvSpPr/>
      </dsp:nvSpPr>
      <dsp:spPr>
        <a:xfrm>
          <a:off x="1279676" y="4142313"/>
          <a:ext cx="4672307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rgbClr val="FF0000"/>
              </a:solidFill>
            </a:rPr>
            <a:t>“Pelo que se depreendeu do material analisado, seria recomendável padronizar alguns conceitos,  como orientação,  de forma a permitir comparabilidade e acompanhamento dos regimes”.</a:t>
          </a:r>
          <a:endParaRPr lang="pt-BR" sz="2100" b="1" kern="1200" dirty="0">
            <a:solidFill>
              <a:srgbClr val="FF0000"/>
            </a:solidFill>
          </a:endParaRPr>
        </a:p>
      </dsp:txBody>
      <dsp:txXfrm>
        <a:off x="1279676" y="4142313"/>
        <a:ext cx="4672307" cy="1926657"/>
      </dsp:txXfrm>
    </dsp:sp>
    <dsp:sp modelId="{B660B3EF-8009-43A5-A953-0F60946F5CBC}">
      <dsp:nvSpPr>
        <dsp:cNvPr id="0" name=""/>
        <dsp:cNvSpPr/>
      </dsp:nvSpPr>
      <dsp:spPr>
        <a:xfrm>
          <a:off x="1190396" y="6068971"/>
          <a:ext cx="4761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4821-DFDA-4213-AB81-B77ABA931426}">
      <dsp:nvSpPr>
        <dsp:cNvPr id="0" name=""/>
        <dsp:cNvSpPr/>
      </dsp:nvSpPr>
      <dsp:spPr>
        <a:xfrm>
          <a:off x="0" y="0"/>
          <a:ext cx="61599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11D5B-5632-44CF-A09B-D1AB725DBA64}">
      <dsp:nvSpPr>
        <dsp:cNvPr id="0" name=""/>
        <dsp:cNvSpPr/>
      </dsp:nvSpPr>
      <dsp:spPr>
        <a:xfrm>
          <a:off x="0" y="0"/>
          <a:ext cx="1543711" cy="616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SUBGRUPO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PRECIFICAÇÃO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Aline </a:t>
          </a:r>
          <a:r>
            <a:rPr lang="pt-BR" sz="1700" b="1" kern="1200" dirty="0" err="1" smtClean="0"/>
            <a:t>Buss</a:t>
          </a:r>
          <a:r>
            <a:rPr lang="pt-BR" sz="1700" b="1" kern="1200" dirty="0" smtClean="0"/>
            <a:t> (</a:t>
          </a:r>
          <a:r>
            <a:rPr lang="pt-BR" sz="1700" b="1" kern="1200" dirty="0" err="1" smtClean="0"/>
            <a:t>Atricon</a:t>
          </a:r>
          <a:r>
            <a:rPr lang="pt-BR" sz="1700" b="1" kern="1200" dirty="0" smtClean="0"/>
            <a:t>: TCE-RS)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Aline Rocha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(IBA)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Benedito Sobrinho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</a:t>
          </a:r>
          <a:r>
            <a:rPr lang="pt-BR" sz="1700" b="1" kern="1200" dirty="0" err="1" smtClean="0"/>
            <a:t>Sprev</a:t>
          </a:r>
          <a:r>
            <a:rPr lang="pt-BR" sz="1700" b="1" kern="1200" dirty="0" smtClean="0"/>
            <a:t>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Paulo </a:t>
          </a:r>
          <a:r>
            <a:rPr lang="pt-BR" sz="1700" b="1" kern="1200" dirty="0" err="1" smtClean="0"/>
            <a:t>Caldart</a:t>
          </a:r>
          <a:endParaRPr lang="pt-BR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(PR- </a:t>
          </a:r>
          <a:r>
            <a:rPr lang="pt-BR" sz="1700" b="1" kern="1200" dirty="0" err="1" smtClean="0"/>
            <a:t>Conaprev</a:t>
          </a:r>
          <a:r>
            <a:rPr lang="pt-BR" sz="1700" b="1" kern="1200" dirty="0" smtClean="0"/>
            <a:t>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Utan Dias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(PA – </a:t>
          </a:r>
          <a:r>
            <a:rPr lang="pt-BR" sz="1700" b="1" kern="1200" dirty="0" err="1" smtClean="0"/>
            <a:t>Conaprev</a:t>
          </a:r>
          <a:r>
            <a:rPr lang="pt-BR" sz="1700" b="1" kern="1200" dirty="0" smtClean="0"/>
            <a:t>)</a:t>
          </a:r>
          <a:endParaRPr lang="pt-BR" sz="1700" b="1" kern="1200" dirty="0"/>
        </a:p>
      </dsp:txBody>
      <dsp:txXfrm>
        <a:off x="0" y="0"/>
        <a:ext cx="1543711" cy="6165304"/>
      </dsp:txXfrm>
    </dsp:sp>
    <dsp:sp modelId="{73A1F0BE-2FFF-4087-8A1D-41AA94502487}">
      <dsp:nvSpPr>
        <dsp:cNvPr id="0" name=""/>
        <dsp:cNvSpPr/>
      </dsp:nvSpPr>
      <dsp:spPr>
        <a:xfrm>
          <a:off x="1630245" y="96332"/>
          <a:ext cx="4528586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“Falta  de consistência entre os resultados da avaliação atuarial, os fluxos atuariais e as formulações constantes da NTA”</a:t>
          </a:r>
          <a:endParaRPr lang="pt-BR" sz="2000" b="1" kern="1200" dirty="0">
            <a:solidFill>
              <a:srgbClr val="FF0000"/>
            </a:solidFill>
          </a:endParaRPr>
        </a:p>
      </dsp:txBody>
      <dsp:txXfrm>
        <a:off x="1630245" y="96332"/>
        <a:ext cx="4528586" cy="1926657"/>
      </dsp:txXfrm>
    </dsp:sp>
    <dsp:sp modelId="{85794A7D-D491-4EC9-B057-8A015600806B}">
      <dsp:nvSpPr>
        <dsp:cNvPr id="0" name=""/>
        <dsp:cNvSpPr/>
      </dsp:nvSpPr>
      <dsp:spPr>
        <a:xfrm>
          <a:off x="1543711" y="2022990"/>
          <a:ext cx="4615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81DBF-15AB-4731-85D9-276A7821208F}">
      <dsp:nvSpPr>
        <dsp:cNvPr id="0" name=""/>
        <dsp:cNvSpPr/>
      </dsp:nvSpPr>
      <dsp:spPr>
        <a:xfrm>
          <a:off x="1630245" y="2119323"/>
          <a:ext cx="4528586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“É necessária a definição de diretrizes e procedimentos para o alinhamento das metodologia, hipóteses, critérios atuariais”</a:t>
          </a:r>
          <a:endParaRPr lang="pt-BR" sz="2000" b="1" kern="1200" dirty="0"/>
        </a:p>
      </dsp:txBody>
      <dsp:txXfrm>
        <a:off x="1630245" y="2119323"/>
        <a:ext cx="4528586" cy="1926657"/>
      </dsp:txXfrm>
    </dsp:sp>
    <dsp:sp modelId="{4C842DD1-895B-40EB-9C0C-8B96844F41E8}">
      <dsp:nvSpPr>
        <dsp:cNvPr id="0" name=""/>
        <dsp:cNvSpPr/>
      </dsp:nvSpPr>
      <dsp:spPr>
        <a:xfrm>
          <a:off x="1543711" y="4045980"/>
          <a:ext cx="4615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09BE7-4538-47AE-A334-0CDE0B376792}">
      <dsp:nvSpPr>
        <dsp:cNvPr id="0" name=""/>
        <dsp:cNvSpPr/>
      </dsp:nvSpPr>
      <dsp:spPr>
        <a:xfrm>
          <a:off x="1630245" y="4142313"/>
          <a:ext cx="4528586" cy="192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“O principal ponto de partida da precificação é que o fluxo deve convergir para os resultados finais da avaliação atuarial, tendo em vista que o fluxo nada mais é que o detalhamento anual das obrigações trazidas a valor presente”. </a:t>
          </a:r>
          <a:endParaRPr lang="pt-BR" sz="2000" b="1" kern="1200" dirty="0"/>
        </a:p>
      </dsp:txBody>
      <dsp:txXfrm>
        <a:off x="1630245" y="4142313"/>
        <a:ext cx="4528586" cy="1926657"/>
      </dsp:txXfrm>
    </dsp:sp>
    <dsp:sp modelId="{9B60A5F3-55B5-4FCF-8B7B-190FA55E5F8F}">
      <dsp:nvSpPr>
        <dsp:cNvPr id="0" name=""/>
        <dsp:cNvSpPr/>
      </dsp:nvSpPr>
      <dsp:spPr>
        <a:xfrm>
          <a:off x="1543711" y="6068971"/>
          <a:ext cx="4615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4821-DFDA-4213-AB81-B77ABA931426}">
      <dsp:nvSpPr>
        <dsp:cNvPr id="0" name=""/>
        <dsp:cNvSpPr/>
      </dsp:nvSpPr>
      <dsp:spPr>
        <a:xfrm>
          <a:off x="0" y="2940"/>
          <a:ext cx="6120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11D5B-5632-44CF-A09B-D1AB725DBA64}">
      <dsp:nvSpPr>
        <dsp:cNvPr id="0" name=""/>
        <dsp:cNvSpPr/>
      </dsp:nvSpPr>
      <dsp:spPr>
        <a:xfrm>
          <a:off x="0" y="2940"/>
          <a:ext cx="1224136" cy="601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SUBGRUPO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HIPÓTESES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Cláudio (</a:t>
          </a:r>
          <a:r>
            <a:rPr lang="pt-BR" sz="1800" b="1" kern="1200" dirty="0" err="1" smtClean="0"/>
            <a:t>Sprev</a:t>
          </a:r>
          <a:r>
            <a:rPr lang="pt-BR" sz="1800" b="1" kern="1200" dirty="0" smtClean="0"/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Robson (CE)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Ricardo Cicarelli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(</a:t>
          </a:r>
          <a:r>
            <a:rPr lang="pt-BR" sz="1800" b="1" kern="1200" dirty="0" err="1" smtClean="0"/>
            <a:t>Iba</a:t>
          </a:r>
          <a:r>
            <a:rPr lang="pt-BR" sz="1800" b="1" kern="1200" dirty="0" smtClean="0"/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*Bernardo (Ipea)</a:t>
          </a:r>
          <a:endParaRPr lang="pt-BR" sz="1800" b="1" kern="1200" dirty="0"/>
        </a:p>
      </dsp:txBody>
      <dsp:txXfrm>
        <a:off x="0" y="2940"/>
        <a:ext cx="1224136" cy="6015407"/>
      </dsp:txXfrm>
    </dsp:sp>
    <dsp:sp modelId="{73A1F0BE-2FFF-4087-8A1D-41AA94502487}">
      <dsp:nvSpPr>
        <dsp:cNvPr id="0" name=""/>
        <dsp:cNvSpPr/>
      </dsp:nvSpPr>
      <dsp:spPr>
        <a:xfrm>
          <a:off x="1315946" y="78132"/>
          <a:ext cx="4804733" cy="150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“Sobrevivência do servidor público superior a dos trabalhadores em geral, sobrevivência mulheres superior a dos homens; impacto no resultado atuarial”.</a:t>
          </a:r>
        </a:p>
      </dsp:txBody>
      <dsp:txXfrm>
        <a:off x="1315946" y="78132"/>
        <a:ext cx="4804733" cy="1503851"/>
      </dsp:txXfrm>
    </dsp:sp>
    <dsp:sp modelId="{85794A7D-D491-4EC9-B057-8A015600806B}">
      <dsp:nvSpPr>
        <dsp:cNvPr id="0" name=""/>
        <dsp:cNvSpPr/>
      </dsp:nvSpPr>
      <dsp:spPr>
        <a:xfrm>
          <a:off x="1224135" y="1581984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81DBF-15AB-4731-85D9-276A7821208F}">
      <dsp:nvSpPr>
        <dsp:cNvPr id="0" name=""/>
        <dsp:cNvSpPr/>
      </dsp:nvSpPr>
      <dsp:spPr>
        <a:xfrm>
          <a:off x="1315946" y="1657177"/>
          <a:ext cx="4804733" cy="1125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“</a:t>
          </a:r>
          <a:r>
            <a:rPr lang="pt-BR" sz="2200" b="1" kern="1200" dirty="0" smtClean="0">
              <a:solidFill>
                <a:srgbClr val="FF0000"/>
              </a:solidFill>
            </a:rPr>
            <a:t>Falta de verificação de aderência das hipóteses</a:t>
          </a:r>
          <a:endParaRPr lang="pt-BR" sz="2200" b="1" kern="1200" dirty="0"/>
        </a:p>
      </dsp:txBody>
      <dsp:txXfrm>
        <a:off x="1315946" y="1657177"/>
        <a:ext cx="4804733" cy="1125362"/>
      </dsp:txXfrm>
    </dsp:sp>
    <dsp:sp modelId="{4C842DD1-895B-40EB-9C0C-8B96844F41E8}">
      <dsp:nvSpPr>
        <dsp:cNvPr id="0" name=""/>
        <dsp:cNvSpPr/>
      </dsp:nvSpPr>
      <dsp:spPr>
        <a:xfrm>
          <a:off x="1224135" y="2782539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E4ED4-3150-4A07-8201-38AEE91C3E3A}">
      <dsp:nvSpPr>
        <dsp:cNvPr id="0" name=""/>
        <dsp:cNvSpPr/>
      </dsp:nvSpPr>
      <dsp:spPr>
        <a:xfrm>
          <a:off x="1315946" y="2857732"/>
          <a:ext cx="4804733" cy="150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Taxa de juros: verificar metodologia PREVIC e práticas internacionais</a:t>
          </a:r>
          <a:endParaRPr lang="pt-BR" sz="2200" b="1" kern="1200" dirty="0"/>
        </a:p>
      </dsp:txBody>
      <dsp:txXfrm>
        <a:off x="1315946" y="2857732"/>
        <a:ext cx="4804733" cy="1503851"/>
      </dsp:txXfrm>
    </dsp:sp>
    <dsp:sp modelId="{0E7C7F66-20CB-4A45-BE8F-B35F41EEBC8D}">
      <dsp:nvSpPr>
        <dsp:cNvPr id="0" name=""/>
        <dsp:cNvSpPr/>
      </dsp:nvSpPr>
      <dsp:spPr>
        <a:xfrm>
          <a:off x="1224135" y="4361584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642BF-64D5-486B-9AF9-B55A87FAFBA4}">
      <dsp:nvSpPr>
        <dsp:cNvPr id="0" name=""/>
        <dsp:cNvSpPr/>
      </dsp:nvSpPr>
      <dsp:spPr>
        <a:xfrm>
          <a:off x="1315946" y="4436776"/>
          <a:ext cx="4804733" cy="1503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0000"/>
              </a:solidFill>
            </a:rPr>
            <a:t>Falta de definição das responsabilidades pela aferição e escolha das premissas</a:t>
          </a:r>
          <a:endParaRPr lang="pt-BR" sz="2200" b="1" kern="1200" dirty="0">
            <a:solidFill>
              <a:srgbClr val="FF0000"/>
            </a:solidFill>
          </a:endParaRPr>
        </a:p>
      </dsp:txBody>
      <dsp:txXfrm>
        <a:off x="1315946" y="4436776"/>
        <a:ext cx="4804733" cy="1503851"/>
      </dsp:txXfrm>
    </dsp:sp>
    <dsp:sp modelId="{522B9C26-6B6B-43DA-B852-1CDABECF342F}">
      <dsp:nvSpPr>
        <dsp:cNvPr id="0" name=""/>
        <dsp:cNvSpPr/>
      </dsp:nvSpPr>
      <dsp:spPr>
        <a:xfrm>
          <a:off x="1224135" y="5940628"/>
          <a:ext cx="4896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4821-DFDA-4213-AB81-B77ABA931426}">
      <dsp:nvSpPr>
        <dsp:cNvPr id="0" name=""/>
        <dsp:cNvSpPr/>
      </dsp:nvSpPr>
      <dsp:spPr>
        <a:xfrm>
          <a:off x="0" y="0"/>
          <a:ext cx="58565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11D5B-5632-44CF-A09B-D1AB725DBA64}">
      <dsp:nvSpPr>
        <dsp:cNvPr id="0" name=""/>
        <dsp:cNvSpPr/>
      </dsp:nvSpPr>
      <dsp:spPr>
        <a:xfrm>
          <a:off x="0" y="0"/>
          <a:ext cx="1733096" cy="6165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SUBGRUPO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EQUACIONA-MENTO</a:t>
          </a:r>
          <a:endParaRPr lang="pt-BR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err="1" smtClean="0"/>
            <a:t>Allex</a:t>
          </a:r>
          <a:r>
            <a:rPr lang="pt-BR" sz="2000" b="1" kern="1200" dirty="0" smtClean="0"/>
            <a:t> (</a:t>
          </a:r>
          <a:r>
            <a:rPr lang="pt-BR" sz="2000" b="1" kern="1200" dirty="0" err="1" smtClean="0"/>
            <a:t>Sprev</a:t>
          </a:r>
          <a:r>
            <a:rPr lang="pt-BR" sz="2000" b="1" kern="1200" dirty="0" smtClean="0"/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Simone (</a:t>
          </a:r>
          <a:r>
            <a:rPr lang="pt-BR" sz="2000" b="1" kern="1200" dirty="0" err="1" smtClean="0"/>
            <a:t>Abipem</a:t>
          </a:r>
          <a:r>
            <a:rPr lang="pt-BR" sz="2000" b="1" kern="1200" dirty="0" smtClean="0"/>
            <a:t>/TCE-ES)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Wilma (IBA)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Francisco Magro (IBA)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Fernando (</a:t>
          </a:r>
          <a:r>
            <a:rPr lang="pt-BR" sz="2000" b="1" kern="1200" dirty="0" err="1" smtClean="0"/>
            <a:t>Conaprev</a:t>
          </a:r>
          <a:r>
            <a:rPr lang="pt-BR" sz="2000" b="1" kern="1200" dirty="0" smtClean="0"/>
            <a:t> - SP)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Ciro (</a:t>
          </a:r>
          <a:r>
            <a:rPr lang="pt-BR" sz="2000" b="1" kern="1200" dirty="0" err="1" smtClean="0"/>
            <a:t>Sprev</a:t>
          </a:r>
          <a:r>
            <a:rPr lang="pt-BR" sz="2000" b="1" kern="1200" dirty="0" smtClean="0"/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Eduardo (</a:t>
          </a:r>
          <a:r>
            <a:rPr lang="pt-BR" sz="2000" b="1" kern="1200" dirty="0" err="1" smtClean="0"/>
            <a:t>Atricon</a:t>
          </a:r>
          <a:r>
            <a:rPr lang="pt-BR" sz="2000" b="1" kern="1200" dirty="0" smtClean="0"/>
            <a:t> – TCE-MT)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Cláudio (IPEA)</a:t>
          </a:r>
          <a:endParaRPr lang="pt-BR" sz="2000" b="1" kern="1200" dirty="0"/>
        </a:p>
      </dsp:txBody>
      <dsp:txXfrm>
        <a:off x="0" y="0"/>
        <a:ext cx="1733096" cy="6165304"/>
      </dsp:txXfrm>
    </dsp:sp>
    <dsp:sp modelId="{620D8402-5355-439F-A7CE-F1AF8B7046B4}">
      <dsp:nvSpPr>
        <dsp:cNvPr id="0" name=""/>
        <dsp:cNvSpPr/>
      </dsp:nvSpPr>
      <dsp:spPr>
        <a:xfrm>
          <a:off x="1810306" y="72475"/>
          <a:ext cx="4040657" cy="144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rgbClr val="FF0000"/>
              </a:solidFill>
            </a:rPr>
            <a:t>Necessidade de revisar parâmetros plano de amortização: prazo e valor do </a:t>
          </a:r>
          <a:r>
            <a:rPr lang="pt-BR" sz="2200" b="1" kern="1200" dirty="0" err="1" smtClean="0">
              <a:solidFill>
                <a:srgbClr val="FF0000"/>
              </a:solidFill>
            </a:rPr>
            <a:t>deficit</a:t>
          </a:r>
          <a:r>
            <a:rPr lang="pt-BR" sz="2200" b="1" kern="1200" dirty="0" smtClean="0">
              <a:solidFill>
                <a:srgbClr val="FF0000"/>
              </a:solidFill>
            </a:rPr>
            <a:t> a ser equacionado</a:t>
          </a:r>
        </a:p>
      </dsp:txBody>
      <dsp:txXfrm>
        <a:off x="1810306" y="72475"/>
        <a:ext cx="4040657" cy="1449508"/>
      </dsp:txXfrm>
    </dsp:sp>
    <dsp:sp modelId="{C58C2F3D-8B92-4F52-B1F4-31318911BF34}">
      <dsp:nvSpPr>
        <dsp:cNvPr id="0" name=""/>
        <dsp:cNvSpPr/>
      </dsp:nvSpPr>
      <dsp:spPr>
        <a:xfrm>
          <a:off x="1733096" y="1521984"/>
          <a:ext cx="4117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1387A-C879-486E-9B42-D57E9E4AC573}">
      <dsp:nvSpPr>
        <dsp:cNvPr id="0" name=""/>
        <dsp:cNvSpPr/>
      </dsp:nvSpPr>
      <dsp:spPr>
        <a:xfrm>
          <a:off x="1810306" y="1594459"/>
          <a:ext cx="4040657" cy="144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Revisão da segregação da massa:  autorização não deve estar atrelada a  </a:t>
          </a:r>
          <a:r>
            <a:rPr lang="pt-BR" sz="2200" b="1" kern="1200" dirty="0" err="1" smtClean="0"/>
            <a:t>superavit</a:t>
          </a:r>
          <a:r>
            <a:rPr lang="pt-BR" sz="2200" b="1" kern="1200" dirty="0" smtClean="0"/>
            <a:t> e alternativas de segregação</a:t>
          </a:r>
        </a:p>
      </dsp:txBody>
      <dsp:txXfrm>
        <a:off x="1810306" y="1594459"/>
        <a:ext cx="4040657" cy="1449508"/>
      </dsp:txXfrm>
    </dsp:sp>
    <dsp:sp modelId="{E5FCDF04-68DC-4848-A633-2DA14F06AF4D}">
      <dsp:nvSpPr>
        <dsp:cNvPr id="0" name=""/>
        <dsp:cNvSpPr/>
      </dsp:nvSpPr>
      <dsp:spPr>
        <a:xfrm>
          <a:off x="1733096" y="3043968"/>
          <a:ext cx="4117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D3A5B-E13E-4B04-809B-7BFE48930113}">
      <dsp:nvSpPr>
        <dsp:cNvPr id="0" name=""/>
        <dsp:cNvSpPr/>
      </dsp:nvSpPr>
      <dsp:spPr>
        <a:xfrm>
          <a:off x="1810306" y="3116443"/>
          <a:ext cx="4040657" cy="144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Necessidade de demonstração da sustentabilidade/viabilidade do plano de custeio</a:t>
          </a:r>
        </a:p>
      </dsp:txBody>
      <dsp:txXfrm>
        <a:off x="1810306" y="3116443"/>
        <a:ext cx="4040657" cy="1449508"/>
      </dsp:txXfrm>
    </dsp:sp>
    <dsp:sp modelId="{64EAD263-E7B7-497B-B395-CF75E894EEEA}">
      <dsp:nvSpPr>
        <dsp:cNvPr id="0" name=""/>
        <dsp:cNvSpPr/>
      </dsp:nvSpPr>
      <dsp:spPr>
        <a:xfrm>
          <a:off x="1733096" y="4565952"/>
          <a:ext cx="4117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237E9-AE1B-4295-9E90-F47D7E6F0F72}">
      <dsp:nvSpPr>
        <dsp:cNvPr id="0" name=""/>
        <dsp:cNvSpPr/>
      </dsp:nvSpPr>
      <dsp:spPr>
        <a:xfrm>
          <a:off x="1810306" y="4638427"/>
          <a:ext cx="4040657" cy="144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Revisão do plano de custeio: necessidade de critérios mais objetivos</a:t>
          </a:r>
        </a:p>
      </dsp:txBody>
      <dsp:txXfrm>
        <a:off x="1810306" y="4638427"/>
        <a:ext cx="4040657" cy="1449508"/>
      </dsp:txXfrm>
    </dsp:sp>
    <dsp:sp modelId="{EADA14A0-0CB2-49BA-9525-652B1ACA7160}">
      <dsp:nvSpPr>
        <dsp:cNvPr id="0" name=""/>
        <dsp:cNvSpPr/>
      </dsp:nvSpPr>
      <dsp:spPr>
        <a:xfrm>
          <a:off x="1733096" y="6087936"/>
          <a:ext cx="41178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C20F-AF5A-454C-80BB-ECEA1375345C}">
      <dsp:nvSpPr>
        <dsp:cNvPr id="0" name=""/>
        <dsp:cNvSpPr/>
      </dsp:nvSpPr>
      <dsp:spPr>
        <a:xfrm>
          <a:off x="0" y="299263"/>
          <a:ext cx="11593287" cy="771103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Sistema em ambiente web: </a:t>
          </a:r>
          <a:r>
            <a:rPr lang="pt-BR" sz="2400" b="1" kern="1200" dirty="0" smtClean="0">
              <a:hlinkClick xmlns:r="http://schemas.openxmlformats.org/officeDocument/2006/relationships" r:id="rId1"/>
            </a:rPr>
            <a:t>www.siconfi.tesouro.gov.br</a:t>
          </a:r>
          <a:r>
            <a:rPr lang="pt-BR" sz="2400" b="1" kern="1200" dirty="0" smtClean="0"/>
            <a:t> </a:t>
          </a:r>
          <a:endParaRPr lang="pt-BR" sz="2400" b="1" kern="1200" dirty="0"/>
        </a:p>
      </dsp:txBody>
      <dsp:txXfrm>
        <a:off x="37642" y="336905"/>
        <a:ext cx="11518003" cy="695819"/>
      </dsp:txXfrm>
    </dsp:sp>
    <dsp:sp modelId="{5F6C70A5-516C-4B89-83E1-E15374717D3F}">
      <dsp:nvSpPr>
        <dsp:cNvPr id="0" name=""/>
        <dsp:cNvSpPr/>
      </dsp:nvSpPr>
      <dsp:spPr>
        <a:xfrm>
          <a:off x="0" y="1084766"/>
          <a:ext cx="11593287" cy="771103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Ferramenta para recebimento e análise de informações contábeis, financeiras e orçamentárias.</a:t>
          </a:r>
          <a:endParaRPr lang="pt-BR" sz="2400" b="1" kern="1200" dirty="0"/>
        </a:p>
      </dsp:txBody>
      <dsp:txXfrm>
        <a:off x="37642" y="1122408"/>
        <a:ext cx="11518003" cy="695819"/>
      </dsp:txXfrm>
    </dsp:sp>
    <dsp:sp modelId="{2B9F44FC-7A68-4050-9026-8393A49842B5}">
      <dsp:nvSpPr>
        <dsp:cNvPr id="0" name=""/>
        <dsp:cNvSpPr/>
      </dsp:nvSpPr>
      <dsp:spPr>
        <a:xfrm>
          <a:off x="0" y="1870269"/>
          <a:ext cx="11593287" cy="771103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Abrange relatórios e informações previstas na Lei de Responsabilidade Fiscal – LRF</a:t>
          </a:r>
          <a:endParaRPr lang="pt-BR" sz="2400" b="1" kern="1200" dirty="0"/>
        </a:p>
      </dsp:txBody>
      <dsp:txXfrm>
        <a:off x="37642" y="1907911"/>
        <a:ext cx="11518003" cy="695819"/>
      </dsp:txXfrm>
    </dsp:sp>
    <dsp:sp modelId="{ED532E48-EC54-4AB2-96A1-3B7575E7FB5B}">
      <dsp:nvSpPr>
        <dsp:cNvPr id="0" name=""/>
        <dsp:cNvSpPr/>
      </dsp:nvSpPr>
      <dsp:spPr>
        <a:xfrm>
          <a:off x="0" y="2655772"/>
          <a:ext cx="11593287" cy="771103"/>
        </a:xfrm>
        <a:prstGeom prst="roundRect">
          <a:avLst/>
        </a:prstGeom>
        <a:solidFill>
          <a:srgbClr val="CCE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Utilizado por todos os poderes e órgãos de um universo de </a:t>
          </a:r>
          <a:r>
            <a:rPr lang="pt-BR" sz="2400" b="1" i="0" kern="1200" dirty="0" smtClean="0"/>
            <a:t>5.568 Municípios, 26 Estados, o Distrito Federal e a União.</a:t>
          </a:r>
          <a:endParaRPr lang="pt-BR" sz="2400" b="1" kern="1200" dirty="0"/>
        </a:p>
      </dsp:txBody>
      <dsp:txXfrm>
        <a:off x="37642" y="2693414"/>
        <a:ext cx="11518003" cy="695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0.18166</cdr:x>
      <cdr:y>0.14025</cdr:y>
    </cdr:from>
    <cdr:to>
      <cdr:x>0.53043</cdr:x>
      <cdr:y>0.36972</cdr:y>
    </cdr:to>
    <cdr:grpSp>
      <cdr:nvGrpSpPr>
        <cdr:cNvPr id="2" name="Grupo 1"/>
        <cdr:cNvGrpSpPr/>
      </cdr:nvGrpSpPr>
      <cdr:grpSpPr>
        <a:xfrm xmlns:a="http://schemas.openxmlformats.org/drawingml/2006/main">
          <a:off x="1668812" y="638210"/>
          <a:ext cx="3203960" cy="1044207"/>
          <a:chOff x="1511346" y="795359"/>
          <a:chExt cx="1946235" cy="971545"/>
        </a:xfrm>
      </cdr:grpSpPr>
      <cdr:sp macro="" textlink="">
        <cdr:nvSpPr>
          <cdr:cNvPr id="3" name="Chave esquerda 2"/>
          <cdr:cNvSpPr/>
        </cdr:nvSpPr>
        <cdr:spPr>
          <a:xfrm xmlns:a="http://schemas.openxmlformats.org/drawingml/2006/main">
            <a:off x="3190874" y="795359"/>
            <a:ext cx="266707" cy="971545"/>
          </a:xfrm>
          <a:prstGeom xmlns:a="http://schemas.openxmlformats.org/drawingml/2006/main" prst="leftBrace">
            <a:avLst/>
          </a:prstGeom>
          <a:ln xmlns:a="http://schemas.openxmlformats.org/drawingml/2006/main" w="19050">
            <a:solidFill>
              <a:srgbClr val="FF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pt-BR"/>
          </a:p>
        </cdr:txBody>
      </cdr:sp>
      <cdr:sp macro="" textlink="">
        <cdr:nvSpPr>
          <cdr:cNvPr id="4" name="CaixaDeTexto 3"/>
          <cdr:cNvSpPr txBox="1"/>
        </cdr:nvSpPr>
        <cdr:spPr>
          <a:xfrm xmlns:a="http://schemas.openxmlformats.org/drawingml/2006/main">
            <a:off x="1511346" y="1114617"/>
            <a:ext cx="1857339" cy="29526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pt-BR" sz="1800" dirty="0" smtClean="0">
                <a:solidFill>
                  <a:srgbClr val="FF0000"/>
                </a:solidFill>
              </a:rPr>
              <a:t>PL Negativo:</a:t>
            </a:r>
            <a:r>
              <a:rPr lang="pt-BR" sz="1800" baseline="0" dirty="0" smtClean="0">
                <a:solidFill>
                  <a:srgbClr val="FF0000"/>
                </a:solidFill>
              </a:rPr>
              <a:t> </a:t>
            </a:r>
            <a:r>
              <a:rPr lang="pt-BR" sz="1800" baseline="0" dirty="0">
                <a:solidFill>
                  <a:srgbClr val="FF0000"/>
                </a:solidFill>
              </a:rPr>
              <a:t>R$ 2.425</a:t>
            </a:r>
            <a:endParaRPr lang="pt-BR" sz="1800" dirty="0">
              <a:solidFill>
                <a:srgbClr val="FF0000"/>
              </a:solidFill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0.41833</cdr:x>
      <cdr:y>0.90636</cdr:y>
    </cdr:from>
    <cdr:to>
      <cdr:x>0.65037</cdr:x>
      <cdr:y>0.986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38942" y="3483461"/>
          <a:ext cx="1297399" cy="306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/>
            <a:t>Idade de entrada</a:t>
          </a:r>
        </a:p>
      </cdr:txBody>
    </cdr:sp>
  </cdr:relSizeAnchor>
  <cdr:relSizeAnchor xmlns:cdr="http://schemas.openxmlformats.org/drawingml/2006/chartDrawing">
    <cdr:from>
      <cdr:x>0.01086</cdr:x>
      <cdr:y>0.26394</cdr:y>
    </cdr:from>
    <cdr:to>
      <cdr:x>0.05508</cdr:x>
      <cdr:y>0.71465</cdr:y>
    </cdr:to>
    <cdr:sp macro="" textlink="">
      <cdr:nvSpPr>
        <cdr:cNvPr id="3" name="CaixaDeTexto 1"/>
        <cdr:cNvSpPr txBox="1"/>
      </cdr:nvSpPr>
      <cdr:spPr>
        <a:xfrm xmlns:a="http://schemas.openxmlformats.org/drawingml/2006/main" rot="16200000">
          <a:off x="-653150" y="1694761"/>
          <a:ext cx="1674999" cy="24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Tempo averbado (anos)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1363"/>
            <a:ext cx="6616700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7" y="4713367"/>
            <a:ext cx="4980936" cy="4467384"/>
          </a:xfrm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0572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31000" cy="3786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728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0916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05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17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8060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69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3976E-3615-49A1-B178-9E4D9482EC66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513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31000" cy="3786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581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0211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0992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6446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917871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53904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11511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7324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57955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BR" altLang="pt-BR" sz="1296" dirty="0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61745A-FD77-4B3D-B928-D048193662A0}" type="slidenum">
              <a:rPr lang="pt-BR" altLang="pt-BR" smtClean="0"/>
              <a:pPr/>
              <a:t>36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878967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sz="1296" dirty="0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987897-DC29-4601-B96C-440001BD7F06}" type="slidenum">
              <a:rPr lang="pt-BR" altLang="pt-BR" smtClean="0"/>
              <a:pPr/>
              <a:t>37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21742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pt-BR" altLang="pt-BR" sz="1296" dirty="0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61745A-FD77-4B3D-B928-D048193662A0}" type="slidenum">
              <a:rPr lang="pt-BR" altLang="pt-BR" smtClean="0"/>
              <a:pPr/>
              <a:t>39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79115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11996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3587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51241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506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sz="1296" dirty="0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5CB0A-4760-4236-97C8-0387AB066886}" type="slidenum">
              <a:rPr lang="pt-BR" altLang="pt-BR" smtClean="0"/>
              <a:pPr/>
              <a:t>43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15969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sz="1296" dirty="0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A5CB0A-4760-4236-97C8-0387AB066886}" type="slidenum">
              <a:rPr lang="pt-BR" altLang="pt-BR" smtClean="0"/>
              <a:pPr/>
              <a:t>44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82866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0234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090F-E261-4983-8810-7DA5AFD78DC7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74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4738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5005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0790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531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31000" cy="3786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11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31000" cy="3786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41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34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5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4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21" y="739754"/>
            <a:ext cx="11642444" cy="8067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500" b="1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6328" y="6084456"/>
            <a:ext cx="11617037" cy="686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66123" y="1223965"/>
            <a:ext cx="11648787" cy="47796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Menor ou 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/>
          </p:cNvSpPr>
          <p:nvPr userDrawn="1"/>
        </p:nvSpPr>
        <p:spPr>
          <a:xfrm>
            <a:off x="9329738" y="644842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FADD01-B4DC-4773-B300-97E0A67404F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861864" y="1847850"/>
            <a:ext cx="10515600" cy="4351338"/>
          </a:xfrm>
        </p:spPr>
        <p:txBody>
          <a:bodyPr/>
          <a:lstStyle>
            <a:lvl1pPr marL="228589" indent="-228589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4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3563-516B-4B88-987C-F421261AD6B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6BC9-DA82-4C2C-9D13-3ADBACC6847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28061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1742-38C9-4C77-A53F-56571AA3C534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7C5C-B0B2-4F78-8322-7BAEAC1FA34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67062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5CC0-5BD6-48BA-BC98-AFC37A9EB5B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B195-76BA-43AC-98EE-F1926C241F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20723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CEFC-29FF-498B-BB17-F8261392D06C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57C2-CCF6-4C57-BBD9-9231F8D71E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78775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8FE9-529D-458B-A5FA-1C0DFA2550BB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D457F-687B-4465-886F-43BC956B37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804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5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7F634-80CC-489A-B942-735B0118CE0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C40D1-35F4-49C8-9713-885901E4D7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3892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9015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7DDF1-BCC8-44CF-9F5F-C38CEA5118E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BE6-F20F-4780-A34E-455DA3B1D4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63312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837E-F75B-41E8-999B-E5E456B9F6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8785-62B8-465A-B0F7-C435797F3D2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3557"/>
      </p:ext>
    </p:extLst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4D4D-BC16-4E78-BB75-52AFAF05A38F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2371-B391-49CC-BAC5-F691E5BB40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38463"/>
      </p:ext>
    </p:extLst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3117-68C0-4214-B73C-A253B45EED1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14/03/2018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DC7-28B9-46CC-8D63-ACD827B12E8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12279"/>
      </p:ext>
    </p:extLst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07975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481-E2CF-4B9C-9D55-4D10CE4E4FBF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8EADF9-55F0-43ED-ADDB-3CD5CBA8D09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7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2113558"/>
            <a:ext cx="10972800" cy="4425355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905-98AB-4EA4-AE65-BF15BFAA5F5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2F3EFF-9904-46D8-B353-A03427DBF4F0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1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683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88-4612-4B45-A279-8A283664032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240DF9-2625-480A-9595-0E2DB555426A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3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60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55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1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7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81079-82E6-48CD-AC24-E7A12008655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A0C1-2709-4426-9CE8-99A3FD03533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EDD3-609C-480E-A86C-CDC3736D251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07A7-8162-4779-9E67-1EAB74E9D1B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D057-4529-465F-B3AB-65427984E81B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6AB2D7-B403-46D6-80F9-1984EF4B06E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4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BDF3-FA67-4FB8-8C9F-29031D6232B9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F9351D5-6E18-473B-A7C7-C74881B7A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37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66D-D273-405D-955F-E2131615A4FA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5FF7-F4F9-4A83-8474-3FB09CA0A2D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41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92D2-D71D-4A16-B7A9-E0E809AF93AE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8CB0-C7B4-4243-9295-7A049A9819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8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79B-A61C-4EA7-AE9A-3F061EB8E9CD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ECDA-94A9-431C-95D6-AEF2D10A71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4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C977-11EC-4FB6-89EE-84604BA8D529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FE5E-4C99-4898-851F-BBD0E2E630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os estilos do texto mestre</a:t>
            </a:r>
          </a:p>
          <a:p>
            <a:pPr lvl="1"/>
            <a:r>
              <a:rPr lang="pt-BR" altLang="es-ES" smtClean="0"/>
              <a:t>Segundo nível</a:t>
            </a:r>
          </a:p>
          <a:p>
            <a:pPr lvl="2"/>
            <a:r>
              <a:rPr lang="pt-BR" altLang="es-ES" smtClean="0"/>
              <a:t>Terceiro nível</a:t>
            </a:r>
          </a:p>
          <a:p>
            <a:pPr lvl="3"/>
            <a:r>
              <a:rPr lang="pt-BR" altLang="es-ES" smtClean="0"/>
              <a:t>Quarto nível</a:t>
            </a:r>
          </a:p>
          <a:p>
            <a:pPr lvl="4"/>
            <a:r>
              <a:rPr lang="pt-BR" altLang="es-E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/>
              <a:pPr>
                <a:defRPr/>
              </a:pPr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7938" y="-9525"/>
            <a:ext cx="10496551" cy="701675"/>
          </a:xfrm>
          <a:prstGeom prst="rect">
            <a:avLst/>
          </a:prstGeom>
          <a:solidFill>
            <a:srgbClr val="126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32" name="CaixaDeTexto 7"/>
          <p:cNvSpPr txBox="1">
            <a:spLocks noChangeArrowheads="1"/>
          </p:cNvSpPr>
          <p:nvPr/>
        </p:nvSpPr>
        <p:spPr bwMode="auto">
          <a:xfrm>
            <a:off x="173038" y="66675"/>
            <a:ext cx="7008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SECRETARIA DE PREVIDÊNCIA</a:t>
            </a:r>
          </a:p>
          <a:p>
            <a:pPr eaLnBrk="1" hangingPunct="1">
              <a:defRPr/>
            </a:pPr>
            <a:r>
              <a:rPr lang="pt-BR" altLang="es-ES" sz="1500" smtClean="0">
                <a:solidFill>
                  <a:schemeClr val="bg1"/>
                </a:solidFill>
                <a:latin typeface="Gotham Bold"/>
              </a:rPr>
              <a:t>MINISTÉRIO DA FAZENDA</a:t>
            </a:r>
            <a:endParaRPr lang="pt-BR" altLang="es-ES" sz="1500" b="1" smtClean="0">
              <a:solidFill>
                <a:schemeClr val="bg1"/>
              </a:solidFill>
              <a:latin typeface="Gotham Bold"/>
            </a:endParaRPr>
          </a:p>
        </p:txBody>
      </p:sp>
      <p:pic>
        <p:nvPicPr>
          <p:cNvPr id="1033" name="Imagem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114300"/>
            <a:ext cx="1400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99" r:id="rId12"/>
    <p:sldLayoutId id="2147483816" r:id="rId13"/>
    <p:sldLayoutId id="214748382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fld id="{790AEB5D-DA7C-4FCC-AF15-358C07E6B167}" type="datetimeFigureOut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14/03/2018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9A28375A-BA4E-4E31-A4FF-E64BDFD7D832}" type="slidenum">
              <a:rPr lang="pt-BR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1" hangingPunct="1">
                <a:defRPr/>
              </a:pPr>
              <a:t>‹nº›</a:t>
            </a:fld>
            <a:endParaRPr lang="pt-B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4" y="0"/>
            <a:ext cx="1248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5572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700213"/>
            <a:ext cx="109728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 smtClean="0"/>
              <a:t>Clique para editar os estilos do texto mestre</a:t>
            </a:r>
          </a:p>
          <a:p>
            <a:pPr lvl="1"/>
            <a:r>
              <a:rPr lang="pt-BR" altLang="es-ES" smtClean="0"/>
              <a:t>Segundo nível</a:t>
            </a:r>
          </a:p>
          <a:p>
            <a:pPr lvl="2"/>
            <a:r>
              <a:rPr lang="pt-BR" altLang="es-ES" smtClean="0"/>
              <a:t>Terceiro nível</a:t>
            </a:r>
          </a:p>
          <a:p>
            <a:pPr lvl="3"/>
            <a:r>
              <a:rPr lang="pt-BR" altLang="es-ES" smtClean="0"/>
              <a:t>Quarto nível</a:t>
            </a:r>
          </a:p>
          <a:p>
            <a:pPr lvl="4"/>
            <a:r>
              <a:rPr lang="pt-BR" altLang="es-E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1D973-6665-4EE4-BA17-4057A55FD74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14/03/2018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8BE0F2-8142-4B56-8E1D-9C55156625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-7938" y="-9525"/>
            <a:ext cx="10496551" cy="701675"/>
          </a:xfrm>
          <a:prstGeom prst="rect">
            <a:avLst/>
          </a:prstGeom>
          <a:solidFill>
            <a:srgbClr val="126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32" name="CaixaDeTexto 7"/>
          <p:cNvSpPr txBox="1">
            <a:spLocks noChangeArrowheads="1"/>
          </p:cNvSpPr>
          <p:nvPr userDrawn="1"/>
        </p:nvSpPr>
        <p:spPr bwMode="auto">
          <a:xfrm>
            <a:off x="173038" y="66675"/>
            <a:ext cx="7008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es-ES" sz="1500" smtClean="0">
                <a:solidFill>
                  <a:prstClr val="white"/>
                </a:solidFill>
                <a:latin typeface="Gotham Bold"/>
              </a:rPr>
              <a:t>SECRETARIA DE PREVIDÊNCIA</a:t>
            </a:r>
          </a:p>
          <a:p>
            <a:pPr eaLnBrk="1" hangingPunct="1">
              <a:defRPr/>
            </a:pPr>
            <a:r>
              <a:rPr lang="pt-BR" altLang="es-ES" sz="1500" smtClean="0">
                <a:solidFill>
                  <a:prstClr val="white"/>
                </a:solidFill>
                <a:latin typeface="Gotham Bold"/>
              </a:rPr>
              <a:t>MINISTÉRIO DA FAZENDA</a:t>
            </a:r>
            <a:endParaRPr lang="pt-BR" altLang="es-ES" sz="1500" b="1" smtClean="0">
              <a:solidFill>
                <a:prstClr val="white"/>
              </a:solidFill>
              <a:latin typeface="Gotham Bold"/>
            </a:endParaRPr>
          </a:p>
        </p:txBody>
      </p:sp>
      <p:pic>
        <p:nvPicPr>
          <p:cNvPr id="1033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114300"/>
            <a:ext cx="14001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3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chart" Target="../charts/chart4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Planilha_do_Microsoft_Excel1.xlsx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Planilha_do_Microsoft_Excel2.xls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package" Target="../embeddings/Planilha_do_Microsoft_Excel4.xlsx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package" Target="../embeddings/Planilha_do_Microsoft_Excel6.xlsx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videncia.gov.br/" TargetMode="Externa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51384" y="5557940"/>
            <a:ext cx="11214759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APRESENTAÇÃO NO 30º SEMINÁRIO NACIONAL DE PREVIDÊNCIA SOCIAL DA ABIPEM</a:t>
            </a:r>
          </a:p>
          <a:p>
            <a:pPr algn="r">
              <a:spcBef>
                <a:spcPts val="0"/>
              </a:spcBef>
              <a:defRPr/>
            </a:pPr>
            <a:endParaRPr lang="pt-BR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pt-B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GUARULHOS </a:t>
            </a:r>
            <a:r>
              <a:rPr 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t-B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 </a:t>
            </a:r>
            <a:r>
              <a:rPr lang="pt-B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t-B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14 DE MARÇO DE 2018</a:t>
            </a:r>
            <a:endParaRPr lang="pt-BR" sz="24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392" name="Rectangle 152"/>
          <p:cNvSpPr>
            <a:spLocks noChangeArrowheads="1"/>
          </p:cNvSpPr>
          <p:nvPr/>
        </p:nvSpPr>
        <p:spPr bwMode="auto">
          <a:xfrm>
            <a:off x="119336" y="1844824"/>
            <a:ext cx="118813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200" b="1" dirty="0">
                <a:solidFill>
                  <a:srgbClr val="002060"/>
                </a:solidFill>
                <a:latin typeface="Calibri" panose="020F0502020204030204" pitchFamily="34" charset="0"/>
              </a:rPr>
              <a:t>Projetos e Perspectivas da Regulação e Supervisão Atuarial, Contábil e de Investimentos dos </a:t>
            </a:r>
            <a:r>
              <a:rPr lang="pt-BR" sz="4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RPPS</a:t>
            </a:r>
            <a:endParaRPr lang="pt-BR" sz="2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551813"/>
            <a:ext cx="12000656" cy="30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  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Fonte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STN e SPREV/MF	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                                                      						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300" dirty="0" smtClean="0">
                <a:solidFill>
                  <a:schemeClr val="bg2">
                    <a:lumMod val="25000"/>
                  </a:schemeClr>
                </a:solidFill>
              </a:rPr>
              <a:t>Taxa de Desconto Atuarial</a:t>
            </a:r>
            <a:endParaRPr lang="pt-BR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9375" y="2152236"/>
            <a:ext cx="103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Austrália</a:t>
            </a:r>
            <a:endParaRPr lang="pt-BR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9375" y="2466986"/>
            <a:ext cx="112332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3 planos para </a:t>
            </a:r>
            <a:r>
              <a:rPr lang="pt-BR" sz="1600" dirty="0"/>
              <a:t>os servidores civis: o </a:t>
            </a:r>
            <a:r>
              <a:rPr lang="pt-BR" sz="1600" dirty="0" err="1"/>
              <a:t>Commonwealth</a:t>
            </a:r>
            <a:r>
              <a:rPr lang="pt-BR" sz="1600" dirty="0"/>
              <a:t> </a:t>
            </a:r>
            <a:r>
              <a:rPr lang="pt-BR" sz="1600" dirty="0" err="1"/>
              <a:t>Superannuation</a:t>
            </a:r>
            <a:r>
              <a:rPr lang="pt-BR" sz="1600" dirty="0"/>
              <a:t> </a:t>
            </a:r>
            <a:r>
              <a:rPr lang="pt-BR" sz="1600" dirty="0" err="1"/>
              <a:t>Scheme</a:t>
            </a:r>
            <a:r>
              <a:rPr lang="pt-BR" sz="1600" dirty="0"/>
              <a:t> (CSS), criado em 1976, o </a:t>
            </a:r>
            <a:r>
              <a:rPr lang="pt-BR" sz="1600" dirty="0" err="1"/>
              <a:t>Public</a:t>
            </a:r>
            <a:r>
              <a:rPr lang="pt-BR" sz="1600" dirty="0"/>
              <a:t> Sector </a:t>
            </a:r>
            <a:r>
              <a:rPr lang="pt-BR" sz="1600" dirty="0" err="1"/>
              <a:t>Superannuation</a:t>
            </a:r>
            <a:r>
              <a:rPr lang="pt-BR" sz="1600" dirty="0"/>
              <a:t> </a:t>
            </a:r>
            <a:r>
              <a:rPr lang="pt-BR" sz="1600" dirty="0" err="1"/>
              <a:t>Scheme</a:t>
            </a:r>
            <a:r>
              <a:rPr lang="pt-BR" sz="1600" dirty="0"/>
              <a:t> (PSS), criado em 1990 e o </a:t>
            </a:r>
            <a:r>
              <a:rPr lang="pt-BR" sz="1600" dirty="0" err="1"/>
              <a:t>Public</a:t>
            </a:r>
            <a:r>
              <a:rPr lang="pt-BR" sz="1600" dirty="0"/>
              <a:t> Sector </a:t>
            </a:r>
            <a:r>
              <a:rPr lang="pt-BR" sz="1600" dirty="0" err="1"/>
              <a:t>Superannuation</a:t>
            </a:r>
            <a:r>
              <a:rPr lang="pt-BR" sz="1600" dirty="0"/>
              <a:t> </a:t>
            </a:r>
            <a:r>
              <a:rPr lang="pt-BR" sz="1600" dirty="0" err="1"/>
              <a:t>accumulation</a:t>
            </a:r>
            <a:r>
              <a:rPr lang="pt-BR" sz="1600" dirty="0"/>
              <a:t> </a:t>
            </a:r>
            <a:r>
              <a:rPr lang="pt-BR" sz="1600" dirty="0" err="1"/>
              <a:t>plan</a:t>
            </a:r>
            <a:r>
              <a:rPr lang="pt-BR" sz="1600" dirty="0"/>
              <a:t> (</a:t>
            </a:r>
            <a:r>
              <a:rPr lang="pt-BR" sz="1600" dirty="0" err="1"/>
              <a:t>PSSap</a:t>
            </a:r>
            <a:r>
              <a:rPr lang="pt-BR" sz="1600" dirty="0"/>
              <a:t>), criado em 2005. </a:t>
            </a:r>
            <a:endParaRPr lang="pt-BR" sz="1600" dirty="0" smtClean="0"/>
          </a:p>
          <a:p>
            <a:endParaRPr lang="pt-BR" sz="1600" dirty="0"/>
          </a:p>
          <a:p>
            <a:r>
              <a:rPr lang="pt-BR" sz="1600" dirty="0" smtClean="0"/>
              <a:t>CSS e PSS - benefícios </a:t>
            </a:r>
            <a:r>
              <a:rPr lang="pt-BR" sz="1600" dirty="0"/>
              <a:t>definidos e </a:t>
            </a:r>
            <a:r>
              <a:rPr lang="pt-BR" sz="1600" dirty="0" smtClean="0"/>
              <a:t>não capitalizados / </a:t>
            </a:r>
            <a:r>
              <a:rPr lang="pt-BR" sz="1600" dirty="0" err="1" smtClean="0"/>
              <a:t>PSSap</a:t>
            </a:r>
            <a:r>
              <a:rPr lang="pt-BR" sz="1600" dirty="0" smtClean="0"/>
              <a:t> - contribuição </a:t>
            </a:r>
            <a:r>
              <a:rPr lang="pt-BR" sz="1600" dirty="0"/>
              <a:t>definida </a:t>
            </a:r>
            <a:r>
              <a:rPr lang="pt-BR" sz="1600" dirty="0" smtClean="0"/>
              <a:t>e totalmente capitalizado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r>
              <a:rPr lang="pt-BR" sz="1600" dirty="0" smtClean="0"/>
              <a:t>Último PSS e </a:t>
            </a:r>
            <a:r>
              <a:rPr lang="pt-BR" sz="1600" dirty="0"/>
              <a:t>CSS </a:t>
            </a:r>
            <a:r>
              <a:rPr lang="pt-BR" sz="1600" dirty="0" smtClean="0"/>
              <a:t> - taxa </a:t>
            </a:r>
            <a:r>
              <a:rPr lang="pt-BR" sz="1600" dirty="0"/>
              <a:t>de </a:t>
            </a:r>
            <a:r>
              <a:rPr lang="pt-BR" sz="1600" dirty="0" smtClean="0"/>
              <a:t>desconto de 6% ao ano</a:t>
            </a:r>
          </a:p>
          <a:p>
            <a:endParaRPr lang="pt-B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Definido que o melhor </a:t>
            </a:r>
            <a:r>
              <a:rPr lang="pt-BR" sz="1600" b="1" dirty="0"/>
              <a:t>determinante para a taxa de </a:t>
            </a:r>
            <a:r>
              <a:rPr lang="pt-BR" sz="1600" b="1" dirty="0" smtClean="0"/>
              <a:t>desconto seria o retorno dos </a:t>
            </a:r>
            <a:r>
              <a:rPr lang="pt-BR" sz="1600" b="1" dirty="0"/>
              <a:t>títulos </a:t>
            </a:r>
            <a:r>
              <a:rPr lang="pt-BR" sz="1600" b="1" dirty="0" smtClean="0"/>
              <a:t>públicos, </a:t>
            </a:r>
            <a:r>
              <a:rPr lang="pt-BR" sz="1600" b="1" dirty="0"/>
              <a:t>já que esse seria o custo para o governo </a:t>
            </a:r>
            <a:r>
              <a:rPr lang="pt-BR" sz="1600" b="1" dirty="0" smtClean="0"/>
              <a:t>caso fosse </a:t>
            </a:r>
            <a:r>
              <a:rPr lang="pt-BR" sz="1600" b="1" dirty="0"/>
              <a:t>financiar </a:t>
            </a:r>
            <a:r>
              <a:rPr lang="pt-BR" sz="1600" b="1" dirty="0" smtClean="0"/>
              <a:t>por meio de empréstimos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Na </a:t>
            </a:r>
            <a:r>
              <a:rPr lang="pt-BR" sz="1600" dirty="0"/>
              <a:t>data de </a:t>
            </a:r>
            <a:r>
              <a:rPr lang="pt-BR" sz="1600" dirty="0" smtClean="0"/>
              <a:t>avaliação, títulos </a:t>
            </a:r>
            <a:r>
              <a:rPr lang="pt-BR" sz="1600" dirty="0"/>
              <a:t>públicos de 10 anos apontavam para uma taxa de 5,5% ao ano</a:t>
            </a:r>
            <a:r>
              <a:rPr lang="pt-BR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Prêmio </a:t>
            </a:r>
            <a:r>
              <a:rPr lang="pt-BR" sz="1600" dirty="0"/>
              <a:t>de </a:t>
            </a:r>
            <a:r>
              <a:rPr lang="pt-BR" sz="1600" dirty="0" smtClean="0"/>
              <a:t>liquidez de 0,50% (prazos </a:t>
            </a:r>
            <a:r>
              <a:rPr lang="pt-BR" sz="1600" dirty="0"/>
              <a:t>do passivo atuarial são maiores que </a:t>
            </a:r>
            <a:r>
              <a:rPr lang="pt-BR" sz="1600" dirty="0" smtClean="0"/>
              <a:t>10 anos)</a:t>
            </a:r>
            <a:endParaRPr lang="pt-BR" sz="1600" dirty="0"/>
          </a:p>
        </p:txBody>
      </p:sp>
      <p:sp>
        <p:nvSpPr>
          <p:cNvPr id="8" name="Retângulo 7"/>
          <p:cNvSpPr/>
          <p:nvPr/>
        </p:nvSpPr>
        <p:spPr>
          <a:xfrm>
            <a:off x="2192495" y="1546540"/>
            <a:ext cx="7779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dos Títulos Públicos como referência para a taxa de desconto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27" y="1511774"/>
            <a:ext cx="1229859" cy="6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551813"/>
            <a:ext cx="12000656" cy="30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  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Fonte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STN e SPREV/MF	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                                                      						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106" y="492373"/>
            <a:ext cx="11642444" cy="806786"/>
          </a:xfrm>
        </p:spPr>
        <p:txBody>
          <a:bodyPr>
            <a:normAutofit/>
          </a:bodyPr>
          <a:lstStyle/>
          <a:p>
            <a:r>
              <a:rPr lang="pt-BR" altLang="pt-BR" sz="2300" dirty="0" smtClean="0">
                <a:solidFill>
                  <a:schemeClr val="bg2">
                    <a:lumMod val="25000"/>
                  </a:schemeClr>
                </a:solidFill>
              </a:rPr>
              <a:t>Taxa de Desconto Atuarial</a:t>
            </a:r>
            <a:endParaRPr lang="pt-BR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0565" y="1034400"/>
            <a:ext cx="9579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das Entidades Fechadas de Previdência Complementar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12692" y="1799577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pt-BR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União</a:t>
            </a:r>
          </a:p>
        </p:txBody>
      </p:sp>
      <p:pic>
        <p:nvPicPr>
          <p:cNvPr id="11" name="Imagem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5" y="2242664"/>
            <a:ext cx="4540414" cy="3116384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60565" y="5432803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ea typeface="Calibri" panose="020F0502020204030204" pitchFamily="34" charset="0"/>
              </a:rPr>
              <a:t>A duração média do passivo </a:t>
            </a:r>
            <a:r>
              <a:rPr lang="pt-BR" sz="1400" b="1" dirty="0" smtClean="0">
                <a:ea typeface="Calibri" panose="020F0502020204030204" pitchFamily="34" charset="0"/>
              </a:rPr>
              <a:t>RPPS da União  </a:t>
            </a:r>
            <a:r>
              <a:rPr lang="pt-BR" sz="1400" b="1" dirty="0">
                <a:ea typeface="Calibri" panose="020F0502020204030204" pitchFamily="34" charset="0"/>
              </a:rPr>
              <a:t>calculada para o ano de 2016, é de </a:t>
            </a:r>
            <a:r>
              <a:rPr lang="pt-BR" sz="1400" b="1" dirty="0" smtClean="0">
                <a:ea typeface="Calibri" panose="020F0502020204030204" pitchFamily="34" charset="0"/>
              </a:rPr>
              <a:t>23,7 anos</a:t>
            </a:r>
            <a:r>
              <a:rPr lang="pt-BR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b="1" dirty="0"/>
          </a:p>
        </p:txBody>
      </p:sp>
      <p:sp>
        <p:nvSpPr>
          <p:cNvPr id="13" name="Retângulo 12"/>
          <p:cNvSpPr/>
          <p:nvPr/>
        </p:nvSpPr>
        <p:spPr>
          <a:xfrm>
            <a:off x="5807968" y="2954855"/>
            <a:ext cx="574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t-BR" b="1" u="sng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Médias Móveis do vértice de 10 anos da ETTJ IPCA (% a.a.)</a:t>
            </a:r>
            <a:endParaRPr lang="pt-BR" sz="11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61" y="2988859"/>
            <a:ext cx="7413939" cy="397493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75720" y="1434510"/>
            <a:ext cx="861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A taxa parâmetro:  </a:t>
            </a:r>
            <a:r>
              <a:rPr lang="pt-BR" sz="1600" dirty="0"/>
              <a:t>Estrutura a Termo de Taxa de Juros Média (ETTJM) seja o mais próximo </a:t>
            </a:r>
            <a:r>
              <a:rPr lang="pt-BR" sz="1600" b="1" u="sng" dirty="0"/>
              <a:t>à duração do passivo </a:t>
            </a:r>
            <a:r>
              <a:rPr lang="pt-BR" sz="1600" dirty="0"/>
              <a:t>do respectivo </a:t>
            </a:r>
            <a:r>
              <a:rPr lang="pt-BR" sz="1600" dirty="0" smtClean="0"/>
              <a:t>plano. A </a:t>
            </a:r>
            <a:r>
              <a:rPr lang="pt-BR" sz="1600" dirty="0"/>
              <a:t>ETTJM é calculada como </a:t>
            </a:r>
            <a:r>
              <a:rPr lang="pt-BR" sz="1600" b="1" u="sng" dirty="0"/>
              <a:t>a média de três anos </a:t>
            </a:r>
            <a:r>
              <a:rPr lang="pt-BR" sz="1600" dirty="0"/>
              <a:t>das </a:t>
            </a:r>
            <a:r>
              <a:rPr lang="pt-BR" sz="1600" dirty="0" smtClean="0"/>
              <a:t>Taxa </a:t>
            </a:r>
            <a:r>
              <a:rPr lang="pt-BR" sz="1600" dirty="0"/>
              <a:t>de Juros diárias </a:t>
            </a:r>
            <a:r>
              <a:rPr lang="pt-BR" sz="1600" b="1" u="sng" dirty="0"/>
              <a:t>baseadas nos títulos públicos federais indexados </a:t>
            </a:r>
            <a:r>
              <a:rPr lang="pt-BR" sz="1600" b="1" u="sng" dirty="0" smtClean="0"/>
              <a:t>ao IPCA .</a:t>
            </a:r>
          </a:p>
          <a:p>
            <a:endParaRPr lang="pt-BR" sz="1600" b="1" u="sng" dirty="0" smtClean="0"/>
          </a:p>
          <a:p>
            <a:r>
              <a:rPr lang="pt-BR" sz="1600" b="1" u="sng" dirty="0" smtClean="0"/>
              <a:t>Anualmente</a:t>
            </a:r>
            <a:r>
              <a:rPr lang="pt-BR" sz="1600" b="1" u="sng" dirty="0"/>
              <a:t>, a PREVIC publica portaria contendo a </a:t>
            </a:r>
            <a:r>
              <a:rPr lang="pt-BR" sz="1600" b="1" u="sng" dirty="0" smtClean="0"/>
              <a:t>ETTJM </a:t>
            </a:r>
            <a:r>
              <a:rPr lang="pt-BR" sz="1600" dirty="0" smtClean="0"/>
              <a:t>com </a:t>
            </a:r>
            <a:r>
              <a:rPr lang="pt-BR" sz="1600" dirty="0"/>
              <a:t>as taxas parâmetro a serem </a:t>
            </a:r>
            <a:r>
              <a:rPr lang="pt-BR" sz="1600" dirty="0" smtClean="0"/>
              <a:t>utilizadas e os limites </a:t>
            </a:r>
            <a:r>
              <a:rPr lang="pt-BR" sz="1600" dirty="0"/>
              <a:t>superiores e inferiores para cada faixa de prazo.	</a:t>
            </a:r>
          </a:p>
        </p:txBody>
      </p:sp>
    </p:spTree>
    <p:extLst>
      <p:ext uri="{BB962C8B-B14F-4D97-AF65-F5344CB8AC3E}">
        <p14:creationId xmlns:p14="http://schemas.microsoft.com/office/powerpoint/2010/main" val="2961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3185" y="620688"/>
            <a:ext cx="1144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SUBGRUPO 4:</a:t>
            </a:r>
          </a:p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PREMISSAS ATUARIAIS DE GESTÃO DE PESSOAL</a:t>
            </a:r>
          </a:p>
          <a:p>
            <a:pPr algn="ctr"/>
            <a:endParaRPr lang="pt-BR" sz="3000" b="1" baseline="50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0204613"/>
              </p:ext>
            </p:extLst>
          </p:nvPr>
        </p:nvGraphicFramePr>
        <p:xfrm>
          <a:off x="0" y="1186507"/>
          <a:ext cx="12192000" cy="566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86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908720"/>
            <a:ext cx="972108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 smtClean="0"/>
              <a:t>Tábuas Biométricas - Sobrevivência de Válidos</a:t>
            </a:r>
          </a:p>
          <a:p>
            <a:endParaRPr lang="pt-BR" sz="2600" b="1" dirty="0" smtClean="0"/>
          </a:p>
          <a:p>
            <a:endParaRPr lang="pt-BR" sz="26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3592" y="1637991"/>
            <a:ext cx="18659410" cy="4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3305" y="1361115"/>
            <a:ext cx="11389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Atendido Item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9.1 do Acórdão nº </a:t>
            </a:r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1.465/2003-TCU-Plenário: Tábua de Sobrevivência dos servidores ativos </a:t>
            </a:r>
          </a:p>
          <a:p>
            <a:pPr algn="just"/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tábua apresenta maior probabilidade de sobrevivência do que a Tábua IBGE</a:t>
            </a:r>
            <a:endParaRPr lang="pt-BR" sz="20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" y="2099802"/>
            <a:ext cx="11923697" cy="464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95400" y="2420888"/>
            <a:ext cx="10637258" cy="4221088"/>
            <a:chOff x="67254" y="2236042"/>
            <a:chExt cx="11357338" cy="4621958"/>
          </a:xfrm>
        </p:grpSpPr>
        <p:graphicFrame>
          <p:nvGraphicFramePr>
            <p:cNvPr id="2" name="Gráfico 1" title="QUANTIDADE DE SERVIDORES"/>
            <p:cNvGraphicFramePr/>
            <p:nvPr>
              <p:extLst/>
            </p:nvPr>
          </p:nvGraphicFramePr>
          <p:xfrm>
            <a:off x="67254" y="2236042"/>
            <a:ext cx="5514116" cy="4621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" name="Gráfico 2"/>
            <p:cNvGraphicFramePr/>
            <p:nvPr>
              <p:extLst/>
            </p:nvPr>
          </p:nvGraphicFramePr>
          <p:xfrm>
            <a:off x="5790291" y="2276872"/>
            <a:ext cx="5634301" cy="4542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Retângulo 4"/>
          <p:cNvSpPr/>
          <p:nvPr/>
        </p:nvSpPr>
        <p:spPr>
          <a:xfrm>
            <a:off x="3071664" y="2144762"/>
            <a:ext cx="1058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DOS SERVIDORES POR ESCOLARIDADE E SEXO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0" y="836712"/>
            <a:ext cx="1219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Ativos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aplicada a Tábua Específica, segregada por sexo e escolaridade do cargo.</a:t>
            </a:r>
            <a:r>
              <a:rPr lang="pt-BR" sz="2400" dirty="0"/>
              <a:t>	</a:t>
            </a:r>
          </a:p>
          <a:p>
            <a:pPr algn="just">
              <a:spcBef>
                <a:spcPts val="12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Aposentados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aplicou-se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Tábua Específica para Nível Médio, segregada por sexo.</a:t>
            </a:r>
          </a:p>
          <a:p>
            <a:pPr algn="just">
              <a:spcBef>
                <a:spcPts val="1200"/>
              </a:spcBef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Pensionistas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IBGE.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83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496180" y="1160748"/>
            <a:ext cx="10856404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1. SIAPE: </a:t>
            </a:r>
            <a:r>
              <a:rPr lang="pt-BR" sz="18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idade média de ingresso </a:t>
            </a: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na União gira </a:t>
            </a:r>
            <a:r>
              <a:rPr lang="pt-BR" sz="18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em torno dos 33 anos. </a:t>
            </a:r>
            <a:endParaRPr lang="pt-BR" sz="1800" dirty="0" smtClean="0"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2. RAIS aponta </a:t>
            </a:r>
            <a:r>
              <a:rPr lang="pt-BR" sz="18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que a idade média de ingresso no primeiro emprego formal está posicionada entre 26 e 28 </a:t>
            </a: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anos.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3. CAGED aponta </a:t>
            </a:r>
            <a:r>
              <a:rPr lang="pt-BR" sz="1800" dirty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para idades inferiores, entre 23 e 24 anos.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4. Decidiu-se verificar os tempos de contribuição para o RGPS averbados p/ estimar idade entrada mercado de trabalho dos servidores (em torno de 25 anos).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263352" y="836712"/>
            <a:ext cx="9721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 smtClean="0"/>
              <a:t>Base Cadastral - Idade de Entrada no Mercado de Trabalho</a:t>
            </a:r>
            <a:endParaRPr lang="pt-BR" sz="2600" b="1" dirty="0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r="34904"/>
          <a:stretch/>
        </p:blipFill>
        <p:spPr bwMode="auto">
          <a:xfrm>
            <a:off x="263352" y="2745693"/>
            <a:ext cx="3239151" cy="249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29" y="2625213"/>
            <a:ext cx="3988786" cy="331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5391514"/>
              </p:ext>
            </p:extLst>
          </p:nvPr>
        </p:nvGraphicFramePr>
        <p:xfrm>
          <a:off x="3117699" y="3022953"/>
          <a:ext cx="5245100" cy="3881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765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1" r="32255"/>
          <a:stretch/>
        </p:blipFill>
        <p:spPr bwMode="auto">
          <a:xfrm>
            <a:off x="263352" y="4283116"/>
            <a:ext cx="3033116" cy="260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843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b="79465"/>
          <a:stretch/>
        </p:blipFill>
        <p:spPr bwMode="auto">
          <a:xfrm>
            <a:off x="0" y="3645024"/>
            <a:ext cx="8400947" cy="300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253859" y="764704"/>
            <a:ext cx="9721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/>
              <a:t>Base Cadastral </a:t>
            </a:r>
            <a:r>
              <a:rPr lang="pt-BR" sz="2600" b="1" dirty="0" smtClean="0"/>
              <a:t>- </a:t>
            </a:r>
            <a:r>
              <a:rPr lang="pt-BR" sz="2600" b="1" dirty="0"/>
              <a:t>Família </a:t>
            </a:r>
            <a:r>
              <a:rPr lang="pt-BR" sz="2600" b="1" dirty="0" smtClean="0"/>
              <a:t>Padrão</a:t>
            </a:r>
            <a:endParaRPr lang="pt-BR" sz="26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9376" y="1268760"/>
            <a:ext cx="6192688" cy="13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1800" b="1" dirty="0" smtClean="0">
                <a:latin typeface="Calibri" pitchFamily="34" charset="0"/>
              </a:rPr>
              <a:t>Dados do SIAPE demonstram </a:t>
            </a:r>
            <a:r>
              <a:rPr lang="pt-BR" sz="1800" dirty="0" smtClean="0">
                <a:latin typeface="Calibri" pitchFamily="34" charset="0"/>
              </a:rPr>
              <a:t>que cerca de 63% dos </a:t>
            </a:r>
            <a:r>
              <a:rPr lang="pt-BR" sz="1800" dirty="0">
                <a:latin typeface="Calibri" pitchFamily="34" charset="0"/>
              </a:rPr>
              <a:t>servidores ativos possuem cônjuges </a:t>
            </a:r>
            <a:r>
              <a:rPr lang="pt-BR" sz="1800" dirty="0" smtClean="0">
                <a:latin typeface="Calibri" pitchFamily="34" charset="0"/>
              </a:rPr>
              <a:t>cadastrados</a:t>
            </a:r>
            <a:r>
              <a:rPr lang="pt-BR" sz="1800" dirty="0">
                <a:latin typeface="Calibri" pitchFamily="34" charset="0"/>
              </a:rPr>
              <a:t>, </a:t>
            </a:r>
            <a:r>
              <a:rPr lang="pt-BR" sz="1800" dirty="0" smtClean="0">
                <a:latin typeface="Calibri" pitchFamily="34" charset="0"/>
              </a:rPr>
              <a:t>e 43% dos aposentados.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1800" b="1" dirty="0" smtClean="0">
                <a:latin typeface="Calibri" pitchFamily="34" charset="0"/>
              </a:rPr>
              <a:t>Registros </a:t>
            </a:r>
            <a:r>
              <a:rPr lang="pt-BR" sz="1800" b="1" dirty="0">
                <a:latin typeface="Calibri" pitchFamily="34" charset="0"/>
              </a:rPr>
              <a:t>a partir de 1995, </a:t>
            </a:r>
            <a:r>
              <a:rPr lang="pt-BR" sz="1800" b="1" dirty="0" smtClean="0">
                <a:latin typeface="Calibri" pitchFamily="34" charset="0"/>
              </a:rPr>
              <a:t>demonstram que quando o servidor falece para cerca de </a:t>
            </a:r>
            <a:r>
              <a:rPr lang="pt-BR" sz="1800" b="1" dirty="0">
                <a:latin typeface="Calibri" pitchFamily="34" charset="0"/>
              </a:rPr>
              <a:t>80</a:t>
            </a:r>
            <a:r>
              <a:rPr lang="pt-BR" sz="1800" b="1" dirty="0" smtClean="0">
                <a:latin typeface="Calibri" pitchFamily="34" charset="0"/>
              </a:rPr>
              <a:t>% são habilitados dependentes para recebimento da pensão. </a:t>
            </a:r>
            <a:endParaRPr lang="pt-BR" sz="1800" b="1" dirty="0">
              <a:latin typeface="Calibri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pt-BR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6384032" y="764704"/>
            <a:ext cx="6323835" cy="5074928"/>
            <a:chOff x="6154616" y="1283074"/>
            <a:chExt cx="6037384" cy="4858904"/>
          </a:xfrm>
          <a:solidFill>
            <a:schemeClr val="bg1"/>
          </a:solidFill>
        </p:grpSpPr>
        <p:grpSp>
          <p:nvGrpSpPr>
            <p:cNvPr id="8" name="Grupo 7"/>
            <p:cNvGrpSpPr/>
            <p:nvPr/>
          </p:nvGrpSpPr>
          <p:grpSpPr>
            <a:xfrm>
              <a:off x="6506089" y="1700808"/>
              <a:ext cx="5685911" cy="4441170"/>
              <a:chOff x="6506089" y="1700808"/>
              <a:chExt cx="5690180" cy="4441170"/>
            </a:xfrm>
            <a:grpFill/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6089" y="1700808"/>
                <a:ext cx="5109201" cy="424847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544" y="5970528"/>
                <a:ext cx="5673725" cy="1714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616" y="1283074"/>
              <a:ext cx="5673725" cy="3730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28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0" y="764704"/>
            <a:ext cx="9721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 smtClean="0"/>
              <a:t>Riscos Expirados e Comportamento para Aposentadoria</a:t>
            </a:r>
            <a:endParaRPr lang="pt-BR" sz="26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455852" y="1064576"/>
            <a:ext cx="1116124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pt-BR" sz="2000" dirty="0"/>
              <a:t>Mais de 130 mil servidores civis do Poder Executivo federal </a:t>
            </a:r>
            <a:r>
              <a:rPr lang="pt-BR" sz="2000" dirty="0" smtClean="0"/>
              <a:t>(25</a:t>
            </a:r>
            <a:r>
              <a:rPr lang="pt-BR" sz="2000" dirty="0"/>
              <a:t>% do </a:t>
            </a:r>
            <a:r>
              <a:rPr lang="pt-BR" sz="2000" dirty="0" smtClean="0"/>
              <a:t>total) com direito adquirido...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000" dirty="0" smtClean="0"/>
              <a:t> </a:t>
            </a:r>
            <a:endParaRPr lang="pt-BR" sz="20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pt-BR" sz="2000" dirty="0" smtClean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-15521" y="1481395"/>
            <a:ext cx="66628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Comportamento relativo ao abono: </a:t>
            </a:r>
          </a:p>
          <a:p>
            <a:pPr marL="400050" indent="-400050">
              <a:buAutoNum type="romanLcParenBoth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servidores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função gratificada ficam mais tempo recebendo abono; </a:t>
            </a: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Idem servidores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nível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intermediário; </a:t>
            </a:r>
          </a:p>
          <a:p>
            <a:pPr marL="400050" indent="-400050">
              <a:buAutoNum type="romanLcParenBoth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entre duração e rendimentos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parece </a:t>
            </a:r>
          </a:p>
          <a:p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linear; </a:t>
            </a:r>
          </a:p>
          <a:p>
            <a:pPr marL="400050" indent="-400050">
              <a:buAutoNum type="romanLcParenBoth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geral: servidores ficam em média de 4 a 7 anos recebendo abono de permanência...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914837"/>
            <a:ext cx="5689374" cy="464324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455852" y="4077072"/>
            <a:ext cx="3344906" cy="2780928"/>
            <a:chOff x="6059705" y="2294637"/>
            <a:chExt cx="5673725" cy="414433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024" y="2636912"/>
              <a:ext cx="5383213" cy="362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705" y="6267524"/>
              <a:ext cx="5673725" cy="17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7276939" y="2294637"/>
              <a:ext cx="34533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600" b="1" dirty="0">
                  <a:latin typeface="Calibri" pitchFamily="34" charset="0"/>
                </a:rPr>
                <a:t>Frequência de aposentadorias por 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09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85" y="2852936"/>
            <a:ext cx="5328592" cy="3429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0" y="764704"/>
            <a:ext cx="114966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b="1" dirty="0" smtClean="0"/>
              <a:t>Políticas de Gestão de Pessoal – Crescimento da Remuneração/ Rotatividade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b="1" dirty="0"/>
          </a:p>
        </p:txBody>
      </p:sp>
      <p:sp>
        <p:nvSpPr>
          <p:cNvPr id="2" name="Retângulo 1"/>
          <p:cNvSpPr/>
          <p:nvPr/>
        </p:nvSpPr>
        <p:spPr>
          <a:xfrm>
            <a:off x="335360" y="1268760"/>
            <a:ext cx="113772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latin typeface="+mj-lt"/>
                <a:ea typeface="+mj-ea"/>
                <a:cs typeface="+mj-cs"/>
              </a:rPr>
              <a:t>Estudo do IPEA: </a:t>
            </a:r>
            <a:r>
              <a:rPr lang="pt-BR" sz="2000" dirty="0">
                <a:latin typeface="+mj-lt"/>
                <a:ea typeface="+mj-ea"/>
                <a:cs typeface="+mj-cs"/>
              </a:rPr>
              <a:t>taxa média anual de crescimento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entre </a:t>
            </a:r>
            <a:r>
              <a:rPr lang="pt-BR" sz="2000" dirty="0">
                <a:latin typeface="+mj-lt"/>
                <a:ea typeface="+mj-ea"/>
                <a:cs typeface="+mj-cs"/>
              </a:rPr>
              <a:t>1% e 2% </a:t>
            </a:r>
            <a:r>
              <a:rPr lang="pt-BR" sz="2000" dirty="0" smtClean="0">
                <a:latin typeface="+mj-lt"/>
                <a:ea typeface="+mj-ea"/>
                <a:cs typeface="+mj-cs"/>
              </a:rPr>
              <a:t>a.a.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cargo,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remunerações iniciais e finais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 a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indicaram crescimento superior a 1%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a.a.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Rotatividade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 de 0,5%. Concluiu-se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 revisão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dessas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hipóteses dependem de </a:t>
            </a:r>
            <a:r>
              <a:rPr lang="pt-B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direcionamento da política de gestão de </a:t>
            </a:r>
            <a:r>
              <a:rPr lang="pt-BR" sz="2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000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5" y="32124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61892"/>
              </p:ext>
            </p:extLst>
          </p:nvPr>
        </p:nvGraphicFramePr>
        <p:xfrm>
          <a:off x="124199" y="2679420"/>
          <a:ext cx="6219825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Planilha" r:id="rId5" imgW="7553457" imgH="5876820" progId="Excel.Sheet.12">
                  <p:embed/>
                </p:oleObj>
              </mc:Choice>
              <mc:Fallback>
                <p:oleObj name="Planilha" r:id="rId5" imgW="7553457" imgH="587682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99" y="2679420"/>
                        <a:ext cx="6219825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0922" y="677998"/>
            <a:ext cx="11642444" cy="446746"/>
          </a:xfrm>
        </p:spPr>
        <p:txBody>
          <a:bodyPr>
            <a:normAutofit/>
          </a:bodyPr>
          <a:lstStyle/>
          <a:p>
            <a:r>
              <a:rPr lang="pt-BR" sz="2300" dirty="0" smtClean="0">
                <a:solidFill>
                  <a:schemeClr val="bg2">
                    <a:lumMod val="25000"/>
                  </a:schemeClr>
                </a:solidFill>
              </a:rPr>
              <a:t>Fluxo de Caixa - Comparativo do Resultado </a:t>
            </a:r>
            <a:r>
              <a:rPr lang="pt-BR" sz="2300" smtClean="0">
                <a:solidFill>
                  <a:schemeClr val="bg2">
                    <a:lumMod val="25000"/>
                  </a:schemeClr>
                </a:solidFill>
              </a:rPr>
              <a:t>Atuarial (com </a:t>
            </a:r>
            <a:r>
              <a:rPr lang="pt-BR" sz="2300" dirty="0" smtClean="0">
                <a:solidFill>
                  <a:schemeClr val="bg2">
                    <a:lumMod val="25000"/>
                  </a:schemeClr>
                </a:solidFill>
              </a:rPr>
              <a:t>inflação)</a:t>
            </a:r>
            <a:endParaRPr lang="pt-BR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428301" y="1128122"/>
          <a:ext cx="11307685" cy="5253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873"/>
                <a:gridCol w="3152604"/>
                <a:gridCol w="3152604"/>
                <a:gridCol w="3152604"/>
              </a:tblGrid>
              <a:tr h="795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EXERCÍCIO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AVALIAÇÃO</a:t>
                      </a:r>
                      <a:r>
                        <a:rPr lang="pt-BR" sz="1200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ATUARIAL 2017</a:t>
                      </a:r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pt-BR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(DATA FOCAL 31/12/2016</a:t>
                      </a:r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pt-BR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solidFill>
                            <a:srgbClr val="2639AC"/>
                          </a:solidFill>
                          <a:effectLst/>
                        </a:rPr>
                        <a:t>AVALIAÇÃO ATUARIAL 2018</a:t>
                      </a:r>
                      <a:r>
                        <a:rPr lang="pt-BR" sz="1200" u="none" strike="noStrike" dirty="0">
                          <a:solidFill>
                            <a:srgbClr val="2639AC"/>
                          </a:solidFill>
                          <a:effectLst/>
                        </a:rPr>
                        <a:t/>
                      </a:r>
                      <a:br>
                        <a:rPr lang="pt-BR" sz="1200" u="none" strike="noStrike" dirty="0">
                          <a:solidFill>
                            <a:srgbClr val="2639AC"/>
                          </a:solidFill>
                          <a:effectLst/>
                        </a:rPr>
                      </a:br>
                      <a:r>
                        <a:rPr lang="pt-BR" sz="1200" u="none" strike="noStrike" dirty="0" smtClean="0">
                          <a:solidFill>
                            <a:srgbClr val="2639AC"/>
                          </a:solidFill>
                          <a:effectLst/>
                        </a:rPr>
                        <a:t>(DATA FOCAL 31/12/2017</a:t>
                      </a:r>
                      <a:r>
                        <a:rPr lang="pt-BR" sz="1200" u="none" strike="noStrike" dirty="0">
                          <a:solidFill>
                            <a:srgbClr val="2639AC"/>
                          </a:solidFill>
                          <a:effectLst/>
                        </a:rPr>
                        <a:t>)</a:t>
                      </a:r>
                      <a:endParaRPr lang="pt-BR" sz="1200" b="1" i="0" u="none" strike="noStrike" dirty="0">
                        <a:solidFill>
                          <a:srgbClr val="2639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RESULTADO PREVIDENCIÁRIO</a:t>
                      </a:r>
                      <a:br>
                        <a:rPr lang="pt-BR" sz="12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(Variação %)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42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Valor</a:t>
                      </a:r>
                      <a:endParaRPr lang="pt-BR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2639AC"/>
                          </a:solidFill>
                          <a:effectLst/>
                        </a:rPr>
                        <a:t>Valor</a:t>
                      </a:r>
                      <a:endParaRPr lang="pt-BR" sz="1200" b="1" i="0" u="none" strike="noStrike">
                        <a:solidFill>
                          <a:srgbClr val="2639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</a:t>
                      </a:r>
                      <a:endParaRPr lang="pt-B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042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2017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-71.389.333.716,86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2639AC"/>
                          </a:solidFill>
                          <a:effectLst/>
                        </a:rPr>
                        <a:t> </a:t>
                      </a:r>
                      <a:r>
                        <a:rPr lang="pt-BR" sz="1200" u="none" strike="noStrike" dirty="0" smtClean="0">
                          <a:solidFill>
                            <a:srgbClr val="2639AC"/>
                          </a:solidFill>
                          <a:effectLst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2639A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-</a:t>
                      </a:r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2018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-77.676.395.966,36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-54.284.298.390,10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-30,1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2019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-83.774.240.898,52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-60.038.879.622,73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-28,3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-93.160.052.939,13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-67.980.775.720,64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-27,0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2021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-99.531.658.190,13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-75.684.617.015,89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-24,0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2022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-106.361.203.044,46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-83.109.040.123,07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-21,9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2023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-113.152.404.284,89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-91.181.386.669,83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-19,4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2024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-119.265.106.569,88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-100.329.160.460,26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-15,9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2025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-125.332.238.582,99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-110.632.554.768,69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-11,7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2026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-131.391.690.591,76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-117.020.735.502,92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-10,9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2027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-137.277.318.191,75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-123.770.055.731,12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-9,8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2028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-143.227.447.324,37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-130.052.595.045,56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2029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-149.365.540.651,44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-136.263.937.847,20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-8,8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2030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-155.658.680.384,86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-142.753.472.287,63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-8,3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2031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-162.459.635.186,09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-149.265.576.624,62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-8,1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2032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-169.635.166.541,28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-156.266.090.814,96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-7,9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2033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-176.958.780.196,50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-163.812.469.275,61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2034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-184.876.682.338,36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-171.879.576.130,23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-7,0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2035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-193.208.942.871,90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-179.995.078.437,99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</a:t>
                      </a:r>
                    </a:p>
                  </a:txBody>
                  <a:tcPr marL="9525" marR="9525" marT="9525" marB="0" anchor="b"/>
                </a:tc>
              </a:tr>
              <a:tr h="213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2036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-201.794.428.841,86</a:t>
                      </a:r>
                      <a:endParaRPr lang="pt-BR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u="none" strike="noStrike" kern="1200" dirty="0">
                          <a:solidFill>
                            <a:srgbClr val="2639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-188.400.734.441,83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28301" y="6551813"/>
            <a:ext cx="11307686" cy="30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u="sng" dirty="0" smtClean="0">
                <a:solidFill>
                  <a:schemeClr val="tx1"/>
                </a:solidFill>
                <a:latin typeface="+mj-lt"/>
              </a:rPr>
              <a:t>Observação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: Deficit financeiro efetivamente apurado do RPPS dos servidores civis da União em 2017 foi de </a:t>
            </a:r>
            <a:r>
              <a:rPr lang="pt-BR" sz="1400" b="1" dirty="0" smtClean="0">
                <a:solidFill>
                  <a:schemeClr val="tx1"/>
                </a:solidFill>
                <a:latin typeface="+mj-lt"/>
              </a:rPr>
              <a:t>R$ 45,2 bilhões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 (excluídos “demais”).</a:t>
            </a:r>
            <a:endParaRPr lang="pt-BR" sz="14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263352" y="908720"/>
            <a:ext cx="11737304" cy="584775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pt-BR" sz="3200" b="1" u="sng" dirty="0" smtClean="0">
                <a:solidFill>
                  <a:srgbClr val="FFFF00"/>
                </a:solidFill>
              </a:rPr>
              <a:t>SUMÁRIO</a:t>
            </a:r>
          </a:p>
          <a:p>
            <a:pPr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1 </a:t>
            </a:r>
            <a:r>
              <a:rPr lang="pt-BR" sz="2600" b="1" dirty="0">
                <a:solidFill>
                  <a:srgbClr val="FFFF00"/>
                </a:solidFill>
              </a:rPr>
              <a:t>-</a:t>
            </a:r>
            <a:r>
              <a:rPr lang="pt-BR" sz="2600" b="1" dirty="0" smtClean="0">
                <a:solidFill>
                  <a:srgbClr val="FFFF00"/>
                </a:solidFill>
              </a:rPr>
              <a:t> Atuarial:</a:t>
            </a:r>
          </a:p>
          <a:p>
            <a:pPr marL="457200"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A - Gestão atuarial: a experiência do Grupo de Trabalho - GT da Avaliação Atuarial da União;</a:t>
            </a:r>
          </a:p>
          <a:p>
            <a:pPr marL="457200"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B - Revisão da Portaria 403: o Grupo de Trabalho de Atuária;</a:t>
            </a:r>
          </a:p>
          <a:p>
            <a:pPr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2 </a:t>
            </a:r>
            <a:r>
              <a:rPr lang="pt-BR" sz="2600" b="1" dirty="0">
                <a:solidFill>
                  <a:srgbClr val="FFFF00"/>
                </a:solidFill>
              </a:rPr>
              <a:t>- Contabilidade: </a:t>
            </a:r>
          </a:p>
          <a:p>
            <a:pPr marL="457200" indent="777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FFFF00"/>
                </a:solidFill>
              </a:rPr>
              <a:t>A Matriz de Saldos Contábeis</a:t>
            </a:r>
          </a:p>
          <a:p>
            <a:pPr marL="457200" indent="777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600" b="1" dirty="0">
                <a:solidFill>
                  <a:srgbClr val="FFFF00"/>
                </a:solidFill>
              </a:rPr>
              <a:t>A revisão do MCASP</a:t>
            </a:r>
          </a:p>
          <a:p>
            <a:pPr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3 </a:t>
            </a:r>
            <a:r>
              <a:rPr lang="pt-BR" sz="2600" b="1" dirty="0">
                <a:solidFill>
                  <a:srgbClr val="FFFF00"/>
                </a:solidFill>
              </a:rPr>
              <a:t>-</a:t>
            </a:r>
            <a:r>
              <a:rPr lang="pt-BR" sz="2600" b="1" dirty="0" smtClean="0">
                <a:solidFill>
                  <a:srgbClr val="FFFF00"/>
                </a:solidFill>
              </a:rPr>
              <a:t> </a:t>
            </a:r>
            <a:r>
              <a:rPr lang="pt-BR" sz="2600" b="1" dirty="0">
                <a:solidFill>
                  <a:srgbClr val="FFFF00"/>
                </a:solidFill>
              </a:rPr>
              <a:t>Investimentos:</a:t>
            </a:r>
          </a:p>
          <a:p>
            <a:pPr marL="457200"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A - Desafios da análise dos fundos com a Resolução CMN nº 4.604/2017;</a:t>
            </a:r>
          </a:p>
          <a:p>
            <a:pPr marL="457200">
              <a:spcAft>
                <a:spcPts val="0"/>
              </a:spcAft>
            </a:pPr>
            <a:r>
              <a:rPr lang="pt-BR" sz="2600" b="1" dirty="0" smtClean="0">
                <a:solidFill>
                  <a:srgbClr val="FFFF00"/>
                </a:solidFill>
              </a:rPr>
              <a:t>B - Portaria MF 577/2017: investidor qualificado e marcação títulos públicos</a:t>
            </a:r>
            <a:r>
              <a:rPr lang="pt-BR" sz="2400" b="1" dirty="0" smtClean="0">
                <a:solidFill>
                  <a:srgbClr val="FFFF00"/>
                </a:solidFill>
              </a:rPr>
              <a:t>;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99905"/>
            <a:ext cx="7543800" cy="45910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63352" y="836712"/>
            <a:ext cx="11449272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0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1 - B</a:t>
            </a:r>
          </a:p>
          <a:p>
            <a:r>
              <a:rPr lang="pt-BR" dirty="0"/>
              <a:t>Revisão da Portaria 403: o Grupo de Trabalho de Atuária</a:t>
            </a:r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20929" y="2199905"/>
            <a:ext cx="48718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Discussões internas na SPREV desde 2015...Reuniões entre a SPREV e o IBA em 2016.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Desequilíbrio atuarial RPPS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ificuldades enfrentadas pelos entes federativos</a:t>
            </a: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pt-BR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Necessidade de uma revisão mais ampla da Portaria MPS nº 403/2008.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61" y="2446606"/>
            <a:ext cx="8298239" cy="441139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graphicFrame>
        <p:nvGraphicFramePr>
          <p:cNvPr id="3" name="Gráfic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67555"/>
              </p:ext>
            </p:extLst>
          </p:nvPr>
        </p:nvGraphicFramePr>
        <p:xfrm>
          <a:off x="18728" y="764704"/>
          <a:ext cx="71573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3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287688" y="54539"/>
          <a:ext cx="8640960" cy="6825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1800200"/>
                <a:gridCol w="1296144"/>
                <a:gridCol w="1296144"/>
                <a:gridCol w="1368152"/>
              </a:tblGrid>
              <a:tr h="37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Simulações Índice de Solvência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Tipo de Plano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Média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Mediana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Acima </a:t>
                      </a:r>
                      <a:r>
                        <a:rPr lang="pt-BR" sz="2000" dirty="0">
                          <a:effectLst/>
                        </a:rPr>
                        <a:t>de 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Garantidores (+Parcelamentos) / </a:t>
                      </a:r>
                      <a:r>
                        <a:rPr lang="pt-BR" sz="2000" dirty="0" smtClean="0">
                          <a:effectLst/>
                        </a:rPr>
                        <a:t>RM Total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Financeiro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Previdenciário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0,60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0,36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10,71%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0,34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0,29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3,40%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Garantidores (+Parcelamentos) / </a:t>
                      </a:r>
                      <a:r>
                        <a:rPr lang="pt-BR" sz="2000" dirty="0" err="1" smtClean="0">
                          <a:effectLst/>
                        </a:rPr>
                        <a:t>RMBConcedidos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Financeiro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0,09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0,94%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Previdenciário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1,30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53,31%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1,40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0,83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43,94%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Garantidores (+Parcelamentos) / </a:t>
                      </a:r>
                      <a:r>
                        <a:rPr lang="pt-BR" sz="2000" dirty="0" err="1" smtClean="0">
                          <a:effectLst/>
                        </a:rPr>
                        <a:t>RMBaConceder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Financeiro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-0,01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0,00%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Previdenciário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0,85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0,57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20,25%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0,58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</a:rPr>
                        <a:t>0,47</a:t>
                      </a:r>
                      <a:endParaRPr lang="pt-BR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12,67%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Líquidos / </a:t>
                      </a:r>
                      <a:r>
                        <a:rPr lang="pt-BR" sz="2000" dirty="0" smtClean="0">
                          <a:effectLst/>
                        </a:rPr>
                        <a:t>RM Total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Financeiro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0,02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Previdenciário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0,37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5,71%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0,23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0,15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0,88%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Líquidos / </a:t>
                      </a:r>
                      <a:r>
                        <a:rPr lang="pt-BR" sz="2000" dirty="0" err="1" smtClean="0">
                          <a:effectLst/>
                        </a:rPr>
                        <a:t>RMBConcedidos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Financeiro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0,94%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Previdenciário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3,47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0,62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38,45%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1,04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0,44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0000"/>
                          </a:solidFill>
                          <a:effectLst/>
                        </a:rPr>
                        <a:t>31,28%</a:t>
                      </a:r>
                      <a:endParaRPr lang="pt-B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Ativos Líquidos / </a:t>
                      </a:r>
                      <a:r>
                        <a:rPr lang="pt-BR" sz="2000" dirty="0" err="1" smtClean="0">
                          <a:effectLst/>
                        </a:rPr>
                        <a:t>RMBaConceder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Financeiro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-0,02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0,00%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3766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Previdenciário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0,52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0,35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13,48%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  <a:tr h="1883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0,37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0,24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</a:rPr>
                        <a:t>8,27%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2" marR="59652" marT="0" marB="0"/>
                </a:tc>
              </a:tr>
            </a:tbl>
          </a:graphicData>
        </a:graphic>
      </p:graphicFrame>
      <p:sp>
        <p:nvSpPr>
          <p:cNvPr id="2" name="Fluxograma: Processo 1"/>
          <p:cNvSpPr/>
          <p:nvPr/>
        </p:nvSpPr>
        <p:spPr>
          <a:xfrm>
            <a:off x="3287688" y="1700808"/>
            <a:ext cx="8640960" cy="108012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Processo 3"/>
          <p:cNvSpPr/>
          <p:nvPr/>
        </p:nvSpPr>
        <p:spPr>
          <a:xfrm>
            <a:off x="3280172" y="4725144"/>
            <a:ext cx="8640960" cy="108012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8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6380" y="832937"/>
            <a:ext cx="11449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3000" b="1" dirty="0">
                <a:solidFill>
                  <a:srgbClr val="2639AC"/>
                </a:solidFill>
              </a:rPr>
              <a:t>PORTARIA SPREV Nº 11, DE </a:t>
            </a:r>
            <a:r>
              <a:rPr lang="pt-BR" sz="3000" b="1" dirty="0" smtClean="0">
                <a:solidFill>
                  <a:srgbClr val="2639AC"/>
                </a:solidFill>
              </a:rPr>
              <a:t>28/09/2017, COMPOSIÇÃO:</a:t>
            </a:r>
            <a:endParaRPr lang="pt-BR" sz="3000" b="1" dirty="0">
              <a:solidFill>
                <a:srgbClr val="2639AC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92231"/>
              </p:ext>
            </p:extLst>
          </p:nvPr>
        </p:nvGraphicFramePr>
        <p:xfrm>
          <a:off x="479376" y="1340768"/>
          <a:ext cx="10441160" cy="52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580"/>
                <a:gridCol w="5220580"/>
              </a:tblGrid>
              <a:tr h="4407184"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SPREV/SRPPS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Allex Albert Rodrigues - Coordenador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Claudio Henrique Soares da Cruz - Coordenador Substituto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Alan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 Santos de Moura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Benedito Leite Sobrinho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Ciro Miranda Caetano Milliole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CONAPREV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Robson da Silva Fontoura (CE)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Paulo Roberto Caldart (PR)</a:t>
                      </a:r>
                    </a:p>
                    <a:p>
                      <a:pPr algn="just"/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Utan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Dias de Lima (PA)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Marcelo Nascimento Soares (MG)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Fernando Rodrigues da Silva (São Paulo)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Simone Reinholz Velten (ABIPEM/ANEPREM -TCE/ES) 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IBA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Aline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Rocha Gonçalves</a:t>
                      </a:r>
                    </a:p>
                    <a:p>
                      <a:pPr algn="just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Francisco Humberto Simões Magro</a:t>
                      </a:r>
                    </a:p>
                    <a:p>
                      <a:pPr algn="just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Ricardo Cicarelli de Melo</a:t>
                      </a:r>
                    </a:p>
                    <a:p>
                      <a:pPr algn="just"/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Wilma Gomes Torres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pt-B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ATRICON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Aline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Michele Bus Pereira (TCE-RS)</a:t>
                      </a:r>
                      <a:endParaRPr lang="pt-B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Eduardo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Benjoino Ferraz (TCE-MT)</a:t>
                      </a:r>
                    </a:p>
                    <a:p>
                      <a:pPr algn="just"/>
                      <a:endParaRPr lang="pt-BR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CNM</a:t>
                      </a:r>
                    </a:p>
                    <a:p>
                      <a:pPr algn="just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Sérgio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Aureliano Machado da Silva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279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Convidados (reunião inicial):  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Convidado Permanente: IPEA (Bernardo 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Patta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Schettini)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PREVIC: Taís Novo Duarte;</a:t>
                      </a:r>
                      <a:r>
                        <a:rPr lang="pt-BR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SUSEP: César da Rocha Neves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2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25110"/>
              </p:ext>
            </p:extLst>
          </p:nvPr>
        </p:nvGraphicFramePr>
        <p:xfrm>
          <a:off x="335360" y="692696"/>
          <a:ext cx="10941050" cy="60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Planilha" r:id="rId4" imgW="7762810" imgH="5286330" progId="Excel.Sheet.12">
                  <p:embed/>
                </p:oleObj>
              </mc:Choice>
              <mc:Fallback>
                <p:oleObj name="Planilha" r:id="rId4" imgW="7762810" imgH="52863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360" y="692696"/>
                        <a:ext cx="10941050" cy="602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7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8948499"/>
              </p:ext>
            </p:extLst>
          </p:nvPr>
        </p:nvGraphicFramePr>
        <p:xfrm>
          <a:off x="21891" y="6926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7426" y="1196751"/>
            <a:ext cx="5369373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1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3456273"/>
              </p:ext>
            </p:extLst>
          </p:nvPr>
        </p:nvGraphicFramePr>
        <p:xfrm>
          <a:off x="0" y="692696"/>
          <a:ext cx="59519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6505681"/>
              </p:ext>
            </p:extLst>
          </p:nvPr>
        </p:nvGraphicFramePr>
        <p:xfrm>
          <a:off x="6023992" y="692696"/>
          <a:ext cx="615991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999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09533625"/>
              </p:ext>
            </p:extLst>
          </p:nvPr>
        </p:nvGraphicFramePr>
        <p:xfrm>
          <a:off x="119336" y="828297"/>
          <a:ext cx="612068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0039546"/>
              </p:ext>
            </p:extLst>
          </p:nvPr>
        </p:nvGraphicFramePr>
        <p:xfrm>
          <a:off x="6335478" y="692696"/>
          <a:ext cx="585652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1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92643"/>
              </p:ext>
            </p:extLst>
          </p:nvPr>
        </p:nvGraphicFramePr>
        <p:xfrm>
          <a:off x="-96688" y="836712"/>
          <a:ext cx="7560840" cy="6021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/>
              </a:tblGrid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Seção I - Introdução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II - Das Avaliações Atuariais Anuais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Seção III - Da Avaliação Atuarial Inicial</a:t>
                      </a:r>
                      <a:endParaRPr lang="pt-B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Seção IV - Da Avaliação Atuarial de RPPS em Extinção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V - Da Nota Técnica Atuarial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VI - Dos Fluxos Atuariais  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Seção VII - Do Demonstrativo da Duração do Passivo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VIII - Dos Regimes Financeiros e Métodos de Financiamento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IX - Das Hipóteses Atuariais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45716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I - Do Relatório de Análise de Aderência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das </a:t>
                      </a: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Premissas e Hipóteses Atuariais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II - Das Tábuas Biométricas Referenciais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0674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III - Das Alterações Futuras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massa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IV - Das Estimativas de Remunerações e Proventos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V - Da Taxa de Juros Parâmetro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VI - Da Entrada em Aposentadoria Programada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VII - Da Composição do Grupo Familiar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Subseção VIII - Das Demais Premissas e Hipóteses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   Seção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X - Da Compensação Previdenciária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018779"/>
              </p:ext>
            </p:extLst>
          </p:nvPr>
        </p:nvGraphicFramePr>
        <p:xfrm>
          <a:off x="5951984" y="1514933"/>
          <a:ext cx="6408712" cy="4881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/>
              </a:tblGrid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Seção XI - Da Base Cadastral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XII - Do Envio da Base Cadastral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Seção XIII - Da apuração dos Custos com os Compromissos do Plano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680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I - Dos Benefícios Avaliados em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effectLst/>
                        </a:rPr>
                        <a:t>Repartição Simples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3911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II - Dos Benefícios Avaliados em 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  <a:effectLst/>
                        </a:rPr>
                        <a:t>RCC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marL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III - Dos Benefícios Avaliados em Regime de Capitalização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    Seção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XIV - Do Plano de Custeio Proposto na Avaliação Atuarial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 - Dos Parâmetros do Plano de Custeio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II - Dos Prazos para Implementação do Plano de Custeio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Subseção III - Do Acompanhamento do Plano de Custeio</a:t>
                      </a: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Subseção IV - Da Redução do Plano de Custeio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Seção XV - Do Custeio Administrativo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5807968" y="692696"/>
            <a:ext cx="0" cy="6165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3863752" y="692696"/>
            <a:ext cx="4536504" cy="5760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DA MINUTA DA  ESTRUTURA DA NOVA PORTARIA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465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34075"/>
              </p:ext>
            </p:extLst>
          </p:nvPr>
        </p:nvGraphicFramePr>
        <p:xfrm>
          <a:off x="-96688" y="987750"/>
          <a:ext cx="7560840" cy="5711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/>
              </a:tblGrid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XVI - Do Equacionamento do </a:t>
                      </a:r>
                      <a:r>
                        <a:rPr lang="pt-BR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Deficit</a:t>
                      </a: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Atuarial – Plano de Amortização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 - Dos Parâmetros do Plano de Amortização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 - Do Plano de Amortização com Prazo Estabelecido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III - Do Plano de Amortização pela Duração do Passivo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IV - Do Plano de Amortização com Separação das Reservas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V - Do Plano com Contribuição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Corrente (??)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XVII - Do Equacionamento do Deficit Atuarial - Segregação da Massa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 - Do Estudo para Instituição da Segregação da Massa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 - Da Implementação da Segregação da Massa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6223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III - Do Acompanhamento da Segregação da Massa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IV - Da Revisão da Segregação da Massa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40674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V - Da Transição para Segregação da </a:t>
                      </a:r>
                      <a:r>
                        <a:rPr lang="pt-BR" sz="15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Massa (??)</a:t>
                      </a:r>
                      <a:endParaRPr lang="pt-BR" sz="15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XVIII - Do Aporte de Bens, Direitos e Demais Ativos ao RPPS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XIX - Da Demonstração da Sustentabilidade do Plano de Custeio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XX - Do Relatório da Avaliação Atuarial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XVI - Do Equacionamento do Deficit Atuarial – Plano de Amortização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 - Dos Parâmetros do Plano de Amortização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14681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 - Do Plano de Amortização com Prazo Estabelecido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57338"/>
              </p:ext>
            </p:extLst>
          </p:nvPr>
        </p:nvGraphicFramePr>
        <p:xfrm>
          <a:off x="6744072" y="1484784"/>
          <a:ext cx="6408712" cy="432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/>
              </a:tblGrid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XXI - Dos Ganhos e Perdas Atuariais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XXII - Da Destinação e da Utilização do Superávit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XXIII - Das Informações Atuariais do RPPS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 - Do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DRAA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37846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Subseção II - Da Análise das Informações Atuariais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XXIV - Da Gestão Atuarial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XIV - Do Perfil Atuarial dos RPPS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Seção XV - Das Disposições Finais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ANEXOS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ANEXO I - DOS CONCEITOS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93125">
                <a:tc>
                  <a:txBody>
                    <a:bodyPr/>
                    <a:lstStyle/>
                    <a:p>
                      <a:pPr indent="198755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ANEXO II - DOS MÉTODOS DE FINANCIAMENTO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6456040" y="692698"/>
            <a:ext cx="0" cy="6165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7020742"/>
            <a:ext cx="2844800" cy="365125"/>
          </a:xfrm>
        </p:spPr>
        <p:txBody>
          <a:bodyPr/>
          <a:lstStyle/>
          <a:p>
            <a:fld id="{6C24D49B-0E82-46B4-BC54-FF357924A8BC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771003"/>
            <a:ext cx="1178086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Balanço Patrimonial Simplificado 2017</a:t>
            </a:r>
            <a:r>
              <a:rPr lang="pt-BR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(em </a:t>
            </a:r>
            <a:r>
              <a:rPr lang="pt-BR" sz="25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bilhões </a:t>
            </a:r>
            <a:r>
              <a:rPr lang="pt-BR" sz="25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R$)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552384" y="446744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passivo atuarial do RPPS (R$1,19 trilhões) representa 16,5% do passivo exigível da União e 70,11% das provisões.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495526"/>
              </p:ext>
            </p:extLst>
          </p:nvPr>
        </p:nvGraphicFramePr>
        <p:xfrm>
          <a:off x="365928" y="2351188"/>
          <a:ext cx="9186456" cy="455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26316" y="589474"/>
            <a:ext cx="11449272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1 </a:t>
            </a:r>
            <a:r>
              <a:rPr lang="pt-BR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– A: Gestão </a:t>
            </a:r>
            <a:r>
              <a:rPr lang="pt-BR" sz="3000" b="1" dirty="0">
                <a:solidFill>
                  <a:srgbClr val="FFFF00"/>
                </a:solidFill>
                <a:latin typeface="Calibri" panose="020F0502020204030204" pitchFamily="34" charset="0"/>
              </a:rPr>
              <a:t>atuarial: a experiência do Grupo de Trabalho - GT da Avaliação Atuarial da </a:t>
            </a:r>
            <a:r>
              <a:rPr lang="pt-BR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União</a:t>
            </a:r>
            <a:endParaRPr lang="pt-BR" sz="3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16826"/>
              </p:ext>
            </p:extLst>
          </p:nvPr>
        </p:nvGraphicFramePr>
        <p:xfrm>
          <a:off x="911424" y="692700"/>
          <a:ext cx="8640960" cy="616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339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INSTRUÇÕES NORMATIVAS 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Critérios de Classificação do Perfil Atuarial dos RPPS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Nota Técnica Atuarial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Aprovação dos modelos dos fluxos atuariais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Aprovação do leiaute da base de dados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Relatório da Avaliação Atuarial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Relatório de Análise de Aderência das Premissas e Hipóteses Atuariais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Procedimentos de análise das informações atuariais pela SPREV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Cálculo da Duração do Passivo e Metodologia da Taxa de Juros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Parâmetro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2919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Equacionamento e Sistemas de Amortização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Procedimentos para instituição e revisão da segregação da massa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6772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Procedimentos para redução do plano de custeio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Ganhos e perdas atuariais (diretrizes e modelos)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MODELOS (arquivos)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Fluxos Atuariais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Demonstração da Duração do Passivo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Demonstrativo da Sustentabilidade do Plano de Custeio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33966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Leiaute da Base de Dados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8" name="Conector reto 7"/>
          <p:cNvCxnSpPr/>
          <p:nvPr/>
        </p:nvCxnSpPr>
        <p:spPr>
          <a:xfrm>
            <a:off x="9912424" y="556173"/>
            <a:ext cx="0" cy="61653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17106"/>
              </p:ext>
            </p:extLst>
          </p:nvPr>
        </p:nvGraphicFramePr>
        <p:xfrm>
          <a:off x="695400" y="836712"/>
          <a:ext cx="10369152" cy="551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/>
              </a:tblGrid>
              <a:tr h="4210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ALGUMAS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DAS PROPOSTAS EM DISCUSSÃO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Regimes diferenciados para os parâmetros da Portaria, por perfil de risco atuarial do RPPS e porte do ente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As provisões matemáticas previdenciárias a serem registradas nas demonstrações contábeis do exercício serão apuradas na avaliação atuarial de encerramento desse exercício</a:t>
                      </a:r>
                      <a:endParaRPr lang="pt-BR" b="1" dirty="0"/>
                    </a:p>
                  </a:txBody>
                  <a:tcPr/>
                </a:tc>
              </a:tr>
              <a:tr h="103817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 avaliação atuarial inicial embasada em estudo técnico de viabilidade administrativa, financeira e atuarial, não se aplicando </a:t>
                      </a:r>
                      <a:r>
                        <a:rPr lang="pt-BR" b="1" baseline="0" dirty="0" smtClean="0"/>
                        <a:t>alíquotas crescentes ou alíquota total inferior ao do RGPS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RPPS em</a:t>
                      </a:r>
                      <a:r>
                        <a:rPr lang="pt-BR" b="1" baseline="0" dirty="0" smtClean="0"/>
                        <a:t> extinção: continua apresentar avaliação atuarial anual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Dois modelos de fluxos atuariais:</a:t>
                      </a:r>
                      <a:r>
                        <a:rPr lang="pt-BR" b="1" baseline="0" dirty="0" smtClean="0"/>
                        <a:t> dos benefícios em capitalização com plano de custeio proposto e de todas as receitas e despesas do RPPS com plano vigente</a:t>
                      </a:r>
                      <a:endParaRPr lang="pt-BR" b="1" dirty="0"/>
                    </a:p>
                  </a:txBody>
                  <a:tcPr/>
                </a:tc>
              </a:tr>
              <a:tr h="103817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Poderão ser utilizados os métodos, definidos no Anexo: Crédito Unitário Projetado;  Idade de Entrada Normal; Prêmio Nivelado Individual; Agregado (?). Outro método: aprovação prévia</a:t>
                      </a:r>
                      <a:r>
                        <a:rPr lang="pt-BR" b="1" baseline="0" dirty="0" smtClean="0"/>
                        <a:t> da SREV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Alteração do método: aprovação do Conselho Deliberativo. 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5758"/>
              </p:ext>
            </p:extLst>
          </p:nvPr>
        </p:nvGraphicFramePr>
        <p:xfrm>
          <a:off x="695400" y="836712"/>
          <a:ext cx="10369152" cy="56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/>
              </a:tblGrid>
              <a:tr h="4210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ALGUMAS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DAS PROPOSTAS EM DISCUSSÃO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O conselho deliberativo deverá participar da análise das hipóteses ou ser cientificado dos seus impactos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Responsabilidade pela adequação das hipóteses adotadas alcança os gestores e dirigentes do RPPS e do ente federativo e o atuário (p/ este: </a:t>
                      </a:r>
                      <a:r>
                        <a:rPr lang="pt-BR" b="1" baseline="0" dirty="0" smtClean="0"/>
                        <a:t>excetuadas aquelas decorrentes de politicas/programas do ente)</a:t>
                      </a:r>
                      <a:endParaRPr lang="pt-BR" b="1" dirty="0"/>
                    </a:p>
                  </a:txBody>
                  <a:tcPr/>
                </a:tc>
              </a:tr>
              <a:tr h="717804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Em caso das hipóteses relacionadas à gestão de pessoal, a UG deverá solicitar do ente manifestação fundamentada. 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Relatório de Análise de Aderência das Premissas e Hipóteses Atuariais a cada 4 anos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Adequação da premissa identificada no Relatório deverá ser implementadas até a avaliação atuarial de encerramento do exercício seguinte</a:t>
                      </a:r>
                      <a:endParaRPr lang="pt-BR" b="1" dirty="0"/>
                    </a:p>
                  </a:txBody>
                  <a:tcPr/>
                </a:tc>
              </a:tr>
              <a:tr h="652439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Tábua de Sobrevivência de Válidos e Inválidos: IBGE, segregada por sexo ou outras tabuas divulgadas pela SPREV (como IBGE por região e tábuas especifica servidores públicos)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Reposição</a:t>
                      </a:r>
                      <a:r>
                        <a:rPr lang="pt-BR" b="1" baseline="0" dirty="0" smtClean="0"/>
                        <a:t> servidores/gerações futuras que impactem resultados: observar parâmetros estabelecidos pela SPREV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Viabilidade financeira, orçamentária e fiscal do plano de custeio do RPPS deverá ser divulgada no Demonstrativo da Sustentabilidade do Plano de Custeio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47320"/>
              </p:ext>
            </p:extLst>
          </p:nvPr>
        </p:nvGraphicFramePr>
        <p:xfrm>
          <a:off x="695400" y="836712"/>
          <a:ext cx="10369152" cy="539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/>
              </a:tblGrid>
              <a:tr h="4210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ALGUMAS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DAS PROPOSTAS EM DISCUSSÃO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O RPPS deverá adotar taxa de</a:t>
                      </a:r>
                      <a:r>
                        <a:rPr lang="pt-BR" b="1" baseline="0" dirty="0" smtClean="0"/>
                        <a:t>sconto </a:t>
                      </a:r>
                      <a:r>
                        <a:rPr lang="pt-BR" b="1" dirty="0" smtClean="0"/>
                        <a:t>balizada pela Taxa de Juros Parâmetro a</a:t>
                      </a:r>
                      <a:r>
                        <a:rPr lang="pt-BR" b="1" baseline="0" dirty="0" smtClean="0"/>
                        <a:t> partir da duração do plano</a:t>
                      </a:r>
                      <a:r>
                        <a:rPr lang="pt-BR" b="1" dirty="0" smtClean="0"/>
                        <a:t>:</a:t>
                      </a:r>
                      <a:r>
                        <a:rPr lang="pt-BR" b="1" baseline="0" dirty="0" smtClean="0"/>
                        <a:t> igual parâmetro PREVIC (exceção cálculo período de apuração das taxas pela NTN-B: 5 anos)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Taxa acima do parâmetro: justificar;</a:t>
                      </a:r>
                    </a:p>
                    <a:p>
                      <a:r>
                        <a:rPr lang="pt-BR" b="1" dirty="0" smtClean="0"/>
                        <a:t>Fundo Financeiro,</a:t>
                      </a:r>
                      <a:r>
                        <a:rPr lang="pt-BR" b="1" baseline="0" dirty="0" smtClean="0"/>
                        <a:t> RPPS em extinção, RPPS c/ perfil de risco baixo ou porte: podem utilizar taxa c/ duração passivo estabelecida SPREV</a:t>
                      </a:r>
                      <a:endParaRPr lang="pt-BR" b="1" dirty="0"/>
                    </a:p>
                  </a:txBody>
                  <a:tcPr/>
                </a:tc>
              </a:tr>
              <a:tr h="41445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Entrada no mercado de trabalho: limite mínimo de 25 anos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Envio eventos pelo </a:t>
                      </a:r>
                      <a:r>
                        <a:rPr lang="pt-BR" b="1" dirty="0" err="1" smtClean="0"/>
                        <a:t>eSocial</a:t>
                      </a:r>
                      <a:r>
                        <a:rPr lang="pt-BR" b="1" dirty="0" smtClean="0"/>
                        <a:t> poderá substituir envio</a:t>
                      </a:r>
                      <a:r>
                        <a:rPr lang="pt-BR" b="1" baseline="0" dirty="0" smtClean="0"/>
                        <a:t> da base de dados p/ SPREV</a:t>
                      </a:r>
                      <a:endParaRPr lang="pt-BR" b="1" dirty="0"/>
                    </a:p>
                  </a:txBody>
                  <a:tcPr/>
                </a:tc>
              </a:tr>
              <a:tr h="44305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Custos e plano de custeio poderão ser apresentados/propostos</a:t>
                      </a:r>
                      <a:r>
                        <a:rPr lang="pt-BR" b="1" baseline="0" dirty="0" smtClean="0"/>
                        <a:t> de forma distinta por Poder (?)</a:t>
                      </a:r>
                      <a:endParaRPr lang="pt-BR" b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Custo normal de benefícios avaliados</a:t>
                      </a:r>
                      <a:r>
                        <a:rPr lang="pt-BR" b="1" baseline="0" dirty="0" smtClean="0"/>
                        <a:t> em repartição simples e repartição de cobertura não deverão integrar os fluxos/demonstração do resultado atuarial sendo tratados como provisões à parte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Plano de custeio proposto na avaliação</a:t>
                      </a:r>
                      <a:r>
                        <a:rPr lang="pt-BR" b="1" baseline="0" dirty="0" smtClean="0"/>
                        <a:t> atuarial: aprovado pelo conselho deliberativo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P/ redução do plano de custeio do RPPS: resultado superavitário excedente ao valor destinado à constituição da reserva de contingência (não</a:t>
                      </a:r>
                      <a:r>
                        <a:rPr lang="pt-BR" b="1" baseline="0" dirty="0" smtClean="0"/>
                        <a:t> necessita de aprovação previa exceto se por alteração método)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7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57312"/>
              </p:ext>
            </p:extLst>
          </p:nvPr>
        </p:nvGraphicFramePr>
        <p:xfrm>
          <a:off x="695400" y="716582"/>
          <a:ext cx="10369152" cy="553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152"/>
              </a:tblGrid>
              <a:tr h="42103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</a:rPr>
                        <a:t>ALGUMAS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</a:rPr>
                        <a:t> DAS PROPOSTAS EM DISCUSSÃO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Em caso de a avaliação atuarial apurar custo normal inferior ao calculado mas o RPPS possui </a:t>
                      </a:r>
                      <a:r>
                        <a:rPr lang="pt-BR" b="1" dirty="0" err="1" smtClean="0"/>
                        <a:t>deficit</a:t>
                      </a:r>
                      <a:r>
                        <a:rPr lang="pt-BR" b="1" dirty="0" smtClean="0"/>
                        <a:t> atuarial, a alíquota de contribuição normal deverá ser mantida de forma a possibilitar o equacionamento do </a:t>
                      </a:r>
                      <a:r>
                        <a:rPr lang="pt-BR" b="1" dirty="0" err="1" smtClean="0"/>
                        <a:t>deficit</a:t>
                      </a:r>
                      <a:endParaRPr lang="pt-BR" b="1" dirty="0"/>
                    </a:p>
                  </a:txBody>
                  <a:tcPr/>
                </a:tc>
              </a:tr>
              <a:tr h="72672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Custeio das despesas administrativas segregado do custo normal e utilização de recursos por fundo especial ou transferência direta do ente</a:t>
                      </a:r>
                      <a:endParaRPr lang="pt-BR" b="1" dirty="0"/>
                    </a:p>
                  </a:txBody>
                  <a:tcPr/>
                </a:tc>
              </a:tr>
              <a:tr h="77449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Poderá ser proposto plano de equacionamento sem considerar o grupo de segurados e beneficiários antes da EC 20/98 que ficarão por conta do Tesouro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RPPS</a:t>
                      </a:r>
                      <a:r>
                        <a:rPr lang="pt-BR" b="1" baseline="0" dirty="0" smtClean="0"/>
                        <a:t> de pequeno porte ou risco atuarial baixo: plano com alíquota corrente (?)</a:t>
                      </a:r>
                      <a:endParaRPr lang="pt-BR" b="1" dirty="0"/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pt-BR" b="1" dirty="0" smtClean="0"/>
                        <a:t>3</a:t>
                      </a:r>
                      <a:r>
                        <a:rPr lang="pt-BR" b="1" baseline="0" dirty="0" smtClean="0"/>
                        <a:t> tipos de plano de amortização: com prazo de 35 anos reiniciado; com desconto de </a:t>
                      </a:r>
                      <a:r>
                        <a:rPr lang="pt-BR" b="1" baseline="0" dirty="0" err="1" smtClean="0"/>
                        <a:t>deficit</a:t>
                      </a:r>
                      <a:r>
                        <a:rPr lang="pt-BR" b="1" baseline="0" dirty="0" smtClean="0"/>
                        <a:t> a ser amortizado calculado pela duração do passivo; com desconto de </a:t>
                      </a:r>
                      <a:r>
                        <a:rPr lang="pt-BR" b="1" baseline="0" dirty="0" err="1" smtClean="0"/>
                        <a:t>deficit</a:t>
                      </a:r>
                      <a:r>
                        <a:rPr lang="pt-BR" b="1" baseline="0" dirty="0" smtClean="0"/>
                        <a:t> a ser amortizado mas com separação da reserva de benefícios concedidos e a conceder (prazo sobrevida media dos beneficiários/tempo médio aposentadoria) </a:t>
                      </a:r>
                      <a:endParaRPr lang="pt-BR" b="1" dirty="0"/>
                    </a:p>
                  </a:txBody>
                  <a:tcPr/>
                </a:tc>
              </a:tr>
              <a:tr h="570257">
                <a:tc>
                  <a:txBody>
                    <a:bodyPr/>
                    <a:lstStyle/>
                    <a:p>
                      <a:r>
                        <a:rPr lang="pt-BR" b="1" dirty="0" smtClean="0"/>
                        <a:t>Alíquotas</a:t>
                      </a:r>
                      <a:r>
                        <a:rPr lang="pt-BR" b="1" baseline="0" dirty="0" smtClean="0"/>
                        <a:t> plano de amortização deverão pagar principal desde o inicio e em caso de serem crescentes observar parâmetro </a:t>
                      </a:r>
                      <a:endParaRPr lang="pt-BR" b="1" dirty="0"/>
                    </a:p>
                  </a:txBody>
                  <a:tcPr/>
                </a:tc>
              </a:tr>
              <a:tr h="421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Segregação da massa: revisão não precisa de ser apurado </a:t>
                      </a:r>
                      <a:r>
                        <a:rPr lang="pt-BR" b="1" dirty="0" err="1" smtClean="0"/>
                        <a:t>superavit</a:t>
                      </a:r>
                      <a:r>
                        <a:rPr lang="pt-BR" b="1" dirty="0" smtClean="0"/>
                        <a:t>, transição para implementação da segregação (?)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739275"/>
            <a:ext cx="10820400" cy="611505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CaixaDeTexto 17"/>
          <p:cNvSpPr txBox="1"/>
          <p:nvPr/>
        </p:nvSpPr>
        <p:spPr>
          <a:xfrm>
            <a:off x="479376" y="2708920"/>
            <a:ext cx="11449272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2 - A </a:t>
            </a:r>
          </a:p>
          <a:p>
            <a:pPr algn="ctr"/>
            <a:r>
              <a:rPr lang="pt-BR" sz="44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 matriz de saldos contábeis ... MSC</a:t>
            </a:r>
            <a:endParaRPr lang="pt-BR" sz="4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1344" y="692696"/>
            <a:ext cx="11044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dirty="0">
                <a:solidFill>
                  <a:srgbClr val="17375E"/>
                </a:solidFill>
              </a:rPr>
              <a:t>Portaria MPS nº 204/2008 - </a:t>
            </a:r>
            <a:endParaRPr lang="pt-BR" b="1" dirty="0" smtClean="0">
              <a:solidFill>
                <a:schemeClr val="tx2"/>
              </a:solidFill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Art. 5º A SPS, quando da emissão do CRP, examinará o cumprimento dos critérios e das exigências abaixo relativas aos RPPS:</a:t>
            </a:r>
          </a:p>
          <a:p>
            <a:pPr lvl="1" algn="just"/>
            <a:r>
              <a:rPr lang="pt-BR" b="1" dirty="0" smtClean="0">
                <a:solidFill>
                  <a:schemeClr val="tx2"/>
                </a:solidFill>
              </a:rPr>
              <a:t>XIII - adoção do plano de contas e dos procedimentos contábeis aplicados ao setor público;</a:t>
            </a:r>
          </a:p>
          <a:p>
            <a:pPr lvl="1" algn="just"/>
            <a:r>
              <a:rPr lang="pt-BR" b="1" dirty="0" smtClean="0">
                <a:solidFill>
                  <a:schemeClr val="tx2"/>
                </a:solidFill>
              </a:rPr>
              <a:t>XVI - encaminhamento à SPREV das informações e dados contábeis, orçamentários e fiscais;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§ </a:t>
            </a:r>
            <a:r>
              <a:rPr lang="pt-BR" b="1" dirty="0">
                <a:solidFill>
                  <a:schemeClr val="tx2"/>
                </a:solidFill>
              </a:rPr>
              <a:t>6º </a:t>
            </a:r>
            <a:r>
              <a:rPr lang="pt-BR" b="1" dirty="0" smtClean="0">
                <a:solidFill>
                  <a:schemeClr val="tx2"/>
                </a:solidFill>
              </a:rPr>
              <a:t>Prazo de envio:</a:t>
            </a:r>
          </a:p>
          <a:p>
            <a:pPr lvl="1" algn="just"/>
            <a:r>
              <a:rPr lang="pt-BR" b="1" dirty="0">
                <a:solidFill>
                  <a:schemeClr val="tx2"/>
                </a:solidFill>
              </a:rPr>
              <a:t>III - as informações e dados contábeis, orçamentários e </a:t>
            </a:r>
            <a:r>
              <a:rPr lang="pt-BR" b="1" dirty="0" smtClean="0">
                <a:solidFill>
                  <a:schemeClr val="tx2"/>
                </a:solidFill>
              </a:rPr>
              <a:t>fiscais: até o </a:t>
            </a:r>
            <a:r>
              <a:rPr lang="pt-BR" b="1" dirty="0">
                <a:solidFill>
                  <a:schemeClr val="tx2"/>
                </a:solidFill>
              </a:rPr>
              <a:t>último dia de cada mês, relativamente ao mês anterior, por meio do Sistema de </a:t>
            </a:r>
            <a:r>
              <a:rPr lang="pt-BR" b="1" dirty="0" smtClean="0">
                <a:solidFill>
                  <a:schemeClr val="tx2"/>
                </a:solidFill>
              </a:rPr>
              <a:t>Informações Contábeis </a:t>
            </a:r>
            <a:r>
              <a:rPr lang="pt-BR" b="1" dirty="0">
                <a:solidFill>
                  <a:schemeClr val="tx2"/>
                </a:solidFill>
              </a:rPr>
              <a:t>e Fiscais do Setor Público Brasileiro - SICONFI</a:t>
            </a:r>
            <a:r>
              <a:rPr lang="pt-BR" b="1" dirty="0" smtClean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17537" y="3181140"/>
            <a:ext cx="2879725" cy="522288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Escopo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587775" y="3181140"/>
            <a:ext cx="2268537" cy="522288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MSC Obrigatória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142062" y="3181140"/>
            <a:ext cx="5438775" cy="522288"/>
          </a:xfrm>
          <a:prstGeom prst="round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Mecanismo para exigência/fortalecimento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14367" y="4342358"/>
            <a:ext cx="2878137" cy="78940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Estados, DF e Capitais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14367" y="5268175"/>
            <a:ext cx="2879725" cy="72657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Municípios </a:t>
            </a:r>
            <a:r>
              <a:rPr lang="pt-BR" sz="2000" b="1" dirty="0">
                <a:solidFill>
                  <a:schemeClr val="tx1"/>
                </a:solidFill>
              </a:rPr>
              <a:t>que possuem RPPS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4191" y="6135166"/>
            <a:ext cx="2852737" cy="6492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Demais municípios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581892" y="4336240"/>
            <a:ext cx="2251075" cy="7955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Jan/2018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581892" y="5268175"/>
            <a:ext cx="2252663" cy="6670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 err="1" smtClean="0">
                <a:solidFill>
                  <a:schemeClr val="tx1"/>
                </a:solidFill>
              </a:rPr>
              <a:t>Jul</a:t>
            </a:r>
            <a:r>
              <a:rPr lang="pt-BR" sz="2000" b="1" dirty="0" smtClean="0">
                <a:solidFill>
                  <a:schemeClr val="tx1"/>
                </a:solidFill>
              </a:rPr>
              <a:t>/2018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612677" y="6107457"/>
            <a:ext cx="2279650" cy="64928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>
                <a:solidFill>
                  <a:schemeClr val="tx1"/>
                </a:solidFill>
              </a:rPr>
              <a:t>Jan/2019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179628" y="4308226"/>
            <a:ext cx="5438775" cy="28733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Regime de Recuperação Fiscal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73800" y="6173532"/>
            <a:ext cx="5421312" cy="52873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LC </a:t>
            </a:r>
            <a:r>
              <a:rPr lang="pt-BR" sz="1600" b="1" dirty="0">
                <a:solidFill>
                  <a:schemeClr val="tx1"/>
                </a:solidFill>
              </a:rPr>
              <a:t>156/16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80422" y="4870857"/>
            <a:ext cx="5437188" cy="28892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LC </a:t>
            </a:r>
            <a:r>
              <a:rPr lang="pt-BR" sz="1600" b="1" dirty="0">
                <a:solidFill>
                  <a:schemeClr val="tx1"/>
                </a:solidFill>
              </a:rPr>
              <a:t>156/16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179628" y="4567752"/>
            <a:ext cx="5438775" cy="28733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Portaria </a:t>
            </a:r>
            <a:r>
              <a:rPr lang="pt-BR" sz="1600" b="1" dirty="0" smtClean="0">
                <a:solidFill>
                  <a:schemeClr val="tx1"/>
                </a:solidFill>
              </a:rPr>
              <a:t>MF 333/2017 (SPREV)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264703" y="5337517"/>
            <a:ext cx="5394325" cy="32215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Portaria MF 333/2017 (SPS)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276974" y="5704869"/>
            <a:ext cx="5414963" cy="314511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LC </a:t>
            </a:r>
            <a:r>
              <a:rPr lang="pt-BR" sz="1600" b="1" dirty="0">
                <a:solidFill>
                  <a:schemeClr val="tx1"/>
                </a:solidFill>
              </a:rPr>
              <a:t>156/16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12779" y="3834584"/>
            <a:ext cx="2879725" cy="362519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1" dirty="0">
                <a:solidFill>
                  <a:schemeClr val="tx1"/>
                </a:solidFill>
              </a:rPr>
              <a:t>União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3580304" y="3821774"/>
            <a:ext cx="2252663" cy="376008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chemeClr val="tx1"/>
                </a:solidFill>
              </a:rPr>
              <a:t>Set/2017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6179628" y="3766283"/>
            <a:ext cx="5421313" cy="43082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>
                <a:solidFill>
                  <a:schemeClr val="tx1"/>
                </a:solidFill>
              </a:rPr>
              <a:t>Portaria STN 346/2017 – GT MSC União</a:t>
            </a:r>
          </a:p>
        </p:txBody>
      </p:sp>
      <p:sp>
        <p:nvSpPr>
          <p:cNvPr id="23" name="Espaço Reservado para Número de Slide 2"/>
          <p:cNvSpPr txBox="1">
            <a:spLocks/>
          </p:cNvSpPr>
          <p:nvPr/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7684DB0-1A25-4336-8DB7-9EBD34D2EDD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6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007768" y="548680"/>
            <a:ext cx="4024313" cy="603250"/>
          </a:xfrm>
        </p:spPr>
        <p:txBody>
          <a:bodyPr rtlCol="0">
            <a:normAutofit/>
          </a:bodyPr>
          <a:lstStyle/>
          <a:p>
            <a:pPr defTabSz="914436" eaLnBrk="1" fontAlgn="auto" hangingPunct="1"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rgbClr val="17375E"/>
                </a:solidFill>
                <a:ea typeface="+mn-ea"/>
                <a:cs typeface="Arial" panose="020B0604020202020204" pitchFamily="34" charset="0"/>
              </a:rPr>
              <a:t>O que é o </a:t>
            </a:r>
            <a:r>
              <a:rPr lang="pt-BR" altLang="pt-BR" sz="2400" b="1" dirty="0" err="1">
                <a:solidFill>
                  <a:srgbClr val="17375E"/>
                </a:solidFill>
                <a:ea typeface="+mn-ea"/>
                <a:cs typeface="Arial" panose="020B0604020202020204" pitchFamily="34" charset="0"/>
              </a:rPr>
              <a:t>Siconfi</a:t>
            </a:r>
            <a:endParaRPr lang="pt-BR" altLang="pt-BR" sz="2400" b="1" dirty="0">
              <a:solidFill>
                <a:srgbClr val="17375E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1922132"/>
              </p:ext>
            </p:extLst>
          </p:nvPr>
        </p:nvGraphicFramePr>
        <p:xfrm>
          <a:off x="223280" y="786210"/>
          <a:ext cx="11593288" cy="372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972030" y="3890849"/>
            <a:ext cx="7524569" cy="3374168"/>
            <a:chOff x="1800229" y="106601"/>
            <a:chExt cx="6677150" cy="3532987"/>
          </a:xfrm>
        </p:grpSpPr>
        <p:sp>
          <p:nvSpPr>
            <p:cNvPr id="17" name="Retângulo 16"/>
            <p:cNvSpPr/>
            <p:nvPr/>
          </p:nvSpPr>
          <p:spPr>
            <a:xfrm>
              <a:off x="1800230" y="301589"/>
              <a:ext cx="6677149" cy="33379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1800229" y="106601"/>
              <a:ext cx="6156669" cy="985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rgbClr val="FF0000"/>
                  </a:solidFill>
                </a:rPr>
                <a:t>Poder e Órgão (Indicação de Unidade Contábil)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043505" y="4522502"/>
            <a:ext cx="7309079" cy="2636464"/>
            <a:chOff x="1819794" y="871457"/>
            <a:chExt cx="6677149" cy="2636464"/>
          </a:xfrm>
        </p:grpSpPr>
        <p:sp>
          <p:nvSpPr>
            <p:cNvPr id="15" name="Retângulo 14"/>
            <p:cNvSpPr/>
            <p:nvPr/>
          </p:nvSpPr>
          <p:spPr>
            <a:xfrm>
              <a:off x="1819794" y="871457"/>
              <a:ext cx="6677149" cy="26364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1819794" y="871457"/>
              <a:ext cx="3338574" cy="1216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0" rIns="91440" bIns="72000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PCASP Estendido;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007768" y="5043662"/>
            <a:ext cx="7200800" cy="1891521"/>
            <a:chOff x="1819794" y="1489157"/>
            <a:chExt cx="6677149" cy="1891521"/>
          </a:xfrm>
        </p:grpSpPr>
        <p:sp>
          <p:nvSpPr>
            <p:cNvPr id="13" name="Retângulo 12"/>
            <p:cNvSpPr/>
            <p:nvPr/>
          </p:nvSpPr>
          <p:spPr>
            <a:xfrm>
              <a:off x="1819794" y="1489157"/>
              <a:ext cx="6677149" cy="189152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819794" y="1489157"/>
              <a:ext cx="3338574" cy="1891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Informações Complementares:</a:t>
              </a:r>
              <a:endParaRPr lang="pt-BR" sz="24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870078" y="5035014"/>
            <a:ext cx="4122466" cy="1985324"/>
            <a:chOff x="5158369" y="1435333"/>
            <a:chExt cx="4122466" cy="1985324"/>
          </a:xfrm>
        </p:grpSpPr>
        <p:sp>
          <p:nvSpPr>
            <p:cNvPr id="11" name="Retângulo 10"/>
            <p:cNvSpPr/>
            <p:nvPr/>
          </p:nvSpPr>
          <p:spPr>
            <a:xfrm>
              <a:off x="5158369" y="1435333"/>
              <a:ext cx="3338574" cy="198532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5158369" y="1435333"/>
              <a:ext cx="4122466" cy="1985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Atributo Superávit Financeiro;</a:t>
              </a:r>
              <a:endParaRPr lang="pt-B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Dívida Consolidada;</a:t>
              </a:r>
              <a:endParaRPr lang="pt-B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Fonte ou Destinação de Recursos;</a:t>
              </a:r>
              <a:endParaRPr lang="pt-B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Natureza de Receita;</a:t>
              </a:r>
              <a:endParaRPr lang="pt-B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Natureza de Despesa;</a:t>
              </a:r>
              <a:endParaRPr lang="pt-BR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600" kern="1200" dirty="0" smtClean="0"/>
                <a:t>Classificação Funcional (Função e Subfunção);</a:t>
              </a:r>
              <a:endParaRPr lang="pt-BR" sz="1600" kern="1200" dirty="0"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1199456" y="5033718"/>
            <a:ext cx="284404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A MATRIZ...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7706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704850"/>
            <a:ext cx="112109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27848" y="5157192"/>
            <a:ext cx="34563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envio da MSC referente ao mês de Janeiro/2018 ao </a:t>
            </a:r>
            <a:r>
              <a:rPr lang="pt-BR" dirty="0" err="1"/>
              <a:t>Siconfi</a:t>
            </a:r>
            <a:r>
              <a:rPr lang="pt-BR" dirty="0"/>
              <a:t>, atualizado até às 16h do dia 05/03</a:t>
            </a:r>
          </a:p>
        </p:txBody>
      </p:sp>
    </p:spTree>
    <p:extLst>
      <p:ext uri="{BB962C8B-B14F-4D97-AF65-F5344CB8AC3E}">
        <p14:creationId xmlns:p14="http://schemas.microsoft.com/office/powerpoint/2010/main" val="8569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80330" y="665510"/>
            <a:ext cx="8235950" cy="603250"/>
          </a:xfrm>
        </p:spPr>
        <p:txBody>
          <a:bodyPr rtlCol="0">
            <a:normAutofit/>
          </a:bodyPr>
          <a:lstStyle/>
          <a:p>
            <a:pPr defTabSz="914436"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17375E"/>
                </a:solidFill>
                <a:ea typeface="+mn-ea"/>
                <a:cs typeface="Arial" panose="020B0604020202020204" pitchFamily="34" charset="0"/>
              </a:rPr>
              <a:t>Quem deve enviar a MATRIZ DE SALDOS CONTÁBEIS via Siconfi?</a:t>
            </a:r>
            <a:endParaRPr lang="pt-BR" altLang="pt-BR" sz="2400" b="1" dirty="0">
              <a:solidFill>
                <a:srgbClr val="17375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9376" y="1191813"/>
            <a:ext cx="11044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/>
                </a:solidFill>
              </a:rPr>
              <a:t>Portaria STN 896 de 2017.</a:t>
            </a: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Art</a:t>
            </a:r>
            <a:r>
              <a:rPr lang="pt-BR" b="1" dirty="0">
                <a:solidFill>
                  <a:schemeClr val="tx2"/>
                </a:solidFill>
              </a:rPr>
              <a:t>. 3º No exercício de 2018, serão inseridas no Siconfi, </a:t>
            </a:r>
            <a:r>
              <a:rPr lang="pt-BR" b="1" dirty="0" smtClean="0">
                <a:solidFill>
                  <a:schemeClr val="tx2"/>
                </a:solidFill>
              </a:rPr>
              <a:t>as seguintes </a:t>
            </a:r>
            <a:r>
              <a:rPr lang="pt-BR" b="1" dirty="0">
                <a:solidFill>
                  <a:schemeClr val="tx2"/>
                </a:solidFill>
              </a:rPr>
              <a:t>informações e dados contábeis, orçamentários e fiscais</a:t>
            </a:r>
            <a:r>
              <a:rPr lang="pt-BR" b="1" dirty="0" smtClean="0">
                <a:solidFill>
                  <a:schemeClr val="tx2"/>
                </a:solidFill>
              </a:rPr>
              <a:t>:....</a:t>
            </a:r>
          </a:p>
          <a:p>
            <a:pPr lvl="1" algn="just"/>
            <a:r>
              <a:rPr lang="pt-BR" b="1" dirty="0" smtClean="0">
                <a:solidFill>
                  <a:schemeClr val="tx2"/>
                </a:solidFill>
              </a:rPr>
              <a:t>V </a:t>
            </a:r>
            <a:r>
              <a:rPr lang="pt-BR" b="1" dirty="0">
                <a:solidFill>
                  <a:schemeClr val="tx2"/>
                </a:solidFill>
              </a:rPr>
              <a:t>– Conjunto de </a:t>
            </a:r>
            <a:r>
              <a:rPr lang="pt-BR" b="1" u="sng" dirty="0">
                <a:solidFill>
                  <a:schemeClr val="tx2"/>
                </a:solidFill>
              </a:rPr>
              <a:t>informações primárias de natureza contábil, orçamentária e </a:t>
            </a:r>
            <a:r>
              <a:rPr lang="pt-BR" b="1" u="sng" dirty="0" smtClean="0">
                <a:solidFill>
                  <a:schemeClr val="tx2"/>
                </a:solidFill>
              </a:rPr>
              <a:t>fiscal </a:t>
            </a:r>
            <a:r>
              <a:rPr lang="pt-BR" b="1" dirty="0" smtClean="0">
                <a:solidFill>
                  <a:schemeClr val="tx2"/>
                </a:solidFill>
              </a:rPr>
              <a:t>utilizadas </a:t>
            </a:r>
            <a:r>
              <a:rPr lang="pt-BR" b="1" dirty="0">
                <a:solidFill>
                  <a:schemeClr val="tx2"/>
                </a:solidFill>
              </a:rPr>
              <a:t>para geração automática de relatórios e </a:t>
            </a:r>
            <a:r>
              <a:rPr lang="pt-BR" b="1" dirty="0" smtClean="0">
                <a:solidFill>
                  <a:schemeClr val="tx2"/>
                </a:solidFill>
              </a:rPr>
              <a:t>demonstrativos, denominado MSC.</a:t>
            </a: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algn="just"/>
            <a:r>
              <a:rPr lang="pt-BR" b="1" dirty="0" smtClean="0">
                <a:solidFill>
                  <a:schemeClr val="tx2"/>
                </a:solidFill>
              </a:rPr>
              <a:t>Art</a:t>
            </a:r>
            <a:r>
              <a:rPr lang="pt-BR" b="1" dirty="0">
                <a:solidFill>
                  <a:schemeClr val="tx2"/>
                </a:solidFill>
              </a:rPr>
              <a:t>. 7º A </a:t>
            </a:r>
            <a:r>
              <a:rPr lang="pt-BR" b="1" dirty="0" smtClean="0">
                <a:solidFill>
                  <a:schemeClr val="tx2"/>
                </a:solidFill>
              </a:rPr>
              <a:t>MSC </a:t>
            </a:r>
            <a:r>
              <a:rPr lang="pt-BR" b="1" dirty="0">
                <a:solidFill>
                  <a:schemeClr val="tx2"/>
                </a:solidFill>
              </a:rPr>
              <a:t>corresponde a uma </a:t>
            </a:r>
            <a:r>
              <a:rPr lang="pt-BR" b="1" dirty="0" smtClean="0">
                <a:solidFill>
                  <a:schemeClr val="tx2"/>
                </a:solidFill>
              </a:rPr>
              <a:t>estrutura padronizada </a:t>
            </a:r>
            <a:r>
              <a:rPr lang="pt-BR" b="1" dirty="0">
                <a:solidFill>
                  <a:schemeClr val="tx2"/>
                </a:solidFill>
              </a:rPr>
              <a:t>para transferência de informações </a:t>
            </a:r>
            <a:r>
              <a:rPr lang="pt-BR" b="1" dirty="0" smtClean="0">
                <a:solidFill>
                  <a:schemeClr val="tx2"/>
                </a:solidFill>
              </a:rPr>
              <a:t>... dos </a:t>
            </a:r>
            <a:r>
              <a:rPr lang="pt-BR" b="1" dirty="0">
                <a:solidFill>
                  <a:schemeClr val="tx2"/>
                </a:solidFill>
              </a:rPr>
              <a:t>entes da Federação, composta pela relação de contas contábeis do </a:t>
            </a:r>
            <a:r>
              <a:rPr lang="pt-BR" b="1" dirty="0" smtClean="0">
                <a:solidFill>
                  <a:schemeClr val="tx2"/>
                </a:solidFill>
              </a:rPr>
              <a:t>PCASP </a:t>
            </a:r>
            <a:r>
              <a:rPr lang="pt-BR" b="1" dirty="0">
                <a:solidFill>
                  <a:schemeClr val="tx2"/>
                </a:solidFill>
              </a:rPr>
              <a:t>constante do Anexo III da Instrução de Procedimentos Contábeis nº </a:t>
            </a:r>
            <a:r>
              <a:rPr lang="pt-BR" b="1" dirty="0" smtClean="0">
                <a:solidFill>
                  <a:schemeClr val="tx2"/>
                </a:solidFill>
              </a:rPr>
              <a:t>00 (IPC </a:t>
            </a:r>
            <a:r>
              <a:rPr lang="pt-BR" b="1" dirty="0">
                <a:solidFill>
                  <a:schemeClr val="tx2"/>
                </a:solidFill>
              </a:rPr>
              <a:t>00</a:t>
            </a:r>
            <a:r>
              <a:rPr lang="pt-BR" b="1" dirty="0" smtClean="0">
                <a:solidFill>
                  <a:schemeClr val="tx2"/>
                </a:solidFill>
              </a:rPr>
              <a:t>), </a:t>
            </a:r>
            <a:r>
              <a:rPr lang="pt-BR" b="1" dirty="0">
                <a:solidFill>
                  <a:schemeClr val="tx2"/>
                </a:solidFill>
              </a:rPr>
              <a:t>e seus respectivos saldos detalhados por </a:t>
            </a:r>
            <a:r>
              <a:rPr lang="pt-BR" b="1" dirty="0" smtClean="0">
                <a:solidFill>
                  <a:schemeClr val="tx2"/>
                </a:solidFill>
              </a:rPr>
              <a:t>informações complementares.</a:t>
            </a:r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8422" y="4149080"/>
            <a:ext cx="11044509" cy="23083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O </a:t>
            </a:r>
            <a:r>
              <a:rPr lang="pt-BR" b="1" dirty="0">
                <a:solidFill>
                  <a:schemeClr val="bg1"/>
                </a:solidFill>
              </a:rPr>
              <a:t>envio da MSC será realizado exclusivamente pelo Poder Executivo, </a:t>
            </a:r>
            <a:r>
              <a:rPr lang="pt-BR" b="1" dirty="0" smtClean="0">
                <a:solidFill>
                  <a:schemeClr val="bg1"/>
                </a:solidFill>
              </a:rPr>
              <a:t>utilizando informações </a:t>
            </a:r>
            <a:r>
              <a:rPr lang="pt-BR" b="1" dirty="0">
                <a:solidFill>
                  <a:schemeClr val="bg1"/>
                </a:solidFill>
              </a:rPr>
              <a:t>agregadas e não consolidadas. Por esse motivo, os demais poderes </a:t>
            </a:r>
            <a:r>
              <a:rPr lang="pt-BR" b="1" dirty="0" smtClean="0">
                <a:solidFill>
                  <a:schemeClr val="bg1"/>
                </a:solidFill>
              </a:rPr>
              <a:t>e órgãos </a:t>
            </a:r>
            <a:r>
              <a:rPr lang="pt-BR" b="1" dirty="0">
                <a:solidFill>
                  <a:schemeClr val="bg1"/>
                </a:solidFill>
              </a:rPr>
              <a:t>deverão ser evidenciados na MSC utilizando a informação </a:t>
            </a:r>
            <a:r>
              <a:rPr lang="pt-BR" b="1" dirty="0" smtClean="0">
                <a:solidFill>
                  <a:schemeClr val="bg1"/>
                </a:solidFill>
              </a:rPr>
              <a:t>complementar “Poder </a:t>
            </a:r>
            <a:r>
              <a:rPr lang="pt-BR" b="1" dirty="0">
                <a:solidFill>
                  <a:schemeClr val="bg1"/>
                </a:solidFill>
              </a:rPr>
              <a:t>e Órgão</a:t>
            </a:r>
            <a:r>
              <a:rPr lang="pt-BR" b="1" dirty="0" smtClean="0">
                <a:solidFill>
                  <a:schemeClr val="bg1"/>
                </a:solidFill>
              </a:rPr>
              <a:t>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Será necessário a indicação de Poder e Órgão – PO específico para o RPPS. A não observância deste item fará com que o RPPS não obtenha a renovação do CRP.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    Classificação de PO para RPPS: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   10.102</a:t>
            </a:r>
            <a:r>
              <a:rPr lang="pt-BR" b="1" dirty="0">
                <a:solidFill>
                  <a:schemeClr val="bg1"/>
                </a:solidFill>
              </a:rPr>
              <a:t>	Poder Executivo – RPPS Federal </a:t>
            </a:r>
            <a:r>
              <a:rPr lang="pt-BR" b="1" dirty="0" smtClean="0">
                <a:solidFill>
                  <a:schemeClr val="bg1"/>
                </a:solidFill>
              </a:rPr>
              <a:t>   10.122</a:t>
            </a:r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Poder </a:t>
            </a:r>
            <a:r>
              <a:rPr lang="pt-BR" b="1" dirty="0">
                <a:solidFill>
                  <a:schemeClr val="bg1"/>
                </a:solidFill>
              </a:rPr>
              <a:t>Executivo – RPPS </a:t>
            </a:r>
            <a:r>
              <a:rPr lang="pt-BR" b="1" dirty="0" smtClean="0">
                <a:solidFill>
                  <a:schemeClr val="bg1"/>
                </a:solidFill>
              </a:rPr>
              <a:t>DF</a:t>
            </a:r>
            <a:endParaRPr lang="pt-BR" b="1" dirty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    10.132	Poder Executivo – RPPS Municipal </a:t>
            </a:r>
            <a:r>
              <a:rPr lang="pt-BR" b="1" dirty="0">
                <a:solidFill>
                  <a:schemeClr val="bg1"/>
                </a:solidFill>
              </a:rPr>
              <a:t>10.112	</a:t>
            </a:r>
            <a:r>
              <a:rPr lang="pt-BR" b="1" dirty="0" smtClean="0">
                <a:solidFill>
                  <a:schemeClr val="bg1"/>
                </a:solidFill>
              </a:rPr>
              <a:t>Poder Executivo </a:t>
            </a:r>
            <a:r>
              <a:rPr lang="pt-BR" b="1" dirty="0">
                <a:solidFill>
                  <a:schemeClr val="bg1"/>
                </a:solidFill>
              </a:rPr>
              <a:t>– RPPS </a:t>
            </a:r>
            <a:r>
              <a:rPr lang="pt-BR" b="1" dirty="0" smtClean="0">
                <a:solidFill>
                  <a:schemeClr val="bg1"/>
                </a:solidFill>
              </a:rPr>
              <a:t>Estadual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ângulo 1"/>
          <p:cNvSpPr>
            <a:spLocks noChangeArrowheads="1"/>
          </p:cNvSpPr>
          <p:nvPr/>
        </p:nvSpPr>
        <p:spPr bwMode="auto">
          <a:xfrm>
            <a:off x="335360" y="764704"/>
            <a:ext cx="11593288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b="1" u="sng" dirty="0">
                <a:solidFill>
                  <a:srgbClr val="000000"/>
                </a:solidFill>
              </a:rPr>
              <a:t>CONSTITUIÇÃO DO GRUPO DE </a:t>
            </a:r>
            <a:r>
              <a:rPr lang="pt-BR" sz="2400" b="1" u="sng" dirty="0" smtClean="0">
                <a:solidFill>
                  <a:srgbClr val="000000"/>
                </a:solidFill>
              </a:rPr>
              <a:t>TRABALHO</a:t>
            </a:r>
            <a:endParaRPr lang="pt-BR" sz="2400" b="1" u="sng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100" b="1" dirty="0" smtClean="0"/>
              <a:t>PORTARIA </a:t>
            </a:r>
            <a:r>
              <a:rPr lang="pt-BR" sz="2100" b="1" dirty="0"/>
              <a:t>CONJUNTA Nº 1, DE 13 DE ABRIL DE </a:t>
            </a:r>
            <a:r>
              <a:rPr lang="pt-BR" sz="2100" b="1" dirty="0" smtClean="0"/>
              <a:t>2017 (D.O.U. 17/04/2017)</a:t>
            </a:r>
            <a:endParaRPr lang="pt-BR" sz="21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b="1" u="sng" dirty="0" smtClean="0"/>
              <a:t>Objetivo:</a:t>
            </a:r>
            <a:r>
              <a:rPr lang="pt-BR" sz="2100" dirty="0" smtClean="0"/>
              <a:t> </a:t>
            </a:r>
            <a:r>
              <a:rPr lang="pt-BR" sz="2100" b="1" u="sng" dirty="0"/>
              <a:t>avaliar e aperfeiçoar as metodologias de apuração do resultado financeiro e atuarial</a:t>
            </a:r>
            <a:r>
              <a:rPr lang="pt-BR" sz="2100" dirty="0"/>
              <a:t> do </a:t>
            </a:r>
            <a:r>
              <a:rPr lang="pt-BR" sz="2100" dirty="0" smtClean="0"/>
              <a:t>RPPS </a:t>
            </a:r>
            <a:r>
              <a:rPr lang="pt-BR" sz="2100" dirty="0"/>
              <a:t>dos Servidores Públicos Civis da União, contemplando: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/>
              <a:t>I - </a:t>
            </a:r>
            <a:r>
              <a:rPr lang="pt-BR" sz="2100" b="1" u="sng" dirty="0"/>
              <a:t>avaliação da aderência das hipóteses e premissas</a:t>
            </a:r>
            <a:r>
              <a:rPr lang="pt-BR" sz="2100" dirty="0"/>
              <a:t> utilizadas na apuração do resultado atuarial do RPPS da União e na elaboração das projeções financeiras e atuariais que acompanham o </a:t>
            </a:r>
            <a:r>
              <a:rPr lang="pt-BR" sz="2100" dirty="0" smtClean="0"/>
              <a:t>PLDO </a:t>
            </a:r>
            <a:r>
              <a:rPr lang="pt-BR" sz="2100" dirty="0"/>
              <a:t>e </a:t>
            </a:r>
            <a:r>
              <a:rPr lang="pt-BR" sz="2100" dirty="0" smtClean="0"/>
              <a:t>PLOA</a:t>
            </a:r>
            <a:r>
              <a:rPr lang="pt-BR" sz="2100" dirty="0"/>
              <a:t>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/>
              <a:t>II - </a:t>
            </a:r>
            <a:r>
              <a:rPr lang="pt-BR" sz="2100" b="1" u="sng" dirty="0"/>
              <a:t>harmonização de conceitos e procedimentos</a:t>
            </a:r>
            <a:r>
              <a:rPr lang="pt-BR" sz="2100" dirty="0"/>
              <a:t> </a:t>
            </a:r>
            <a:r>
              <a:rPr lang="pt-BR" sz="2100" dirty="0" smtClean="0"/>
              <a:t>de registro </a:t>
            </a:r>
            <a:r>
              <a:rPr lang="pt-BR" sz="2100" dirty="0"/>
              <a:t>das receitas, despesas e resultados do RPPS da União nos demonstrativos fiscais da </a:t>
            </a:r>
            <a:r>
              <a:rPr lang="pt-BR" sz="2100" dirty="0" smtClean="0"/>
              <a:t>LRF - LRF;</a:t>
            </a:r>
            <a:endParaRPr lang="pt-BR" sz="21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100" dirty="0"/>
              <a:t>III - </a:t>
            </a:r>
            <a:r>
              <a:rPr lang="pt-BR" sz="2100" b="1" u="sng" dirty="0"/>
              <a:t>desenvolvimento de modelos estatísticos</a:t>
            </a:r>
            <a:r>
              <a:rPr lang="pt-BR" sz="2100" dirty="0"/>
              <a:t> </a:t>
            </a:r>
            <a:r>
              <a:rPr lang="pt-BR" sz="2100" dirty="0" smtClean="0"/>
              <a:t>p/ </a:t>
            </a:r>
            <a:r>
              <a:rPr lang="pt-BR" sz="2100" dirty="0"/>
              <a:t>a subsidiar simulações e estudos sobre eventos que possam resultar em impactos nas projeções financeiras e </a:t>
            </a:r>
            <a:r>
              <a:rPr lang="pt-BR" sz="2100" dirty="0" smtClean="0"/>
              <a:t>atuariais</a:t>
            </a:r>
            <a:endParaRPr lang="pt-BR" sz="21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96196"/>
              </p:ext>
            </p:extLst>
          </p:nvPr>
        </p:nvGraphicFramePr>
        <p:xfrm>
          <a:off x="2063552" y="5373216"/>
          <a:ext cx="8784976" cy="137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299"/>
                <a:gridCol w="5502677"/>
              </a:tblGrid>
              <a:tr h="642342">
                <a:tc>
                  <a:txBody>
                    <a:bodyPr/>
                    <a:lstStyle/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Ministério Fazenda:</a:t>
                      </a:r>
                    </a:p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Secretaria de Previdência</a:t>
                      </a:r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Secretaria do Tesouro Nacional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Ministério do </a:t>
                      </a:r>
                      <a:r>
                        <a:rPr lang="pt-BR" sz="15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Planejamneto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Secretaria de Orçamento Federal </a:t>
                      </a:r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Secretaria de Planejamento e Assuntos Econômicos</a:t>
                      </a:r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Secretaria de Gestão de Pessoas e Relações do Trabalho</a:t>
                      </a:r>
                      <a:endParaRPr lang="pt-BR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70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Convidados: </a:t>
                      </a:r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SPREV/SRGPS e </a:t>
                      </a:r>
                      <a:r>
                        <a:rPr lang="pt-BR" sz="15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IPEA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2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07368" y="836712"/>
            <a:ext cx="11449272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2 - B </a:t>
            </a:r>
          </a:p>
          <a:p>
            <a:r>
              <a:rPr lang="pt-BR" dirty="0"/>
              <a:t>A revisão do MCASP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373341"/>
            <a:ext cx="7633440" cy="34563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991544" y="2581253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DE: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1508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287688" y="45805"/>
            <a:ext cx="6944852" cy="60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MCASP – PROCEDIMENTOS CONTÁBEIS ESPECÍFICOS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9336" y="868555"/>
            <a:ext cx="6805068" cy="58631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Sumário:	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	CONTEXTO: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1.1.	Histórico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1.2.	Princípios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1.3.	Estrutura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1.4.	Síntese de normas aplicáveis, externa ao MCASP.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	ASPECTO CONCEITUAL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2.1.	EQUILÍBRIO A LONGO PRAZO;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2.2.	PRESERVAÇÃO DE PATRIMÔNIO;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2.3.	PLANO DE BENEFÍCIOS;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	PLANO DE CUSTEIO;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2.4.1.	Custo Normal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2.4.1.1.	Contribuições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2.4.1.2.	Ganhos em investimentos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2.4.1.3.	Compensações financeiras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2.4.2.	Custo Suplementar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2.4.2.1.	Plano de Amortização do Déficit Atuarial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2.4.2.2.	Segregação de Massas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2.4.2.2.1.	Plano Previdenciário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2.4.2.2.2.	Plano Financeiro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2.4.3.	Revisão do Plano de Custeio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2.5.	REGIMES DE FINANCIAMENTO: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2.5.1.	Regime Financeiro de Capitalização;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2.5.2.	Regime Financeiro de Repartição de Capitais de Cobertura;</a:t>
            </a:r>
          </a:p>
          <a:p>
            <a:pPr lvl="0"/>
            <a:r>
              <a:rPr lang="pt-BR" altLang="pt-BR" sz="15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2.5.3.	Regime Financeiro de Repartição Simples</a:t>
            </a:r>
            <a:r>
              <a:rPr lang="pt-BR" altLang="pt-BR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91544" y="584242"/>
            <a:ext cx="25922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PARA:</a:t>
            </a:r>
            <a:endParaRPr lang="pt-BR" sz="4000" b="1" dirty="0"/>
          </a:p>
        </p:txBody>
      </p:sp>
      <p:sp>
        <p:nvSpPr>
          <p:cNvPr id="7" name="Retângulo 6"/>
          <p:cNvSpPr/>
          <p:nvPr/>
        </p:nvSpPr>
        <p:spPr>
          <a:xfrm>
            <a:off x="4151784" y="654757"/>
            <a:ext cx="5832648" cy="49398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	ASPECTO CONTÁBIL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3.1.	APLICAÇÃO DO PCASP, PARTICULARIDADES;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3.2.	PROVISÕES MATEMÁTICAS PREVIDENCIÁRIAS;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	GESTÃO DE ATIVOS: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3.3.1.	Caixa e equivalentes a caixa;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3.3.2.	Investimentos;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3.3.2.1.	Mobiliários;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3.3.2.2.	Imobiliários; e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3.3.2.3.	Outros;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	Créditos a receber;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3.3.3.1.	Contribuições a vencer;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3.3.3.2.	Contribuições parceladas;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3.3.3.3.	Compensação previdenciária a receber;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3.3.3.3.1.	RGPS; e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3.3.3.3.2.	RPPS;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3.3.4.	Imóveis: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3.3.4.1.	Para investimento; e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3.3.4.2.	Para Uso da Sede.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3.4.	GESTÃO DE PASSIVOS: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3.4.1.	Benefícios a pagar;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3.4.2.	Compensação previdenciária a pagar;</a:t>
            </a:r>
          </a:p>
        </p:txBody>
      </p:sp>
      <p:sp>
        <p:nvSpPr>
          <p:cNvPr id="8" name="Retângulo 7"/>
          <p:cNvSpPr/>
          <p:nvPr/>
        </p:nvSpPr>
        <p:spPr>
          <a:xfrm>
            <a:off x="7908852" y="1700808"/>
            <a:ext cx="6096000" cy="51706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	RECEITAS ORÇAMENTÁRIAS DO RPPS: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3.5.1.	Contribuições: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3.5.1.1.	Patronal;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3.5.1.2.	Servidor; e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3.5.1.3.	Aposentados e Pensionistas.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3.5.2.	Ganhos com Investimentos;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3.5.3.	Cobertura de déficit: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3.5.3.1.	Financeiro;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3.5.3.2.	Atuarial;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3.5.3.2.1.	Aporte Atuarial; e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3.5.3.2.2.	Contribuição Suplementar.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3.5.4.	Taxa de Administração.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3.5.5.	Compensação financeira;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	DESPESAS ORÇAMENTÁRIAS DO RPPS: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	Benefícios: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3.6.1.1.	Aposentadorias;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3.6.1.2.	Auxílio-Doença;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3.6.1.3.	Salário-família;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3.6.1.4.	Salário-maternidade;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3.6.1.5.	Pensões;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3.6.1.6.	Auxílio-reclusão;</a:t>
            </a:r>
          </a:p>
          <a:p>
            <a:pPr lvl="0">
              <a:tabLst>
                <a:tab pos="450850" algn="l"/>
              </a:tabLst>
            </a:pPr>
            <a:r>
              <a:rPr lang="pt-BR" altLang="pt-BR" sz="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3.6.2.	Custeio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14469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263352" y="671206"/>
            <a:ext cx="11449272" cy="21236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3 - A</a:t>
            </a:r>
          </a:p>
          <a:p>
            <a:r>
              <a:rPr lang="pt-BR" dirty="0"/>
              <a:t>A - Desafios da análise dos fundos com a Resolução CMN nº 4.604/2017;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0464" y="3179584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para ativos de emissores privados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7236" y="3795547"/>
            <a:ext cx="108015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Emitidos por instituição financeira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Emitidos por companhias abertas, operacionais e registradas na CVM;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Cotas de classe sênior de FIDC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Não permite ativos emitidos por </a:t>
            </a:r>
            <a:r>
              <a:rPr lang="pt-BR" sz="2400" dirty="0" err="1"/>
              <a:t>securitizadoras</a:t>
            </a:r>
            <a:r>
              <a:rPr lang="pt-BR" sz="2400" dirty="0"/>
              <a:t> (CRI e CRA)</a:t>
            </a:r>
          </a:p>
        </p:txBody>
      </p:sp>
    </p:spTree>
    <p:extLst>
      <p:ext uri="{BB962C8B-B14F-4D97-AF65-F5344CB8AC3E}">
        <p14:creationId xmlns:p14="http://schemas.microsoft.com/office/powerpoint/2010/main" val="8942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2900" y="664964"/>
            <a:ext cx="9929564" cy="603250"/>
          </a:xfrm>
        </p:spPr>
        <p:txBody>
          <a:bodyPr rtlCol="0">
            <a:normAutofit fontScale="90000"/>
          </a:bodyPr>
          <a:lstStyle/>
          <a:p>
            <a:pPr defTabSz="914436"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17375E"/>
                </a:solidFill>
                <a:ea typeface="+mn-ea"/>
                <a:cs typeface="Arial" panose="020B0604020202020204" pitchFamily="34" charset="0"/>
              </a:rPr>
              <a:t>O que se precisa fazer para analisar um Fundo de Investimento...dentre outros...</a:t>
            </a:r>
            <a:endParaRPr lang="pt-BR" altLang="pt-BR" sz="2400" b="1" dirty="0">
              <a:solidFill>
                <a:srgbClr val="17375E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67400878"/>
              </p:ext>
            </p:extLst>
          </p:nvPr>
        </p:nvGraphicFramePr>
        <p:xfrm>
          <a:off x="342900" y="1124744"/>
          <a:ext cx="11297716" cy="583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3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2900" y="664964"/>
            <a:ext cx="8921750" cy="603250"/>
          </a:xfrm>
        </p:spPr>
        <p:txBody>
          <a:bodyPr rtlCol="0">
            <a:normAutofit/>
          </a:bodyPr>
          <a:lstStyle/>
          <a:p>
            <a:pPr defTabSz="914436" eaLnBrk="1" fontAlgn="auto" hangingPunct="1">
              <a:spcAft>
                <a:spcPts val="0"/>
              </a:spcAft>
              <a:defRPr/>
            </a:pPr>
            <a:r>
              <a:rPr lang="pt-BR" altLang="pt-BR" sz="2400" b="1" dirty="0" smtClean="0">
                <a:solidFill>
                  <a:srgbClr val="17375E"/>
                </a:solidFill>
                <a:ea typeface="+mn-ea"/>
                <a:cs typeface="Arial" panose="020B0604020202020204" pitchFamily="34" charset="0"/>
              </a:rPr>
              <a:t>Como avaliar uma empresa...dentre outros...</a:t>
            </a:r>
            <a:endParaRPr lang="pt-BR" altLang="pt-BR" sz="2400" b="1" dirty="0">
              <a:solidFill>
                <a:srgbClr val="17375E"/>
              </a:solidFill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42555807"/>
              </p:ext>
            </p:extLst>
          </p:nvPr>
        </p:nvGraphicFramePr>
        <p:xfrm>
          <a:off x="342900" y="980728"/>
          <a:ext cx="112977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505093"/>
            <a:ext cx="5040560" cy="1080120"/>
          </a:xfrm>
        </p:spPr>
        <p:txBody>
          <a:bodyPr/>
          <a:lstStyle/>
          <a:p>
            <a:r>
              <a:rPr lang="pt-BR" sz="3000" b="1" dirty="0" smtClean="0"/>
              <a:t>A análise e os limites de concentração não são somente dos fundos em que o RPPS investe...</a:t>
            </a:r>
            <a:br>
              <a:rPr lang="pt-BR" sz="3000" b="1" dirty="0" smtClean="0"/>
            </a:br>
            <a:endParaRPr lang="pt-BR" sz="3000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90976"/>
              </p:ext>
            </p:extLst>
          </p:nvPr>
        </p:nvGraphicFramePr>
        <p:xfrm>
          <a:off x="5879976" y="908720"/>
          <a:ext cx="6199187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Planilha" r:id="rId3" imgW="5410223" imgH="5019570" progId="Excel.Sheet.12">
                  <p:embed/>
                </p:oleObj>
              </mc:Choice>
              <mc:Fallback>
                <p:oleObj name="Planilha" r:id="rId3" imgW="5410223" imgH="5019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9976" y="908720"/>
                        <a:ext cx="6199187" cy="575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127448" y="3501008"/>
            <a:ext cx="36004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Neste exemplo estes fundos concentram R$ 110 milhões de debentures de uma única empresa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31326"/>
              </p:ext>
            </p:extLst>
          </p:nvPr>
        </p:nvGraphicFramePr>
        <p:xfrm>
          <a:off x="47328" y="4769090"/>
          <a:ext cx="5760640" cy="1480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Planilha" r:id="rId5" imgW="5010156" imgH="838080" progId="Excel.Sheet.12">
                  <p:embed/>
                </p:oleObj>
              </mc:Choice>
              <mc:Fallback>
                <p:oleObj name="Planilha" r:id="rId5" imgW="5010156" imgH="838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28" y="4769090"/>
                        <a:ext cx="5760640" cy="1480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6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48442" y="116632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Notificações emitidas pelo CADPREV</a:t>
            </a:r>
            <a:endParaRPr lang="pt-BR" b="1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286169"/>
              </p:ext>
            </p:extLst>
          </p:nvPr>
        </p:nvGraphicFramePr>
        <p:xfrm>
          <a:off x="119063" y="546100"/>
          <a:ext cx="4475162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Planilha" r:id="rId3" imgW="3048146" imgH="3819459" progId="Excel.Sheet.12">
                  <p:embed/>
                </p:oleObj>
              </mc:Choice>
              <mc:Fallback>
                <p:oleObj name="Planilha" r:id="rId3" imgW="3048146" imgH="38194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063" y="546100"/>
                        <a:ext cx="4475162" cy="561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722909"/>
              </p:ext>
            </p:extLst>
          </p:nvPr>
        </p:nvGraphicFramePr>
        <p:xfrm>
          <a:off x="4799856" y="1196752"/>
          <a:ext cx="7128792" cy="689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Planilha" r:id="rId5" imgW="5762803" imgH="9829695" progId="Excel.Sheet.12">
                  <p:embed/>
                </p:oleObj>
              </mc:Choice>
              <mc:Fallback>
                <p:oleObj name="Planilha" r:id="rId5" imgW="5762803" imgH="98296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9856" y="1196752"/>
                        <a:ext cx="7128792" cy="689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6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5662" y="980728"/>
            <a:ext cx="10972800" cy="1143000"/>
          </a:xfrm>
        </p:spPr>
        <p:txBody>
          <a:bodyPr/>
          <a:lstStyle/>
          <a:p>
            <a:r>
              <a:rPr lang="pt-BR" dirty="0" smtClean="0"/>
              <a:t>Uma vez detectada alocação em fundos não permitidos pela Resolução CMN: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6872"/>
            <a:ext cx="10515600" cy="4351338"/>
          </a:xfrm>
        </p:spPr>
        <p:txBody>
          <a:bodyPr/>
          <a:lstStyle/>
          <a:p>
            <a:r>
              <a:rPr lang="pt-BR" dirty="0" smtClean="0"/>
              <a:t>Notificação pela SPREV</a:t>
            </a:r>
          </a:p>
          <a:p>
            <a:r>
              <a:rPr lang="pt-BR" dirty="0" smtClean="0"/>
              <a:t>Divulgação no sitio </a:t>
            </a:r>
            <a:r>
              <a:rPr lang="pt-BR" dirty="0" smtClean="0">
                <a:hlinkClick r:id="rId2"/>
              </a:rPr>
              <a:t>www.previdencia.gov.br</a:t>
            </a:r>
            <a:endParaRPr lang="pt-BR" dirty="0" smtClean="0"/>
          </a:p>
          <a:p>
            <a:r>
              <a:rPr lang="pt-BR" dirty="0" smtClean="0"/>
              <a:t>Comunicação à CVM</a:t>
            </a:r>
          </a:p>
          <a:p>
            <a:r>
              <a:rPr lang="pt-BR" dirty="0" smtClean="0"/>
              <a:t>Informação a outros órgão de investigação e apuração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40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87" y="0"/>
            <a:ext cx="941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47637"/>
            <a:ext cx="97345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191344" y="620688"/>
            <a:ext cx="11449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SUBGRUPO 1:</a:t>
            </a:r>
          </a:p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HARMONIZAÇÃO CONTÁBIL X ORÇAMENTÁRIA</a:t>
            </a:r>
          </a:p>
          <a:p>
            <a:pPr algn="ctr"/>
            <a:endParaRPr lang="pt-BR" sz="3000" b="1" baseline="50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7368" y="2029830"/>
            <a:ext cx="11233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u="sng" dirty="0" smtClean="0"/>
              <a:t>SOF - COMPARATIVO DAS CLASSIFICAÇÕES ORÇAMENTÁRIAS - 2015 A 2018</a:t>
            </a:r>
            <a:endParaRPr lang="pt-BR" sz="1600" u="sng" dirty="0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6" y="2366882"/>
            <a:ext cx="11233248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99044" y="3385685"/>
            <a:ext cx="2448272" cy="54737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248128" y="3410961"/>
            <a:ext cx="2212990" cy="4680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511436" y="3443346"/>
            <a:ext cx="2160240" cy="432048"/>
          </a:xfrm>
          <a:prstGeom prst="rect">
            <a:avLst/>
          </a:prstGeom>
          <a:noFill/>
          <a:ln w="508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em curva para baixo 7"/>
          <p:cNvSpPr/>
          <p:nvPr/>
        </p:nvSpPr>
        <p:spPr>
          <a:xfrm>
            <a:off x="8971376" y="3044063"/>
            <a:ext cx="1080120" cy="360040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479376" y="2708920"/>
            <a:ext cx="11449272" cy="21236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</a:lstStyle>
          <a:p>
            <a:r>
              <a:rPr lang="pt-BR" dirty="0"/>
              <a:t>3 - B</a:t>
            </a:r>
          </a:p>
          <a:p>
            <a:r>
              <a:rPr lang="pt-BR" dirty="0"/>
              <a:t>B - Portaria MF 577/2017: investidor qualificado e marcação títulos públicos</a:t>
            </a:r>
          </a:p>
        </p:txBody>
      </p:sp>
    </p:spTree>
    <p:extLst>
      <p:ext uri="{BB962C8B-B14F-4D97-AF65-F5344CB8AC3E}">
        <p14:creationId xmlns:p14="http://schemas.microsoft.com/office/powerpoint/2010/main" val="42185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639616" y="980728"/>
            <a:ext cx="66967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INVESTIDOR QUALIFICADO APÓS PORTARIA MF 577/2017</a:t>
            </a:r>
            <a:endParaRPr lang="pt-BR" sz="2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5185312"/>
              </p:ext>
            </p:extLst>
          </p:nvPr>
        </p:nvGraphicFramePr>
        <p:xfrm>
          <a:off x="1055440" y="1844824"/>
          <a:ext cx="10081120" cy="54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4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416412" y="6376803"/>
            <a:ext cx="2844800" cy="365125"/>
          </a:xfrm>
        </p:spPr>
        <p:txBody>
          <a:bodyPr/>
          <a:lstStyle/>
          <a:p>
            <a:pPr>
              <a:defRPr/>
            </a:pPr>
            <a:fld id="{2C778CB0-C7B4-4243-9295-7A049A9819DF}" type="slidenum">
              <a:rPr lang="pt-BR" sz="2000" smtClean="0"/>
              <a:pPr>
                <a:defRPr/>
              </a:pPr>
              <a:t>52</a:t>
            </a:fld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-168696" y="667738"/>
            <a:ext cx="1188132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Marcação títulos públicos na ‘curva’: </a:t>
            </a:r>
            <a:r>
              <a:rPr lang="pt-BR" sz="2400" dirty="0">
                <a:solidFill>
                  <a:srgbClr val="FF0000"/>
                </a:solidFill>
              </a:rPr>
              <a:t>títulos de emissão do Tesouro Nacional poderão ser contabilizados pelos respectivos custos de aquisição acrescidos dos rendimentos auferidos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79376" y="983778"/>
            <a:ext cx="7638622" cy="1278877"/>
            <a:chOff x="-830980" y="0"/>
            <a:chExt cx="7638622" cy="1278877"/>
          </a:xfrm>
        </p:grpSpPr>
        <p:sp>
          <p:nvSpPr>
            <p:cNvPr id="21" name="Retângulo 20"/>
            <p:cNvSpPr/>
            <p:nvPr/>
          </p:nvSpPr>
          <p:spPr>
            <a:xfrm>
              <a:off x="1977332" y="0"/>
              <a:ext cx="4830310" cy="102085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-830980" y="258022"/>
              <a:ext cx="4830310" cy="1020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kern="1200" dirty="0" smtClean="0">
                  <a:solidFill>
                    <a:srgbClr val="002060"/>
                  </a:solidFill>
                </a:rPr>
                <a:t>Parâmetros Gerais – Portaria MPS 402, alterada pela Portaria MF 577/2017</a:t>
              </a:r>
              <a:endParaRPr lang="pt-BR" sz="22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16444" y="2013350"/>
            <a:ext cx="5911305" cy="983460"/>
            <a:chOff x="896338" y="1668955"/>
            <a:chExt cx="5911305" cy="983460"/>
          </a:xfrm>
        </p:grpSpPr>
        <p:sp>
          <p:nvSpPr>
            <p:cNvPr id="19" name="Retângulo 18"/>
            <p:cNvSpPr/>
            <p:nvPr/>
          </p:nvSpPr>
          <p:spPr>
            <a:xfrm>
              <a:off x="2315454" y="1825275"/>
              <a:ext cx="4492189" cy="827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896338" y="1668955"/>
              <a:ext cx="4896544" cy="8271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bg1"/>
                  </a:solidFill>
                </a:rPr>
                <a:t>compatibilidade com os prazos e taxas das obrigações presentes e futuras do RPPS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135560" y="2667420"/>
            <a:ext cx="4492189" cy="827140"/>
            <a:chOff x="2315454" y="2652416"/>
            <a:chExt cx="4492189" cy="827140"/>
          </a:xfrm>
        </p:grpSpPr>
        <p:sp>
          <p:nvSpPr>
            <p:cNvPr id="17" name="Retângulo 16"/>
            <p:cNvSpPr/>
            <p:nvPr/>
          </p:nvSpPr>
          <p:spPr>
            <a:xfrm>
              <a:off x="2315454" y="2652416"/>
              <a:ext cx="4492189" cy="827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2315454" y="2652416"/>
              <a:ext cx="4492189" cy="8271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bg1"/>
                  </a:solidFill>
                </a:rPr>
                <a:t>classificados separadamente dos ativos para negociação</a:t>
              </a:r>
              <a:endParaRPr lang="pt-BR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902993" y="3396995"/>
            <a:ext cx="4497776" cy="1825773"/>
            <a:chOff x="2315454" y="2480924"/>
            <a:chExt cx="4497776" cy="1825773"/>
          </a:xfrm>
        </p:grpSpPr>
        <p:sp>
          <p:nvSpPr>
            <p:cNvPr id="15" name="Retângulo 14"/>
            <p:cNvSpPr/>
            <p:nvPr/>
          </p:nvSpPr>
          <p:spPr>
            <a:xfrm>
              <a:off x="2315454" y="3479557"/>
              <a:ext cx="4492189" cy="827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2321041" y="2480924"/>
              <a:ext cx="4492189" cy="827140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bg1"/>
                  </a:solidFill>
                </a:rPr>
                <a:t>comprovada a intenção e capacidade financeira do RPPS de mantê-los em carteira até o vencimento</a:t>
              </a: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787632" y="4370340"/>
            <a:ext cx="6315772" cy="1027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kern="1200" dirty="0" smtClean="0"/>
              <a:t>atendidas as normas de atuária e de contabilidade, inclusive no que se refere à obrigatoriedade de divulgação das informações relativas aos títulos adquiridos e ao impacto nos resultados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667306" y="5389604"/>
            <a:ext cx="9263986" cy="1825774"/>
            <a:chOff x="2315454" y="4135204"/>
            <a:chExt cx="9263986" cy="1825774"/>
          </a:xfrm>
        </p:grpSpPr>
        <p:sp>
          <p:nvSpPr>
            <p:cNvPr id="11" name="Retângulo 10"/>
            <p:cNvSpPr/>
            <p:nvPr/>
          </p:nvSpPr>
          <p:spPr>
            <a:xfrm>
              <a:off x="2315454" y="5133838"/>
              <a:ext cx="4492189" cy="8271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4929660" y="4135204"/>
              <a:ext cx="6649780" cy="1352323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solidFill>
                    <a:schemeClr val="bg1"/>
                  </a:solidFill>
                </a:rPr>
                <a:t>operações de alienação simultâneas à aquisição de novos títulos da mesma natureza, com prazo de vencimento superior e em montante igual ou superior ao dos títulos alienados, não descaracterizam a intenção do RPPS de mantê-los em carteira até o vencimento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7968208" y="2004633"/>
            <a:ext cx="3744416" cy="2000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Como demonstrar?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 Portaria SPREV nº 4, de 5/2/2018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DAIR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DPIN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Notas explicativas demonstrações contábeis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1513114" y="4915881"/>
            <a:ext cx="9165771" cy="25287"/>
          </a:xfrm>
          <a:prstGeom prst="line">
            <a:avLst/>
          </a:prstGeom>
          <a:ln w="19050" cap="rnd" cmpd="thickThin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-24680" y="33265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-24680" y="652534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255429" y="1628800"/>
            <a:ext cx="9681140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dirty="0" smtClean="0"/>
              <a:t>Obrigado </a:t>
            </a:r>
          </a:p>
          <a:p>
            <a:pPr>
              <a:spcBef>
                <a:spcPts val="600"/>
              </a:spcBef>
            </a:pPr>
            <a:r>
              <a:rPr lang="pt-BR" sz="2400" b="1" i="1" dirty="0" smtClean="0"/>
              <a:t>Allex </a:t>
            </a:r>
            <a:r>
              <a:rPr lang="pt-BR" sz="2400" b="1" i="1" dirty="0"/>
              <a:t>Albert Rodrigues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Auditor Fiscal da Receita Federal do Brasil</a:t>
            </a:r>
          </a:p>
          <a:p>
            <a:pPr>
              <a:spcBef>
                <a:spcPts val="600"/>
              </a:spcBef>
            </a:pPr>
            <a:r>
              <a:rPr lang="pt-BR" sz="2400" dirty="0"/>
              <a:t>Coordenação-Geral de Atuária, Contabilidade e Investimentos</a:t>
            </a:r>
          </a:p>
          <a:p>
            <a:pPr>
              <a:spcBef>
                <a:spcPts val="600"/>
              </a:spcBef>
            </a:pPr>
            <a:endParaRPr lang="pt-BR" sz="2400" dirty="0"/>
          </a:p>
          <a:p>
            <a:pPr algn="ctr">
              <a:spcBef>
                <a:spcPts val="600"/>
              </a:spcBef>
            </a:pPr>
            <a:r>
              <a:rPr lang="pt-BR" sz="2400" dirty="0">
                <a:latin typeface="Arial Rounded MT Bold" panose="020F0704030504030204" pitchFamily="34" charset="0"/>
              </a:rPr>
              <a:t>atendimento.rpps@previdencia.gov.br </a:t>
            </a:r>
          </a:p>
          <a:p>
            <a:pPr algn="ctr">
              <a:spcBef>
                <a:spcPts val="600"/>
              </a:spcBef>
            </a:pPr>
            <a:r>
              <a:rPr lang="pt-BR" sz="2400" dirty="0">
                <a:latin typeface="Arial Rounded MT Bold" panose="020F0704030504030204" pitchFamily="34" charset="0"/>
              </a:rPr>
              <a:t>(61)2021-5555</a:t>
            </a:r>
          </a:p>
        </p:txBody>
      </p:sp>
    </p:spTree>
    <p:extLst>
      <p:ext uri="{BB962C8B-B14F-4D97-AF65-F5344CB8AC3E}">
        <p14:creationId xmlns:p14="http://schemas.microsoft.com/office/powerpoint/2010/main" val="36571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7449400"/>
              </p:ext>
            </p:extLst>
          </p:nvPr>
        </p:nvGraphicFramePr>
        <p:xfrm>
          <a:off x="119336" y="1628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 explicativo em seta para a esquerda 6"/>
          <p:cNvSpPr/>
          <p:nvPr/>
        </p:nvSpPr>
        <p:spPr>
          <a:xfrm>
            <a:off x="8247336" y="3547505"/>
            <a:ext cx="3831504" cy="3499962"/>
          </a:xfrm>
          <a:prstGeom prst="leftArrowCallout">
            <a:avLst>
              <a:gd name="adj1" fmla="val 3727"/>
              <a:gd name="adj2" fmla="val 5304"/>
              <a:gd name="adj3" fmla="val 6091"/>
              <a:gd name="adj4" fmla="val 91127"/>
            </a:avLst>
          </a:prstGeom>
          <a:solidFill>
            <a:schemeClr val="bg1">
              <a:lumMod val="9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400" dirty="0" smtClean="0">
                <a:solidFill>
                  <a:prstClr val="black"/>
                </a:solidFill>
              </a:rPr>
              <a:t>Os planos de benefícios oferecidos pelo RPPS, estão caracterizados por “benefício definido”.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</a:rPr>
              <a:t>A norma trata a contabilização e a divulgação dos benefícios pela:</a:t>
            </a:r>
          </a:p>
          <a:p>
            <a:pPr algn="just"/>
            <a:r>
              <a:rPr lang="pt-BR" sz="2400" b="1" dirty="0" smtClean="0">
                <a:solidFill>
                  <a:prstClr val="black"/>
                </a:solidFill>
              </a:rPr>
              <a:t>Entidade Empregadora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26383"/>
            <a:ext cx="12169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SUBGRUPO 2: ESTUDO DE IMPACTOS DA IPSAS 39</a:t>
            </a:r>
            <a:endParaRPr lang="pt-BR" sz="4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312712" y="1293035"/>
            <a:ext cx="1218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/>
                </a:solidFill>
              </a:rPr>
              <a:t>Alcance da NBC TSP 15 (minuta) - Benefícios a Pessoal - IPSAS 39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7276" y="692696"/>
            <a:ext cx="12180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black"/>
                </a:solidFill>
              </a:rPr>
              <a:t>Composição da </a:t>
            </a:r>
            <a:r>
              <a:rPr lang="pt-BR" sz="1600" b="1" dirty="0">
                <a:solidFill>
                  <a:prstClr val="black"/>
                </a:solidFill>
              </a:rPr>
              <a:t>A</a:t>
            </a:r>
            <a:r>
              <a:rPr lang="pt-BR" sz="1600" b="1" dirty="0" smtClean="0">
                <a:solidFill>
                  <a:prstClr val="black"/>
                </a:solidFill>
              </a:rPr>
              <a:t>valiação Atuarial</a:t>
            </a:r>
            <a:endParaRPr lang="pt-BR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74412470"/>
              </p:ext>
            </p:extLst>
          </p:nvPr>
        </p:nvGraphicFramePr>
        <p:xfrm>
          <a:off x="0" y="1007698"/>
          <a:ext cx="12173400" cy="580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2063552" y="5445224"/>
            <a:ext cx="74888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Ente federativo deverá reconhecer contabilmente obrigações de longo prazo com o RPPS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46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-312712" y="692696"/>
            <a:ext cx="1286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SUBGRUPO 3: PREMISSAS ATUARIAIS E ECONÔMICAS</a:t>
            </a:r>
            <a:endParaRPr lang="pt-BR" sz="4000" b="1" baseline="50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05536" y="1797040"/>
            <a:ext cx="10297144" cy="374682"/>
          </a:xfrm>
          <a:prstGeom prst="rect">
            <a:avLst/>
          </a:prstGeom>
          <a:solidFill>
            <a:srgbClr val="689AD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Taxa de Desconto Atuarial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5536" y="1356304"/>
            <a:ext cx="10297144" cy="299950"/>
          </a:xfrm>
          <a:prstGeom prst="rect">
            <a:avLst/>
          </a:prstGeom>
          <a:solidFill>
            <a:srgbClr val="2B489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PIB e Inflação</a:t>
            </a: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-168696" y="2349588"/>
            <a:ext cx="11642444" cy="80678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2300" b="1" dirty="0" smtClean="0">
                <a:solidFill>
                  <a:schemeClr val="bg2">
                    <a:lumMod val="25000"/>
                  </a:schemeClr>
                </a:solidFill>
              </a:rPr>
              <a:t>Taxa de Desconto Atuarial</a:t>
            </a:r>
            <a:endParaRPr lang="pt-BR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3392" y="3671842"/>
            <a:ext cx="234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Internacionais</a:t>
            </a:r>
            <a:endParaRPr lang="pt-BR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9376" y="4119031"/>
            <a:ext cx="11423989" cy="2911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Norma Internacional de Contabilidade Aplicada ao Setor Público, IPSAS </a:t>
            </a:r>
            <a:r>
              <a:rPr lang="pt-BR" sz="2200" dirty="0" smtClean="0">
                <a:ea typeface="Calibri" panose="020F0502020204030204" pitchFamily="34" charset="0"/>
              </a:rPr>
              <a:t>39 </a:t>
            </a:r>
            <a:r>
              <a:rPr lang="pt-BR" sz="2200" dirty="0">
                <a:ea typeface="Calibri" panose="020F0502020204030204" pitchFamily="34" charset="0"/>
              </a:rPr>
              <a:t>– </a:t>
            </a:r>
            <a:r>
              <a:rPr lang="pt-BR" sz="2200" dirty="0" err="1">
                <a:ea typeface="Calibri" panose="020F0502020204030204" pitchFamily="34" charset="0"/>
              </a:rPr>
              <a:t>Employee</a:t>
            </a:r>
            <a:r>
              <a:rPr lang="pt-BR" sz="2200" dirty="0">
                <a:ea typeface="Calibri" panose="020F0502020204030204" pitchFamily="34" charset="0"/>
              </a:rPr>
              <a:t> </a:t>
            </a:r>
            <a:r>
              <a:rPr lang="pt-BR" sz="2200" dirty="0" err="1">
                <a:ea typeface="Calibri" panose="020F0502020204030204" pitchFamily="34" charset="0"/>
              </a:rPr>
              <a:t>Benefits</a:t>
            </a:r>
            <a:endParaRPr lang="pt-BR" sz="2200" dirty="0">
              <a:ea typeface="Calibri" panose="020F0502020204030204" pitchFamily="34" charset="0"/>
            </a:endParaRP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 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Taxa de desconto das obrigações de benefícios pós-emprego (capitalizados e não capitalizados) deve refletir o valor do dinheiro no tempo.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 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Mercado de títulos do tesouro ou títulos privados de alta qualidade.</a:t>
            </a:r>
          </a:p>
          <a:p>
            <a:pPr marL="457200" algn="just">
              <a:lnSpc>
                <a:spcPct val="105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</a:rPr>
              <a:t> </a:t>
            </a:r>
            <a:endParaRPr lang="pt-BR" sz="22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71465" y="3120728"/>
            <a:ext cx="87003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dos Títulos Públicos como referência para a taxa de desconto</a:t>
            </a: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551813"/>
            <a:ext cx="12000656" cy="306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pt-BR" sz="14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  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Fonte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: 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STN e SPREV/MF	</a:t>
            </a:r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                                                      					STN/MF	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3933246" y="656269"/>
            <a:ext cx="11642444" cy="806786"/>
          </a:xfrm>
        </p:spPr>
        <p:txBody>
          <a:bodyPr>
            <a:normAutofit/>
          </a:bodyPr>
          <a:lstStyle/>
          <a:p>
            <a:r>
              <a:rPr lang="pt-BR" altLang="pt-BR" sz="2300" dirty="0" smtClean="0">
                <a:solidFill>
                  <a:schemeClr val="bg2">
                    <a:lumMod val="25000"/>
                  </a:schemeClr>
                </a:solidFill>
              </a:rPr>
              <a:t>Taxa de Desconto Atuarial</a:t>
            </a:r>
            <a:endParaRPr lang="pt-BR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0989" y="198114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Estados Unidos</a:t>
            </a:r>
            <a:endParaRPr lang="pt-BR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3900" y="2390670"/>
            <a:ext cx="4978004" cy="4031873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pt-BR" sz="1600" dirty="0" smtClean="0"/>
              <a:t>GASB </a:t>
            </a:r>
            <a:r>
              <a:rPr lang="pt-BR" sz="1600" dirty="0"/>
              <a:t>(</a:t>
            </a:r>
            <a:r>
              <a:rPr lang="pt-BR" sz="1600" dirty="0" err="1"/>
              <a:t>Governmental</a:t>
            </a:r>
            <a:r>
              <a:rPr lang="pt-BR" sz="1600" dirty="0"/>
              <a:t> </a:t>
            </a:r>
            <a:r>
              <a:rPr lang="pt-BR" sz="1600" dirty="0" err="1"/>
              <a:t>Accounting</a:t>
            </a:r>
            <a:r>
              <a:rPr lang="pt-BR" sz="1600" dirty="0"/>
              <a:t> Standards </a:t>
            </a:r>
            <a:r>
              <a:rPr lang="pt-BR" sz="1600" dirty="0" err="1"/>
              <a:t>Board</a:t>
            </a:r>
            <a:r>
              <a:rPr lang="pt-BR" sz="1600" dirty="0"/>
              <a:t>) </a:t>
            </a:r>
            <a:r>
              <a:rPr lang="pt-BR" sz="1600" dirty="0" smtClean="0"/>
              <a:t>– órgão que emite </a:t>
            </a:r>
            <a:r>
              <a:rPr lang="pt-BR" sz="1600" dirty="0"/>
              <a:t>normas para o setor </a:t>
            </a:r>
            <a:r>
              <a:rPr lang="pt-BR" sz="1600" dirty="0" smtClean="0"/>
              <a:t>público </a:t>
            </a:r>
          </a:p>
          <a:p>
            <a:endParaRPr lang="pt-BR" sz="1600" dirty="0"/>
          </a:p>
          <a:p>
            <a:r>
              <a:rPr lang="pt-BR" sz="1600" dirty="0" smtClean="0"/>
              <a:t>Normativo para a contabilização da previdência, em todos os níveis do governo (inclusive Estados e Municípios) - GASB</a:t>
            </a:r>
            <a:r>
              <a:rPr lang="pt-BR" sz="1600" dirty="0"/>
              <a:t>. 67 </a:t>
            </a:r>
            <a:r>
              <a:rPr lang="pt-BR" sz="1600" dirty="0" smtClean="0"/>
              <a:t>e </a:t>
            </a:r>
            <a:r>
              <a:rPr lang="pt-BR" sz="1600" dirty="0"/>
              <a:t>GASB </a:t>
            </a:r>
            <a:r>
              <a:rPr lang="pt-BR" sz="1600" dirty="0" smtClean="0"/>
              <a:t>68.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r>
              <a:rPr lang="pt-BR" sz="1600" b="1" u="sng" dirty="0" smtClean="0"/>
              <a:t>Duas possibilidades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taxa </a:t>
            </a:r>
            <a:r>
              <a:rPr lang="pt-BR" sz="1600" b="1" dirty="0"/>
              <a:t>de retorno esperada de longo prazo para os </a:t>
            </a:r>
            <a:r>
              <a:rPr lang="pt-BR" sz="1600" b="1" dirty="0" smtClean="0"/>
              <a:t>investimentos - se </a:t>
            </a:r>
            <a:r>
              <a:rPr lang="pt-BR" sz="1600" b="1" dirty="0"/>
              <a:t>ativos </a:t>
            </a:r>
            <a:r>
              <a:rPr lang="pt-BR" sz="1600" b="1" dirty="0" smtClean="0"/>
              <a:t>forem </a:t>
            </a:r>
            <a:r>
              <a:rPr lang="pt-BR" sz="1600" b="1" dirty="0"/>
              <a:t>suficientes para pagar os benefícios projetados e os recursos </a:t>
            </a:r>
            <a:r>
              <a:rPr lang="pt-BR" sz="1600" b="1" dirty="0" smtClean="0"/>
              <a:t>disponíveis </a:t>
            </a:r>
            <a:r>
              <a:rPr lang="pt-BR" sz="1600" b="1" dirty="0"/>
              <a:t>forem aplicados com essa </a:t>
            </a:r>
            <a:r>
              <a:rPr lang="pt-BR" sz="1600" b="1" dirty="0" smtClean="0"/>
              <a:t>estratégia</a:t>
            </a:r>
          </a:p>
          <a:p>
            <a:endParaRPr lang="pt-B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taxa </a:t>
            </a:r>
            <a:r>
              <a:rPr lang="pt-BR" sz="1600" b="1" dirty="0"/>
              <a:t>de juros dos títulos </a:t>
            </a:r>
            <a:r>
              <a:rPr lang="pt-BR" sz="1600" b="1" dirty="0" smtClean="0"/>
              <a:t>públicos, se as duas condições não forem atendidas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63752" y="805163"/>
            <a:ext cx="7779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Utilização dos Títulos Públicos como referência para a taxa de desconto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0" y="1366168"/>
            <a:ext cx="1199456" cy="63068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519572" y="1899817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Canadá </a:t>
            </a:r>
            <a:endParaRPr lang="pt-BR" sz="16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75920" y="2209084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O </a:t>
            </a:r>
            <a:r>
              <a:rPr lang="pt-BR" sz="1600" dirty="0" err="1"/>
              <a:t>Public</a:t>
            </a:r>
            <a:r>
              <a:rPr lang="pt-BR" sz="1600" dirty="0"/>
              <a:t> Service </a:t>
            </a:r>
            <a:r>
              <a:rPr lang="pt-BR" sz="1600" dirty="0" err="1"/>
              <a:t>Pension</a:t>
            </a:r>
            <a:r>
              <a:rPr lang="pt-BR" sz="1600" dirty="0"/>
              <a:t> </a:t>
            </a:r>
            <a:r>
              <a:rPr lang="pt-BR" sz="1600" dirty="0" err="1"/>
              <a:t>Plan</a:t>
            </a:r>
            <a:r>
              <a:rPr lang="pt-BR" sz="1600" dirty="0"/>
              <a:t> (PSPP) é o plano de pensão dos servidores públicos do governo federal. </a:t>
            </a:r>
          </a:p>
          <a:p>
            <a:r>
              <a:rPr lang="pt-BR" sz="1600" dirty="0"/>
              <a:t> </a:t>
            </a:r>
          </a:p>
          <a:p>
            <a:r>
              <a:rPr lang="pt-BR" sz="1600" dirty="0" smtClean="0"/>
              <a:t>Possui planos capitalizados (a partir de 2000) e não capitalizados (antes de 2000)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r>
              <a:rPr lang="pt-BR" sz="1600" dirty="0" smtClean="0"/>
              <a:t>Planos de benefício </a:t>
            </a:r>
            <a:r>
              <a:rPr lang="pt-BR" sz="1600" dirty="0"/>
              <a:t>definido e </a:t>
            </a:r>
            <a:r>
              <a:rPr lang="pt-BR" sz="1600" dirty="0" smtClean="0"/>
              <a:t>financiados </a:t>
            </a:r>
            <a:r>
              <a:rPr lang="pt-BR" sz="1600" dirty="0"/>
              <a:t>por contribuições do empregador e dos </a:t>
            </a:r>
            <a:r>
              <a:rPr lang="pt-BR" sz="1600" dirty="0" smtClean="0"/>
              <a:t>empregados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r>
              <a:rPr lang="pt-BR" sz="1600" b="1" dirty="0" smtClean="0"/>
              <a:t>Taxa de desconto :</a:t>
            </a: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Planos capitalizados - taxas </a:t>
            </a:r>
            <a:r>
              <a:rPr lang="pt-BR" sz="1600" b="1" dirty="0"/>
              <a:t>de retorno esperadas sobre os fundos </a:t>
            </a:r>
            <a:r>
              <a:rPr lang="pt-BR" sz="1600" b="1" dirty="0" smtClean="0"/>
              <a:t>investidos </a:t>
            </a:r>
            <a:r>
              <a:rPr lang="pt-BR" sz="1600" b="1" dirty="0"/>
              <a:t>(4,1% acima da inflação, na avaliação de 2011);</a:t>
            </a:r>
          </a:p>
          <a:p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/>
              <a:t>Planos não capitalizados - média </a:t>
            </a:r>
            <a:r>
              <a:rPr lang="pt-BR" sz="1600" b="1" dirty="0"/>
              <a:t>ponderada móvel de 20 anos das taxas dos títulos de longo prazo do governo do </a:t>
            </a:r>
            <a:r>
              <a:rPr lang="pt-BR" sz="1600" b="1" dirty="0" smtClean="0"/>
              <a:t>Canadá. </a:t>
            </a:r>
            <a:endParaRPr lang="pt-BR" sz="1600" b="1" dirty="0"/>
          </a:p>
          <a:p>
            <a:endParaRPr lang="pt-BR" sz="16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681" y="1320100"/>
            <a:ext cx="1213524" cy="6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8418</TotalTime>
  <Words>4758</Words>
  <Application>Microsoft Office PowerPoint</Application>
  <PresentationFormat>Widescreen</PresentationFormat>
  <Paragraphs>767</Paragraphs>
  <Slides>53</Slides>
  <Notes>34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66" baseType="lpstr">
      <vt:lpstr>Arial</vt:lpstr>
      <vt:lpstr>Arial Narrow</vt:lpstr>
      <vt:lpstr>Arial Rounded MT Bold</vt:lpstr>
      <vt:lpstr>Calibri</vt:lpstr>
      <vt:lpstr>Gotham Bold</vt:lpstr>
      <vt:lpstr>Tahoma</vt:lpstr>
      <vt:lpstr>Times New Roman</vt:lpstr>
      <vt:lpstr>Wingdings</vt:lpstr>
      <vt:lpstr>Tema do Office</vt:lpstr>
      <vt:lpstr>Personalizar design</vt:lpstr>
      <vt:lpstr>1_Tema do Office</vt:lpstr>
      <vt:lpstr>Planilha</vt:lpstr>
      <vt:lpstr>Planilha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Taxa de Desconto Atuarial</vt:lpstr>
      <vt:lpstr>Taxa de Desconto Atuarial</vt:lpstr>
      <vt:lpstr>Taxa de Desconto Atuarial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Fluxo de Caixa - Comparativo do Resultado Atuarial (com inflação)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o Siconfi</vt:lpstr>
      <vt:lpstr>Apresentação do PowerPoint</vt:lpstr>
      <vt:lpstr>Quem deve enviar a MATRIZ DE SALDOS CONTÁBEIS via Siconfi?</vt:lpstr>
      <vt:lpstr>Apresentação do PowerPoint</vt:lpstr>
      <vt:lpstr>Apresentação do PowerPoint</vt:lpstr>
      <vt:lpstr>Apresentação do PowerPoint</vt:lpstr>
      <vt:lpstr>O que se precisa fazer para analisar um Fundo de Investimento...dentre outros...</vt:lpstr>
      <vt:lpstr>Como avaliar uma empresa...dentre outros...</vt:lpstr>
      <vt:lpstr>A análise e os limites de concentração não são somente dos fundos em que o RPPS investe... </vt:lpstr>
      <vt:lpstr>Apresentação do PowerPoint</vt:lpstr>
      <vt:lpstr>Uma vez detectada alocação em fundos não permitidos pela Resolução CMN: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MPS</cp:lastModifiedBy>
  <cp:revision>691</cp:revision>
  <cp:lastPrinted>2017-08-23T21:50:06Z</cp:lastPrinted>
  <dcterms:created xsi:type="dcterms:W3CDTF">2016-02-12T16:57:42Z</dcterms:created>
  <dcterms:modified xsi:type="dcterms:W3CDTF">2018-03-15T02:40:23Z</dcterms:modified>
</cp:coreProperties>
</file>