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27" r:id="rId1"/>
  </p:sldMasterIdLst>
  <p:notesMasterIdLst>
    <p:notesMasterId r:id="rId33"/>
  </p:notesMasterIdLst>
  <p:sldIdLst>
    <p:sldId id="259" r:id="rId2"/>
    <p:sldId id="321" r:id="rId3"/>
    <p:sldId id="322" r:id="rId4"/>
    <p:sldId id="323" r:id="rId5"/>
    <p:sldId id="344" r:id="rId6"/>
    <p:sldId id="345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41" r:id="rId21"/>
    <p:sldId id="343" r:id="rId22"/>
    <p:sldId id="337" r:id="rId23"/>
    <p:sldId id="338" r:id="rId24"/>
    <p:sldId id="339" r:id="rId25"/>
    <p:sldId id="312" r:id="rId26"/>
    <p:sldId id="313" r:id="rId27"/>
    <p:sldId id="320" r:id="rId28"/>
    <p:sldId id="315" r:id="rId29"/>
    <p:sldId id="317" r:id="rId30"/>
    <p:sldId id="318" r:id="rId31"/>
    <p:sldId id="340" r:id="rId3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788"/>
    <a:srgbClr val="87A848"/>
    <a:srgbClr val="FF9900"/>
    <a:srgbClr val="336600"/>
    <a:srgbClr val="3366CC"/>
    <a:srgbClr val="000099"/>
    <a:srgbClr val="FFB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86" autoAdjust="0"/>
    <p:restoredTop sz="94717" autoAdjust="0"/>
  </p:normalViewPr>
  <p:slideViewPr>
    <p:cSldViewPr>
      <p:cViewPr varScale="1">
        <p:scale>
          <a:sx n="70" d="100"/>
          <a:sy n="70" d="100"/>
        </p:scale>
        <p:origin x="77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282"/>
    </p:cViewPr>
  </p:sorterViewPr>
  <p:notesViewPr>
    <p:cSldViewPr>
      <p:cViewPr varScale="1">
        <p:scale>
          <a:sx n="73" d="100"/>
          <a:sy n="73" d="100"/>
        </p:scale>
        <p:origin x="-214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09AB21-E581-4C20-8B99-7EEE40D4A783}" type="datetimeFigureOut">
              <a:rPr lang="pt-BR"/>
              <a:pPr>
                <a:defRPr/>
              </a:pPr>
              <a:t>07/11/2017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7ABCCF-3F47-4FA6-83C5-5A4EF8854A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37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6F83A1-E4C9-4E6E-A0EC-8E4228A7586B}" type="slidenum">
              <a:rPr lang="pt-BR" altLang="pt-BR" smtClean="0"/>
              <a:pPr>
                <a:spcBef>
                  <a:spcPct val="0"/>
                </a:spcBef>
              </a:pPr>
              <a:t>2</a:t>
            </a:fld>
            <a:endParaRPr lang="pt-BR" altLang="pt-BR" dirty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25415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6F83A1-E4C9-4E6E-A0EC-8E4228A7586B}" type="slidenum">
              <a:rPr lang="pt-BR" altLang="pt-BR" smtClean="0"/>
              <a:pPr>
                <a:spcBef>
                  <a:spcPct val="0"/>
                </a:spcBef>
              </a:pPr>
              <a:t>3</a:t>
            </a:fld>
            <a:endParaRPr lang="pt-BR" altLang="pt-BR" dirty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291293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ABCCF-3F47-4FA6-83C5-5A4EF8854A03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705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ABCCF-3F47-4FA6-83C5-5A4EF8854A03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3718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376811-60FC-4517-84CB-F13A89958ABC}" type="slidenum">
              <a:rPr lang="pt-BR" altLang="pt-BR" smtClean="0">
                <a:latin typeface="Calibri" panose="020F0502020204030204" pitchFamily="34" charset="0"/>
              </a:rPr>
              <a:pPr/>
              <a:t>31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32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E56119-5797-4DF8-BC8F-42191A1C992F}" type="datetimeFigureOut">
              <a:rPr lang="pt-BR" smtClean="0"/>
              <a:pPr>
                <a:defRPr/>
              </a:pPr>
              <a:t>07/11/2017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271E6-9902-42E4-825F-11810BC322B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225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E56119-5797-4DF8-BC8F-42191A1C992F}" type="datetimeFigureOut">
              <a:rPr lang="pt-BR" smtClean="0"/>
              <a:pPr>
                <a:defRPr/>
              </a:pPr>
              <a:t>07/11/2017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271E6-9902-42E4-825F-11810BC322B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995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E56119-5797-4DF8-BC8F-42191A1C992F}" type="datetimeFigureOut">
              <a:rPr lang="pt-BR" smtClean="0"/>
              <a:pPr>
                <a:defRPr/>
              </a:pPr>
              <a:t>07/11/2017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271E6-9902-42E4-825F-11810BC322B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759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6197600" y="3938591"/>
            <a:ext cx="5384800" cy="21875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DC064-9E75-481F-B4F8-DC81CC737C0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1689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09245" y="273659"/>
            <a:ext cx="10977103" cy="585258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56002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E56119-5797-4DF8-BC8F-42191A1C992F}" type="datetimeFigureOut">
              <a:rPr lang="pt-BR" smtClean="0"/>
              <a:pPr>
                <a:defRPr/>
              </a:pPr>
              <a:t>07/11/2017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271E6-9902-42E4-825F-11810BC322B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45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E6B4F5-1BD2-4EEC-8485-CD8877886024}" type="datetimeFigureOut">
              <a:rPr lang="pt-BR" smtClean="0"/>
              <a:pPr>
                <a:defRPr/>
              </a:pPr>
              <a:t>07/11/2017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514C6-2F94-4085-B3BB-82DE0ACBF0D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11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67726F-EB87-42A7-95D5-D5953CAF25E2}" type="datetimeFigureOut">
              <a:rPr lang="pt-BR" smtClean="0"/>
              <a:pPr>
                <a:defRPr/>
              </a:pPr>
              <a:t>07/11/2017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2A88A-BA05-462C-9146-FF0897A752C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17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9D0228-FED4-4BF0-943D-B76E3E74E22F}" type="datetimeFigureOut">
              <a:rPr lang="pt-BR" smtClean="0"/>
              <a:pPr>
                <a:defRPr/>
              </a:pPr>
              <a:t>07/11/2017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5D6A7-6BA0-4D7B-A674-6DEEDEAEE65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97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E56119-5797-4DF8-BC8F-42191A1C992F}" type="datetimeFigureOut">
              <a:rPr lang="pt-BR" smtClean="0"/>
              <a:pPr>
                <a:defRPr/>
              </a:pPr>
              <a:t>07/11/2017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271E6-9902-42E4-825F-11810BC322B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98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3D9BD2-38A9-47CD-B77E-D21F6CB79959}" type="datetimeFigureOut">
              <a:rPr lang="pt-BR" smtClean="0"/>
              <a:pPr>
                <a:defRPr/>
              </a:pPr>
              <a:t>07/11/2017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089D3-091B-4D73-A723-CB9A4DCC9FC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7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447AC6-DFE9-41CC-88D0-7DE2DD64D1B0}" type="datetimeFigureOut">
              <a:rPr lang="pt-BR" smtClean="0"/>
              <a:pPr>
                <a:defRPr/>
              </a:pPr>
              <a:t>07/11/2017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A9190-742F-422E-9BD8-3FD82C1321D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66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24438-AB95-4BB2-833A-F32154F0D9F9}" type="datetimeFigureOut">
              <a:rPr lang="pt-BR" smtClean="0"/>
              <a:pPr>
                <a:defRPr/>
              </a:pPr>
              <a:t>07/11/2017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A68DA-D158-4A72-9FCF-F93C3D77326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859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DE56119-5797-4DF8-BC8F-42191A1C992F}" type="datetimeFigureOut">
              <a:rPr lang="pt-BR" smtClean="0"/>
              <a:pPr>
                <a:defRPr/>
              </a:pPr>
              <a:t>07/11/2017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6271E6-9902-42E4-825F-11810BC322B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13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3FB616F-876D-42C2-9988-D1153F150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535" y="2245803"/>
            <a:ext cx="4094485" cy="2304256"/>
          </a:xfrm>
          <a:prstGeom prst="rect">
            <a:avLst/>
          </a:prstGeom>
        </p:spPr>
      </p:pic>
      <p:sp>
        <p:nvSpPr>
          <p:cNvPr id="15" name="Título 2">
            <a:extLst>
              <a:ext uri="{FF2B5EF4-FFF2-40B4-BE49-F238E27FC236}">
                <a16:creationId xmlns:a16="http://schemas.microsoft.com/office/drawing/2014/main" id="{AAC9ACDA-469E-4FDF-ACCA-0284190E0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7570" y="836714"/>
            <a:ext cx="9248095" cy="2616199"/>
          </a:xfrm>
        </p:spPr>
        <p:txBody>
          <a:bodyPr>
            <a:normAutofit/>
          </a:bodyPr>
          <a:lstStyle/>
          <a:p>
            <a:pPr algn="r"/>
            <a:r>
              <a:rPr lang="pt-BR" b="1" dirty="0"/>
              <a:t>Gestão de Benefícios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352734BD-2896-49A9-B6E3-9A39E811F94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468020" y="3161525"/>
            <a:ext cx="6987645" cy="1388534"/>
          </a:xfrm>
        </p:spPr>
        <p:txBody>
          <a:bodyPr>
            <a:normAutofit fontScale="92500" lnSpcReduction="20000"/>
          </a:bodyPr>
          <a:lstStyle/>
          <a:p>
            <a:pPr algn="r" eaLnBrk="1" hangingPunct="1">
              <a:lnSpc>
                <a:spcPct val="90000"/>
              </a:lnSpc>
            </a:pPr>
            <a:endParaRPr lang="en-US" altLang="pt-BR" sz="1400" i="1" dirty="0"/>
          </a:p>
          <a:p>
            <a:pPr algn="r"/>
            <a:endParaRPr lang="pt-BR" sz="1400" dirty="0"/>
          </a:p>
          <a:p>
            <a:pPr algn="r"/>
            <a:r>
              <a:rPr lang="pt-BR" sz="1500" dirty="0"/>
              <a:t>ABCPREV Gestão e Formação Previdenciárias</a:t>
            </a:r>
          </a:p>
          <a:p>
            <a:pPr algn="r"/>
            <a:r>
              <a:rPr lang="pt-BR" sz="1500" dirty="0"/>
              <a:t>Douglas T. A. F. Figueiredo</a:t>
            </a:r>
          </a:p>
          <a:p>
            <a:pPr algn="r"/>
            <a:r>
              <a:rPr lang="pt-BR" sz="1500" dirty="0"/>
              <a:t>Brasília, novembro de 2017</a:t>
            </a:r>
          </a:p>
          <a:p>
            <a:pPr algn="r" eaLnBrk="1" hangingPunct="1">
              <a:lnSpc>
                <a:spcPct val="90000"/>
              </a:lnSpc>
            </a:pPr>
            <a:endParaRPr lang="en-US" altLang="pt-BR" sz="1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79" name="Group 335"/>
          <p:cNvGraphicFramePr>
            <a:graphicFrameLocks noGrp="1"/>
          </p:cNvGraphicFramePr>
          <p:nvPr>
            <p:ph/>
            <p:extLst/>
          </p:nvPr>
        </p:nvGraphicFramePr>
        <p:xfrm>
          <a:off x="2416224" y="2043759"/>
          <a:ext cx="8098367" cy="3949912"/>
        </p:xfrm>
        <a:graphic>
          <a:graphicData uri="http://schemas.openxmlformats.org/drawingml/2006/table">
            <a:tbl>
              <a:tblPr/>
              <a:tblGrid>
                <a:gridCol w="4050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7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434"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HOMEM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MULHER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27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574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60 anos de idade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55 anos de idade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C5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574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35 anos de contribuição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30 anos de contribuição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96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574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10 anos de serviço público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10 anos de serviço público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C5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314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5 anos no cargo em que se dará a aposentadoria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5 anos no cargo em que se dará a aposentadoria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C5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314">
                <a:tc gridSpan="2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PROVENTOS INTEGRAIS CALCULADOS PELA MÉDIA DE REMUNERAÇÃO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C5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314">
                <a:tc gridSpan="2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REAJUSTE ANUAL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C5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314">
                <a:tc gridSpan="2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Arial Narrow" pitchFamily="34" charset="0"/>
                        </a:rPr>
                        <a:t>O PROFESSOR </a:t>
                      </a:r>
                      <a:r>
                        <a:rPr lang="pt-BR" sz="2000" b="0" dirty="0">
                          <a:latin typeface="Arial Narrow" pitchFamily="34" charset="0"/>
                        </a:rPr>
                        <a:t>REDUZ</a:t>
                      </a:r>
                      <a:r>
                        <a:rPr lang="pt-BR" sz="2000" b="0" baseline="0" dirty="0">
                          <a:latin typeface="Arial Narrow" pitchFamily="34" charset="0"/>
                        </a:rPr>
                        <a:t> </a:t>
                      </a:r>
                      <a:r>
                        <a:rPr lang="pt-BR" sz="2000" dirty="0">
                          <a:latin typeface="Arial Narrow" pitchFamily="34" charset="0"/>
                        </a:rPr>
                        <a:t>05 ANOS A</a:t>
                      </a:r>
                      <a:r>
                        <a:rPr lang="pt-BR" sz="2000" baseline="0" dirty="0">
                          <a:latin typeface="Arial Narrow" pitchFamily="34" charset="0"/>
                        </a:rPr>
                        <a:t> IDADE E O TEMPO DE CONTRIBUIÇÃO </a:t>
                      </a:r>
                      <a:endParaRPr lang="pt-BR" sz="2000" dirty="0">
                        <a:latin typeface="Arial Narrow" pitchFamily="34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47779" marR="147779" marT="73890" marB="73890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96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2393015" y="710453"/>
            <a:ext cx="8352367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200" b="1" dirty="0">
                <a:solidFill>
                  <a:srgbClr val="376788"/>
                </a:solidFill>
                <a:latin typeface="Candara" pitchFamily="34" charset="0"/>
              </a:rPr>
              <a:t>Regra Permanente</a:t>
            </a:r>
          </a:p>
          <a:p>
            <a:pPr algn="just">
              <a:defRPr/>
            </a:pPr>
            <a:r>
              <a:rPr lang="pt-BR" sz="2200" b="1" dirty="0">
                <a:latin typeface="Candara" pitchFamily="34" charset="0"/>
              </a:rPr>
              <a:t>APOSENTADORIA POR TEMPO DE CONTRIBUIÇÃO</a:t>
            </a:r>
            <a:endParaRPr lang="pt-BR" sz="2200" b="1" dirty="0">
              <a:solidFill>
                <a:schemeClr val="tx1">
                  <a:lumMod val="50000"/>
                  <a:lumOff val="50000"/>
                </a:schemeClr>
              </a:solidFill>
              <a:latin typeface="Candara" pitchFamily="34" charset="0"/>
            </a:endParaRPr>
          </a:p>
          <a:p>
            <a:pPr algn="just">
              <a:defRPr/>
            </a:pP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Artigo 40, §1º, III, a, Constituição Federal (A partir da EC 41)</a:t>
            </a:r>
          </a:p>
        </p:txBody>
      </p:sp>
      <p:sp>
        <p:nvSpPr>
          <p:cNvPr id="22557" name="Retângulo 21"/>
          <p:cNvSpPr>
            <a:spLocks noChangeArrowheads="1"/>
          </p:cNvSpPr>
          <p:nvPr/>
        </p:nvSpPr>
        <p:spPr bwMode="auto">
          <a:xfrm>
            <a:off x="2393015" y="5424386"/>
            <a:ext cx="82571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dirty="0">
              <a:latin typeface="Candara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8C97A77-F028-40EB-8359-0DEDA0A966F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90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79" name="Group 33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001499159"/>
              </p:ext>
            </p:extLst>
          </p:nvPr>
        </p:nvGraphicFramePr>
        <p:xfrm>
          <a:off x="2424153" y="1854691"/>
          <a:ext cx="8098367" cy="4045506"/>
        </p:xfrm>
        <a:graphic>
          <a:graphicData uri="http://schemas.openxmlformats.org/drawingml/2006/table">
            <a:tbl>
              <a:tblPr/>
              <a:tblGrid>
                <a:gridCol w="4050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7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9446"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HOMEM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MULHER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27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446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53 anos de idade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48 anos de idade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C5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46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35 anos de contribuição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30 anos de contribuição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96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040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5 anos no cargo em que se dará a aposentadoria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5 anos no cargo em que se dará a aposentadoria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C5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168">
                <a:tc gridSpan="2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+ PEDÁGIO – 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20% Sobre o tempo que faltava p/ a idade exigida em 16/12/1998.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60001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96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168">
                <a:tc gridSpan="2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PROVENTOS 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INTEGRAIS 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CALCULADOS PELA MÉDIA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60001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168">
                <a:tc gridSpan="2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REDUÇÃO DE 5% DOS PROVENTOS EM RELAÇÃO A IDADE MÍNIMA OFICIAL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60001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168">
                <a:tc gridSpan="2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REAJUSTE ANUAL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60001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168">
                <a:tc gridSpan="2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Arial Narrow" pitchFamily="34" charset="0"/>
                        </a:rPr>
                        <a:t>O PROFESSOR </a:t>
                      </a:r>
                      <a:r>
                        <a:rPr lang="pt-BR" sz="2000" b="0" dirty="0">
                          <a:latin typeface="Arial Narrow" pitchFamily="34" charset="0"/>
                        </a:rPr>
                        <a:t> TEM  ACRÉSCIMO</a:t>
                      </a:r>
                      <a:r>
                        <a:rPr lang="pt-BR" sz="2000" b="0" baseline="0" dirty="0">
                          <a:latin typeface="Arial Narrow" pitchFamily="34" charset="0"/>
                        </a:rPr>
                        <a:t> NO CÁLCULO DO TEMPO ATÉ 16/12/98</a:t>
                      </a:r>
                      <a:endParaRPr lang="pt-BR" sz="2000" dirty="0">
                        <a:latin typeface="Arial Narrow" pitchFamily="34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60001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47779" marR="147779" marT="73890" marB="7389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2352145" y="630558"/>
            <a:ext cx="8352367" cy="13542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200" b="1" dirty="0">
                <a:solidFill>
                  <a:srgbClr val="376788"/>
                </a:solidFill>
                <a:latin typeface="Candara" pitchFamily="34" charset="0"/>
              </a:rPr>
              <a:t>1ª Regra de Transição</a:t>
            </a:r>
          </a:p>
          <a:p>
            <a:pPr algn="just">
              <a:defRPr/>
            </a:pPr>
            <a:r>
              <a:rPr lang="pt-BR" sz="2200" b="1" dirty="0">
                <a:latin typeface="Candara" pitchFamily="34" charset="0"/>
              </a:rPr>
              <a:t>APOSENTADORIA POR TEMPO DE CONTRIBUIÇÃO</a:t>
            </a:r>
            <a:endParaRPr lang="pt-BR" sz="2200" b="1" dirty="0">
              <a:solidFill>
                <a:schemeClr val="tx1">
                  <a:lumMod val="50000"/>
                  <a:lumOff val="50000"/>
                </a:schemeClr>
              </a:solidFill>
              <a:latin typeface="Candara" pitchFamily="34" charset="0"/>
            </a:endParaRPr>
          </a:p>
          <a:p>
            <a:pPr algn="just">
              <a:defRPr/>
            </a:pP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Regra do artigo 2º da Emenda Constitucional n.º 41/03 (c. </a:t>
            </a:r>
            <a:r>
              <a:rPr lang="pt-BR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ef</a:t>
            </a: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. até EC 20)</a:t>
            </a:r>
          </a:p>
          <a:p>
            <a:pPr algn="just">
              <a:defRPr/>
            </a:pPr>
            <a:endParaRPr lang="pt-BR" b="1" dirty="0">
              <a:latin typeface="Candara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9F080A5-7F7A-4683-B46A-DE41BB49347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49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79" name="Group 33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704753687"/>
              </p:ext>
            </p:extLst>
          </p:nvPr>
        </p:nvGraphicFramePr>
        <p:xfrm>
          <a:off x="2568169" y="1975782"/>
          <a:ext cx="8098367" cy="4045506"/>
        </p:xfrm>
        <a:graphic>
          <a:graphicData uri="http://schemas.openxmlformats.org/drawingml/2006/table">
            <a:tbl>
              <a:tblPr/>
              <a:tblGrid>
                <a:gridCol w="4050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7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58"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HOMEM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MULHER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27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558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60 anos de idade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55 anos de idade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C5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58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35 anos de contribuição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30 anos de contribuição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96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558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20 anos de serviço público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20 anos de serviço público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C5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558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10 anos de carreira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10 anos de carreira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96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502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5 anos no cargo em que se dará a aposentadoria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5 anos no cargo em que se dará a aposentadoria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C5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985">
                <a:tc gridSpan="2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PROVENTOS INTEGRAIS CALCULADOS PELA ÚLTIMA REMUNERAÇÃO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60001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96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985">
                <a:tc gridSpan="2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PARIDADE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60001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985">
                <a:tc gridSpan="2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Arial Narrow" pitchFamily="34" charset="0"/>
                        </a:rPr>
                        <a:t>O PROFESSOR </a:t>
                      </a:r>
                      <a:r>
                        <a:rPr lang="pt-BR" sz="2000" b="0" dirty="0">
                          <a:latin typeface="Arial Narrow" pitchFamily="34" charset="0"/>
                        </a:rPr>
                        <a:t>REDUZ</a:t>
                      </a:r>
                      <a:r>
                        <a:rPr lang="pt-BR" sz="2000" b="0" baseline="0" dirty="0">
                          <a:latin typeface="Arial Narrow" pitchFamily="34" charset="0"/>
                        </a:rPr>
                        <a:t> </a:t>
                      </a:r>
                      <a:r>
                        <a:rPr lang="pt-BR" sz="2000" dirty="0">
                          <a:latin typeface="Arial Narrow" pitchFamily="34" charset="0"/>
                        </a:rPr>
                        <a:t>05 ANOS A</a:t>
                      </a:r>
                      <a:r>
                        <a:rPr lang="pt-BR" sz="2000" baseline="0" dirty="0">
                          <a:latin typeface="Arial Narrow" pitchFamily="34" charset="0"/>
                        </a:rPr>
                        <a:t> IDADE E O TEMPO DE CONTRIBUIÇÃO</a:t>
                      </a:r>
                      <a:endParaRPr lang="pt-BR" sz="2000" dirty="0">
                        <a:latin typeface="Arial Narrow" pitchFamily="34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60001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47779" marR="147779" marT="73890" marB="7389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2496161" y="727772"/>
            <a:ext cx="8352367" cy="13542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200" b="1" dirty="0">
                <a:solidFill>
                  <a:srgbClr val="376788"/>
                </a:solidFill>
                <a:latin typeface="Candara" pitchFamily="34" charset="0"/>
              </a:rPr>
              <a:t>2ª Regra de Transição</a:t>
            </a:r>
          </a:p>
          <a:p>
            <a:pPr algn="just">
              <a:defRPr/>
            </a:pPr>
            <a:r>
              <a:rPr lang="pt-BR" sz="2200" b="1" dirty="0">
                <a:latin typeface="Candara" pitchFamily="34" charset="0"/>
              </a:rPr>
              <a:t>APOSENTADORIA POR TEMPO DE CONTRIBUIÇÃO</a:t>
            </a:r>
            <a:endParaRPr lang="pt-BR" sz="2200" b="1" dirty="0">
              <a:solidFill>
                <a:schemeClr val="tx1">
                  <a:lumMod val="50000"/>
                  <a:lumOff val="50000"/>
                </a:schemeClr>
              </a:solidFill>
              <a:latin typeface="Candara" pitchFamily="34" charset="0"/>
            </a:endParaRPr>
          </a:p>
          <a:p>
            <a:pPr algn="just">
              <a:defRPr/>
            </a:pP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Regra do artigo 6º da Emenda Constitucional n.º 41/03 (serv. </a:t>
            </a:r>
            <a:r>
              <a:rPr lang="pt-BR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pbl</a:t>
            </a: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. até EC 41)</a:t>
            </a:r>
          </a:p>
          <a:p>
            <a:pPr algn="just">
              <a:defRPr/>
            </a:pPr>
            <a:endParaRPr lang="pt-BR" b="1" dirty="0">
              <a:latin typeface="Candara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FA65B8D-8595-4D4A-9D0C-E5D5779A092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1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79" name="Group 33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116297"/>
              </p:ext>
            </p:extLst>
          </p:nvPr>
        </p:nvGraphicFramePr>
        <p:xfrm>
          <a:off x="2590851" y="2466265"/>
          <a:ext cx="8098367" cy="3286284"/>
        </p:xfrm>
        <a:graphic>
          <a:graphicData uri="http://schemas.openxmlformats.org/drawingml/2006/table">
            <a:tbl>
              <a:tblPr/>
              <a:tblGrid>
                <a:gridCol w="4050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7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434"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HOMEM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MULHER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27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574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35 anos de contribuição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30 anos de contribuição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C5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574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25 anos de serviço público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25 anos de serviço público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96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574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15 anos de carreira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15 anos de carreira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C5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314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5 anos no cargo em que se dará a aposentadoria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5 anos no cargo em que se dará a aposentadoria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96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6614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60 anos de idade –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 redução de um ano de idade para cada ano de contribuição superior ao exigido.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55 anos de idade - </a:t>
                      </a: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redução de um ano de idade para cada ano de contribuição superior.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C5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2495600" y="810084"/>
            <a:ext cx="8352367" cy="13542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200" b="1" dirty="0">
                <a:solidFill>
                  <a:srgbClr val="376788"/>
                </a:solidFill>
                <a:latin typeface="Candara" pitchFamily="34" charset="0"/>
              </a:rPr>
              <a:t>3ª Regra de Transição</a:t>
            </a:r>
          </a:p>
          <a:p>
            <a:pPr algn="just">
              <a:defRPr/>
            </a:pPr>
            <a:r>
              <a:rPr lang="pt-BR" sz="2200" b="1" dirty="0">
                <a:latin typeface="Candara" pitchFamily="34" charset="0"/>
              </a:rPr>
              <a:t>APOSENTADORIA POR TEMPO DE CONTRIBUIÇÃO</a:t>
            </a:r>
            <a:endParaRPr lang="pt-BR" sz="2200" b="1" dirty="0">
              <a:solidFill>
                <a:schemeClr val="tx1">
                  <a:lumMod val="50000"/>
                  <a:lumOff val="50000"/>
                </a:schemeClr>
              </a:solidFill>
              <a:latin typeface="Candara" pitchFamily="34" charset="0"/>
            </a:endParaRPr>
          </a:p>
          <a:p>
            <a:pPr algn="just">
              <a:defRPr/>
            </a:pP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Regra do artigo 3º da Emenda Constituci0nal n.º 47/05 (serv. </a:t>
            </a:r>
            <a:r>
              <a:rPr lang="pt-BR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pbl</a:t>
            </a: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 até EC 20)</a:t>
            </a:r>
          </a:p>
          <a:p>
            <a:pPr algn="just">
              <a:defRPr/>
            </a:pPr>
            <a:endParaRPr lang="pt-BR" b="1" dirty="0">
              <a:latin typeface="Candara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07D9D76-B42E-4975-BE9A-7A70980EED0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35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79" name="Group 335"/>
          <p:cNvGraphicFramePr>
            <a:graphicFrameLocks noGrp="1"/>
          </p:cNvGraphicFramePr>
          <p:nvPr>
            <p:ph/>
            <p:extLst/>
          </p:nvPr>
        </p:nvGraphicFramePr>
        <p:xfrm>
          <a:off x="2372857" y="2425793"/>
          <a:ext cx="8098367" cy="3431752"/>
        </p:xfrm>
        <a:graphic>
          <a:graphicData uri="http://schemas.openxmlformats.org/drawingml/2006/table">
            <a:tbl>
              <a:tblPr/>
              <a:tblGrid>
                <a:gridCol w="4050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7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434">
                <a:tc gridSpan="2"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HOMEM (EXEMPLO)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60001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27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574"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IDADE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TEMPO DE CONTRIBUIÇÃO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574"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56   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-4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35     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574"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57   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-3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36   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+1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314"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58  </a:t>
                      </a: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 -2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37   </a:t>
                      </a: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+2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124">
                <a:tc gridSpan="2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PROVENTOS INTEGRAIS CALCULADOS PELA ÚLTIMA REMUNERAÇÃO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96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574">
                <a:tc gridSpan="2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PARIDADE</a:t>
                      </a: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17" marB="55417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574">
                <a:tc gridSpan="2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Arial Narrow" pitchFamily="34" charset="0"/>
                        </a:rPr>
                        <a:t>O PROFESSOR </a:t>
                      </a:r>
                      <a:r>
                        <a:rPr lang="pt-BR" sz="2000" b="0" dirty="0">
                          <a:latin typeface="Arial Narrow" pitchFamily="34" charset="0"/>
                        </a:rPr>
                        <a:t>NÃO</a:t>
                      </a:r>
                      <a:r>
                        <a:rPr lang="pt-BR" sz="2000" b="0" baseline="0" dirty="0">
                          <a:latin typeface="Arial Narrow" pitchFamily="34" charset="0"/>
                        </a:rPr>
                        <a:t> FOI CONTEMPLADO</a:t>
                      </a:r>
                      <a:endParaRPr lang="pt-BR" sz="2000" dirty="0">
                        <a:latin typeface="Arial Narrow" pitchFamily="34" charset="0"/>
                      </a:endParaRPr>
                    </a:p>
                  </a:txBody>
                  <a:tcPr marL="197012" marR="197012" marT="55417" marB="5541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60001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47779" marR="147779" marT="73890" marB="7389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2277606" y="904506"/>
            <a:ext cx="8352367" cy="13542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200" b="1" dirty="0">
                <a:solidFill>
                  <a:srgbClr val="376788"/>
                </a:solidFill>
                <a:latin typeface="Candara" pitchFamily="34" charset="0"/>
              </a:rPr>
              <a:t>3ª Regra de Transição</a:t>
            </a:r>
          </a:p>
          <a:p>
            <a:pPr algn="just">
              <a:defRPr/>
            </a:pPr>
            <a:r>
              <a:rPr lang="pt-BR" sz="2200" b="1" dirty="0">
                <a:latin typeface="Candara" pitchFamily="34" charset="0"/>
              </a:rPr>
              <a:t>APOSENTADORIA POR TEMPO DE CONTRIBUIÇÃO</a:t>
            </a:r>
            <a:endParaRPr lang="pt-BR" sz="2200" b="1" dirty="0">
              <a:solidFill>
                <a:schemeClr val="tx1">
                  <a:lumMod val="50000"/>
                  <a:lumOff val="50000"/>
                </a:schemeClr>
              </a:solidFill>
              <a:latin typeface="Candara" pitchFamily="34" charset="0"/>
            </a:endParaRPr>
          </a:p>
          <a:p>
            <a:pPr algn="just">
              <a:defRPr/>
            </a:pP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Regra do artigo 3º da Emenda Constituci0nal n.º 47/05 (serv. </a:t>
            </a:r>
            <a:r>
              <a:rPr lang="pt-BR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pbl</a:t>
            </a: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 até EC 20)</a:t>
            </a:r>
          </a:p>
          <a:p>
            <a:pPr algn="just">
              <a:defRPr/>
            </a:pPr>
            <a:endParaRPr lang="pt-BR" b="1" dirty="0">
              <a:latin typeface="Candara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6B2CE20-3EB1-4CA5-8D15-2D17E79D9E7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5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/>
          <p:cNvSpPr txBox="1"/>
          <p:nvPr/>
        </p:nvSpPr>
        <p:spPr>
          <a:xfrm>
            <a:off x="2242095" y="666068"/>
            <a:ext cx="8352367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200" b="1" dirty="0">
                <a:solidFill>
                  <a:srgbClr val="376788"/>
                </a:solidFill>
                <a:latin typeface="Candara" pitchFamily="34" charset="0"/>
              </a:rPr>
              <a:t>Resumos das regras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/>
          </p:nvPr>
        </p:nvGraphicFramePr>
        <p:xfrm>
          <a:off x="2314103" y="1361665"/>
          <a:ext cx="8256919" cy="463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6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7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495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 Narrow" pitchFamily="34" charset="0"/>
                        </a:rPr>
                        <a:t>REQUISITOS</a:t>
                      </a:r>
                    </a:p>
                  </a:txBody>
                  <a:tcPr marL="121925" marR="121925" marT="34292" marB="3429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latin typeface="Arial Narrow" pitchFamily="34" charset="0"/>
                        </a:rPr>
                        <a:t>Regra</a:t>
                      </a:r>
                    </a:p>
                    <a:p>
                      <a:pPr algn="l"/>
                      <a:r>
                        <a:rPr lang="pt-BR" sz="1600" dirty="0">
                          <a:latin typeface="Arial Narrow" pitchFamily="34" charset="0"/>
                        </a:rPr>
                        <a:t>Permanente</a:t>
                      </a:r>
                    </a:p>
                    <a:p>
                      <a:pPr algn="l"/>
                      <a:r>
                        <a:rPr lang="pt-BR" sz="1600" dirty="0">
                          <a:latin typeface="Arial Narrow" pitchFamily="34" charset="0"/>
                        </a:rPr>
                        <a:t>Art. 40, CF</a:t>
                      </a:r>
                    </a:p>
                  </a:txBody>
                  <a:tcPr marL="121925" marR="121925" marT="34292" marB="3429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latin typeface="Arial Narrow" pitchFamily="34" charset="0"/>
                        </a:rPr>
                        <a:t>1ª</a:t>
                      </a:r>
                      <a:r>
                        <a:rPr lang="pt-BR" sz="1600" baseline="0" dirty="0">
                          <a:latin typeface="Arial Narrow" pitchFamily="34" charset="0"/>
                        </a:rPr>
                        <a:t> Regra</a:t>
                      </a:r>
                    </a:p>
                    <a:p>
                      <a:pPr algn="l"/>
                      <a:r>
                        <a:rPr lang="pt-BR" sz="1600" baseline="0" dirty="0">
                          <a:latin typeface="Arial Narrow" pitchFamily="34" charset="0"/>
                        </a:rPr>
                        <a:t>Art. 2º EC 41/03</a:t>
                      </a:r>
                      <a:endParaRPr lang="pt-BR" sz="1600" dirty="0">
                        <a:latin typeface="Arial Narrow" pitchFamily="34" charset="0"/>
                      </a:endParaRPr>
                    </a:p>
                  </a:txBody>
                  <a:tcPr marL="121925" marR="121925" marT="34292" marB="3429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latin typeface="Arial Narrow" pitchFamily="34" charset="0"/>
                        </a:rPr>
                        <a:t>2º Regra</a:t>
                      </a:r>
                    </a:p>
                    <a:p>
                      <a:pPr algn="l"/>
                      <a:r>
                        <a:rPr lang="pt-BR" sz="1600" dirty="0">
                          <a:latin typeface="Arial Narrow" pitchFamily="34" charset="0"/>
                        </a:rPr>
                        <a:t>Art. 6º EC 41/03</a:t>
                      </a:r>
                    </a:p>
                  </a:txBody>
                  <a:tcPr marL="121925" marR="121925" marT="34292" marB="3429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latin typeface="Arial Narrow" pitchFamily="34" charset="0"/>
                        </a:rPr>
                        <a:t>3º  Regra</a:t>
                      </a:r>
                    </a:p>
                    <a:p>
                      <a:pPr algn="l"/>
                      <a:r>
                        <a:rPr lang="pt-BR" sz="1600" dirty="0">
                          <a:latin typeface="Arial Narrow" pitchFamily="34" charset="0"/>
                        </a:rPr>
                        <a:t>Art. 3º</a:t>
                      </a:r>
                    </a:p>
                    <a:p>
                      <a:pPr algn="l"/>
                      <a:r>
                        <a:rPr lang="pt-BR" sz="1600" dirty="0">
                          <a:latin typeface="Arial Narrow" pitchFamily="34" charset="0"/>
                        </a:rPr>
                        <a:t>EC 47/05</a:t>
                      </a:r>
                    </a:p>
                  </a:txBody>
                  <a:tcPr marL="121925" marR="121925" marT="34292" marB="3429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959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Tempo de Contribuição</a:t>
                      </a:r>
                    </a:p>
                  </a:txBody>
                  <a:tcPr marL="121925" marR="121925" marT="34292" marB="34292" anchor="ctr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35H</a:t>
                      </a:r>
                    </a:p>
                    <a:p>
                      <a:r>
                        <a:rPr lang="pt-BR" sz="2000" dirty="0">
                          <a:latin typeface="Arial Narrow" pitchFamily="34" charset="0"/>
                        </a:rPr>
                        <a:t>30M</a:t>
                      </a:r>
                    </a:p>
                  </a:txBody>
                  <a:tcPr marL="121925" marR="121925" marT="34292" marB="34292" anchor="ctr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35H</a:t>
                      </a:r>
                    </a:p>
                    <a:p>
                      <a:r>
                        <a:rPr lang="pt-BR" sz="2000" dirty="0">
                          <a:latin typeface="Arial Narrow" pitchFamily="34" charset="0"/>
                        </a:rPr>
                        <a:t>30M</a:t>
                      </a:r>
                    </a:p>
                  </a:txBody>
                  <a:tcPr marL="121925" marR="121925" marT="34292" marB="34292" anchor="ctr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35H</a:t>
                      </a:r>
                    </a:p>
                    <a:p>
                      <a:r>
                        <a:rPr lang="pt-BR" sz="2000" dirty="0">
                          <a:latin typeface="Arial Narrow" pitchFamily="34" charset="0"/>
                        </a:rPr>
                        <a:t>30M</a:t>
                      </a:r>
                    </a:p>
                  </a:txBody>
                  <a:tcPr marL="121925" marR="121925" marT="34292" marB="34292" anchor="ctr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35H</a:t>
                      </a:r>
                    </a:p>
                    <a:p>
                      <a:r>
                        <a:rPr lang="pt-BR" sz="2000" dirty="0">
                          <a:latin typeface="Arial Narrow" pitchFamily="34" charset="0"/>
                        </a:rPr>
                        <a:t>30M</a:t>
                      </a:r>
                    </a:p>
                  </a:txBody>
                  <a:tcPr marL="121925" marR="121925" marT="34292" marB="3429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Idade</a:t>
                      </a:r>
                    </a:p>
                  </a:txBody>
                  <a:tcPr marL="121925" marR="121925" marT="34292" marB="34292" anchor="ctr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60H</a:t>
                      </a:r>
                    </a:p>
                    <a:p>
                      <a:r>
                        <a:rPr lang="pt-BR" sz="2000" dirty="0">
                          <a:latin typeface="Arial Narrow" pitchFamily="34" charset="0"/>
                        </a:rPr>
                        <a:t>55M</a:t>
                      </a:r>
                    </a:p>
                  </a:txBody>
                  <a:tcPr marL="121925" marR="121925" marT="34292" marB="34292" anchor="ctr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53H</a:t>
                      </a:r>
                    </a:p>
                    <a:p>
                      <a:r>
                        <a:rPr lang="pt-BR" sz="2000" dirty="0">
                          <a:latin typeface="Arial Narrow" pitchFamily="34" charset="0"/>
                        </a:rPr>
                        <a:t>48M</a:t>
                      </a:r>
                    </a:p>
                  </a:txBody>
                  <a:tcPr marL="121925" marR="121925" marT="34292" marB="34292" anchor="ctr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60H</a:t>
                      </a:r>
                    </a:p>
                    <a:p>
                      <a:r>
                        <a:rPr lang="pt-BR" sz="2000" dirty="0">
                          <a:latin typeface="Arial Narrow" pitchFamily="34" charset="0"/>
                        </a:rPr>
                        <a:t>55M</a:t>
                      </a:r>
                    </a:p>
                  </a:txBody>
                  <a:tcPr marL="121925" marR="121925" marT="34292" marB="34292" anchor="ctr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60H</a:t>
                      </a:r>
                    </a:p>
                    <a:p>
                      <a:r>
                        <a:rPr lang="pt-BR" sz="2000" dirty="0">
                          <a:latin typeface="Arial Narrow" pitchFamily="34" charset="0"/>
                        </a:rPr>
                        <a:t>55M</a:t>
                      </a:r>
                    </a:p>
                    <a:p>
                      <a:r>
                        <a:rPr lang="pt-BR" sz="2000" dirty="0">
                          <a:latin typeface="Arial Narrow" pitchFamily="34" charset="0"/>
                        </a:rPr>
                        <a:t>c/</a:t>
                      </a:r>
                      <a:r>
                        <a:rPr lang="pt-BR" sz="2000" baseline="0" dirty="0">
                          <a:latin typeface="Arial Narrow" pitchFamily="34" charset="0"/>
                        </a:rPr>
                        <a:t> </a:t>
                      </a:r>
                      <a:r>
                        <a:rPr lang="pt-BR" sz="2000" baseline="0" dirty="0" err="1">
                          <a:latin typeface="Arial Narrow" pitchFamily="34" charset="0"/>
                        </a:rPr>
                        <a:t>redut</a:t>
                      </a:r>
                      <a:r>
                        <a:rPr lang="pt-BR" sz="2000" baseline="0" dirty="0">
                          <a:latin typeface="Arial Narrow" pitchFamily="34" charset="0"/>
                        </a:rPr>
                        <a:t>.(1)</a:t>
                      </a:r>
                      <a:endParaRPr lang="pt-BR" sz="2000" dirty="0">
                        <a:latin typeface="Arial Narrow" pitchFamily="34" charset="0"/>
                      </a:endParaRPr>
                    </a:p>
                  </a:txBody>
                  <a:tcPr marL="121925" marR="121925" marT="34292" marB="3429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954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Tempo</a:t>
                      </a:r>
                      <a:r>
                        <a:rPr lang="pt-BR" sz="2000" baseline="0" dirty="0">
                          <a:latin typeface="Arial Narrow" pitchFamily="34" charset="0"/>
                        </a:rPr>
                        <a:t> de</a:t>
                      </a:r>
                      <a:r>
                        <a:rPr lang="pt-BR" sz="2000" dirty="0">
                          <a:latin typeface="Arial Narrow" pitchFamily="34" charset="0"/>
                        </a:rPr>
                        <a:t> Serviço Público</a:t>
                      </a:r>
                    </a:p>
                  </a:txBody>
                  <a:tcPr marL="121925" marR="121925" marT="34292" marB="34292" anchor="ctr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10</a:t>
                      </a:r>
                    </a:p>
                  </a:txBody>
                  <a:tcPr marL="121925" marR="121925" marT="34292" marB="34292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121925" marR="121925" marT="34292" marB="34292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20</a:t>
                      </a:r>
                    </a:p>
                  </a:txBody>
                  <a:tcPr marL="121925" marR="121925" marT="34292" marB="34292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25</a:t>
                      </a:r>
                    </a:p>
                  </a:txBody>
                  <a:tcPr marL="121925" marR="121925" marT="34292" marB="3429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954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Tempo</a:t>
                      </a:r>
                      <a:r>
                        <a:rPr lang="pt-BR" sz="2000" baseline="0" dirty="0">
                          <a:latin typeface="Arial Narrow" pitchFamily="34" charset="0"/>
                        </a:rPr>
                        <a:t> de </a:t>
                      </a:r>
                      <a:r>
                        <a:rPr lang="pt-BR" sz="2000" dirty="0">
                          <a:latin typeface="Arial Narrow" pitchFamily="34" charset="0"/>
                        </a:rPr>
                        <a:t> Carreira</a:t>
                      </a:r>
                    </a:p>
                  </a:txBody>
                  <a:tcPr marL="121925" marR="121925" marT="34292" marB="34292" anchor="ctr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121925" marR="121925" marT="34292" marB="34292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121925" marR="121925" marT="34292" marB="34292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10</a:t>
                      </a:r>
                    </a:p>
                  </a:txBody>
                  <a:tcPr marL="121925" marR="121925" marT="34292" marB="34292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15</a:t>
                      </a:r>
                    </a:p>
                  </a:txBody>
                  <a:tcPr marL="121925" marR="121925" marT="34292" marB="3429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954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Tempo no Cargo</a:t>
                      </a:r>
                    </a:p>
                  </a:txBody>
                  <a:tcPr marL="121925" marR="121925" marT="34292" marB="34292" anchor="ctr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121925" marR="121925" marT="34292" marB="34292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121925" marR="121925" marT="34292" marB="34292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121925" marR="121925" marT="34292" marB="34292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121925" marR="121925" marT="34292" marB="3429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065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Cálculo</a:t>
                      </a:r>
                      <a:r>
                        <a:rPr lang="pt-BR" sz="2000" baseline="0" dirty="0">
                          <a:latin typeface="Arial Narrow" pitchFamily="34" charset="0"/>
                        </a:rPr>
                        <a:t> dos proventos</a:t>
                      </a:r>
                      <a:endParaRPr lang="pt-BR" sz="2000" dirty="0">
                        <a:latin typeface="Arial Narrow" pitchFamily="34" charset="0"/>
                      </a:endParaRPr>
                    </a:p>
                  </a:txBody>
                  <a:tcPr marL="121925" marR="121925" marT="34292" marB="34292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Média</a:t>
                      </a:r>
                    </a:p>
                    <a:p>
                      <a:r>
                        <a:rPr lang="pt-BR" sz="2000" dirty="0">
                          <a:latin typeface="Arial Narrow" pitchFamily="34" charset="0"/>
                        </a:rPr>
                        <a:t>Integral</a:t>
                      </a:r>
                    </a:p>
                  </a:txBody>
                  <a:tcPr marL="121925" marR="121925" marT="34292" marB="34292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Média</a:t>
                      </a:r>
                    </a:p>
                    <a:p>
                      <a:r>
                        <a:rPr lang="pt-BR" sz="2000" dirty="0">
                          <a:latin typeface="Arial Narrow" pitchFamily="34" charset="0"/>
                        </a:rPr>
                        <a:t>c/ redução</a:t>
                      </a:r>
                    </a:p>
                  </a:txBody>
                  <a:tcPr marL="121925" marR="121925" marT="34292" marB="34292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U. </a:t>
                      </a:r>
                      <a:r>
                        <a:rPr lang="pt-BR" sz="2000" dirty="0" err="1">
                          <a:latin typeface="Arial Narrow" pitchFamily="34" charset="0"/>
                        </a:rPr>
                        <a:t>Remun</a:t>
                      </a:r>
                      <a:r>
                        <a:rPr lang="pt-BR" sz="2000" dirty="0">
                          <a:latin typeface="Arial Narrow" pitchFamily="34" charset="0"/>
                        </a:rPr>
                        <a:t>.</a:t>
                      </a:r>
                    </a:p>
                    <a:p>
                      <a:r>
                        <a:rPr lang="pt-BR" sz="2000" dirty="0">
                          <a:latin typeface="Arial Narrow" pitchFamily="34" charset="0"/>
                        </a:rPr>
                        <a:t>Integral</a:t>
                      </a:r>
                    </a:p>
                  </a:txBody>
                  <a:tcPr marL="121925" marR="121925" marT="34292" marB="34292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U. </a:t>
                      </a:r>
                      <a:r>
                        <a:rPr lang="pt-BR" sz="2000" dirty="0" err="1">
                          <a:latin typeface="Arial Narrow" pitchFamily="34" charset="0"/>
                        </a:rPr>
                        <a:t>Remun</a:t>
                      </a:r>
                      <a:r>
                        <a:rPr lang="pt-BR" sz="2000" dirty="0">
                          <a:latin typeface="Arial Narrow" pitchFamily="34" charset="0"/>
                        </a:rPr>
                        <a:t>.</a:t>
                      </a:r>
                    </a:p>
                    <a:p>
                      <a:r>
                        <a:rPr lang="pt-BR" sz="2000" dirty="0">
                          <a:latin typeface="Arial Narrow" pitchFamily="34" charset="0"/>
                        </a:rPr>
                        <a:t>Integral</a:t>
                      </a:r>
                    </a:p>
                  </a:txBody>
                  <a:tcPr marL="121925" marR="121925" marT="34292" marB="3429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954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Reajuste</a:t>
                      </a:r>
                    </a:p>
                  </a:txBody>
                  <a:tcPr marL="121925" marR="121925" marT="34292" marB="34292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R.</a:t>
                      </a:r>
                      <a:r>
                        <a:rPr lang="pt-BR" sz="2000" baseline="0" dirty="0">
                          <a:latin typeface="Arial Narrow" pitchFamily="34" charset="0"/>
                        </a:rPr>
                        <a:t> Anual</a:t>
                      </a:r>
                      <a:endParaRPr lang="pt-BR" sz="2000" dirty="0">
                        <a:latin typeface="Arial Narrow" pitchFamily="34" charset="0"/>
                      </a:endParaRPr>
                    </a:p>
                  </a:txBody>
                  <a:tcPr marL="121925" marR="121925" marT="34292" marB="34292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R. Anual</a:t>
                      </a:r>
                    </a:p>
                  </a:txBody>
                  <a:tcPr marL="121925" marR="121925" marT="34292" marB="34292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Paridade</a:t>
                      </a:r>
                    </a:p>
                  </a:txBody>
                  <a:tcPr marL="121925" marR="121925" marT="34292" marB="34292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 Narrow" pitchFamily="34" charset="0"/>
                        </a:rPr>
                        <a:t>Paridade</a:t>
                      </a:r>
                    </a:p>
                  </a:txBody>
                  <a:tcPr marL="121925" marR="121925" marT="34292" marB="3429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Imagem 3">
            <a:extLst>
              <a:ext uri="{FF2B5EF4-FFF2-40B4-BE49-F238E27FC236}">
                <a16:creationId xmlns:a16="http://schemas.microsoft.com/office/drawing/2014/main" id="{ABC73F6B-D864-44DA-86A3-A70B8D7D95D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5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Group 335"/>
          <p:cNvGraphicFramePr>
            <a:graphicFrameLocks/>
          </p:cNvGraphicFramePr>
          <p:nvPr>
            <p:extLst/>
          </p:nvPr>
        </p:nvGraphicFramePr>
        <p:xfrm>
          <a:off x="2458119" y="2022182"/>
          <a:ext cx="8098367" cy="3702198"/>
        </p:xfrm>
        <a:graphic>
          <a:graphicData uri="http://schemas.openxmlformats.org/drawingml/2006/table">
            <a:tbl>
              <a:tblPr/>
              <a:tblGrid>
                <a:gridCol w="4050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7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693"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HOMEM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37" marB="5543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MULHER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37" marB="5543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27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693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65 anos de idade</a:t>
                      </a:r>
                    </a:p>
                  </a:txBody>
                  <a:tcPr marL="197012" marR="197012" marT="55437" marB="5543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60 anos de idade</a:t>
                      </a:r>
                    </a:p>
                  </a:txBody>
                  <a:tcPr marL="197012" marR="197012" marT="55437" marB="5543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C5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693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10 anos de serviço público</a:t>
                      </a:r>
                    </a:p>
                  </a:txBody>
                  <a:tcPr marL="197012" marR="197012" marT="55437" marB="5543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10 anos de serviço público</a:t>
                      </a:r>
                    </a:p>
                  </a:txBody>
                  <a:tcPr marL="197012" marR="197012" marT="55437" marB="5543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D96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463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5 anos no cargo em que se dará a aposentadoria</a:t>
                      </a:r>
                    </a:p>
                  </a:txBody>
                  <a:tcPr marL="197012" marR="197012" marT="55437" marB="5543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5 anos no cargo em que se dará a aposentadoria</a:t>
                      </a:r>
                    </a:p>
                  </a:txBody>
                  <a:tcPr marL="197012" marR="197012" marT="55437" marB="5543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C5">
                        <a:alpha val="60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376">
                <a:tc gridSpan="2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PROVENTOS PROPORCIONAIS</a:t>
                      </a:r>
                    </a:p>
                  </a:txBody>
                  <a:tcPr marL="197012" marR="197012" marT="55437" marB="5543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37" marB="5543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376">
                <a:tc gridSpan="2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CALCULADOS PELA MÉDIA</a:t>
                      </a:r>
                    </a:p>
                  </a:txBody>
                  <a:tcPr marL="197012" marR="197012" marT="55437" marB="5543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376">
                <a:tc gridSpan="2"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REAJUSTE ANUAL</a:t>
                      </a:r>
                    </a:p>
                  </a:txBody>
                  <a:tcPr marL="197012" marR="197012" marT="55437" marB="5543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386672" y="800544"/>
            <a:ext cx="835236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800" b="1" dirty="0">
                <a:solidFill>
                  <a:srgbClr val="376788"/>
                </a:solidFill>
                <a:latin typeface="Candara" pitchFamily="34" charset="0"/>
              </a:rPr>
              <a:t>APOSENTADORIA POR IDADE</a:t>
            </a:r>
          </a:p>
          <a:p>
            <a:pPr algn="just">
              <a:defRPr/>
            </a:pPr>
            <a:r>
              <a:rPr lang="pt-B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Artigo 40, § 1º, III, “b” da Constituição Federal</a:t>
            </a:r>
          </a:p>
          <a:p>
            <a:pPr algn="just">
              <a:defRPr/>
            </a:pPr>
            <a:endParaRPr lang="pt-BR" sz="2400" b="1" dirty="0">
              <a:latin typeface="Candara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2D794BC-DCE2-4650-B99C-06B9D67EF78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36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Group 335"/>
          <p:cNvGraphicFramePr>
            <a:graphicFrameLocks/>
          </p:cNvGraphicFramePr>
          <p:nvPr>
            <p:extLst/>
          </p:nvPr>
        </p:nvGraphicFramePr>
        <p:xfrm>
          <a:off x="2441281" y="2531369"/>
          <a:ext cx="8098367" cy="2992770"/>
        </p:xfrm>
        <a:graphic>
          <a:graphicData uri="http://schemas.openxmlformats.org/drawingml/2006/table">
            <a:tbl>
              <a:tblPr/>
              <a:tblGrid>
                <a:gridCol w="8098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554"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REQUISITOS</a:t>
                      </a:r>
                      <a:endParaRPr kumimoji="0" lang="pt-B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7012" marR="197012" marT="55437" marB="5543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60001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499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75 ANOS DE IDADE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-  EC 88, Ministros STF, Trib. Superiores e TCU</a:t>
                      </a:r>
                    </a:p>
                  </a:txBody>
                  <a:tcPr marL="197012" marR="197012" marT="55437" marB="5543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499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PROVENTOS PROPORCIONAIS</a:t>
                      </a:r>
                    </a:p>
                  </a:txBody>
                  <a:tcPr marL="197012" marR="197012" marT="55437" marB="5543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499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CALCULADOS PELA MÉDIA</a:t>
                      </a:r>
                    </a:p>
                  </a:txBody>
                  <a:tcPr marL="197012" marR="197012" marT="55437" marB="5543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499">
                <a:tc>
                  <a:txBody>
                    <a:bodyPr/>
                    <a:lstStyle/>
                    <a:p>
                      <a:pPr marL="0" marR="0" lvl="0" indent="0" algn="just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REAJUSTE ANUAL</a:t>
                      </a:r>
                    </a:p>
                  </a:txBody>
                  <a:tcPr marL="197012" marR="197012" marT="55437" marB="55437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342284" y="1032351"/>
            <a:ext cx="835236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800" b="1" dirty="0">
                <a:solidFill>
                  <a:srgbClr val="376788"/>
                </a:solidFill>
                <a:latin typeface="Candara" pitchFamily="34" charset="0"/>
              </a:rPr>
              <a:t>APOSENTADORIA COMPULSÓRIA</a:t>
            </a:r>
          </a:p>
          <a:p>
            <a:pPr algn="just">
              <a:defRPr/>
            </a:pPr>
            <a:r>
              <a:rPr lang="pt-B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Artigo 40, § 1º, II da Constituição Federal</a:t>
            </a:r>
          </a:p>
          <a:p>
            <a:pPr algn="just">
              <a:defRPr/>
            </a:pPr>
            <a:endParaRPr lang="pt-BR" sz="2400" b="1" dirty="0">
              <a:latin typeface="Candara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00E0C73-74ED-4A30-B0E1-4B4C7F2875A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33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/>
          <p:cNvSpPr txBox="1"/>
          <p:nvPr/>
        </p:nvSpPr>
        <p:spPr>
          <a:xfrm>
            <a:off x="2462284" y="1881323"/>
            <a:ext cx="8352367" cy="41242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endParaRPr lang="pt-BR" b="1" dirty="0">
              <a:latin typeface="Candara" pitchFamily="34" charset="0"/>
            </a:endParaRPr>
          </a:p>
          <a:p>
            <a:pPr indent="1081088" algn="just">
              <a:defRPr/>
            </a:pPr>
            <a:r>
              <a:rPr lang="pt-BR" sz="2800" dirty="0">
                <a:latin typeface="Candara" pitchFamily="34" charset="0"/>
              </a:rPr>
              <a:t>A aposentadoria por invalidez é garantida aos servidores que estiverem incapacitados definitivamente para o trabalho, seja por acidente de serviço, moléstia profissional ou decorrente de doença, após conclusão da Junta Médica.</a:t>
            </a:r>
          </a:p>
          <a:p>
            <a:pPr algn="just">
              <a:defRPr/>
            </a:pPr>
            <a:endParaRPr lang="pt-BR" sz="2000" b="1" dirty="0">
              <a:latin typeface="Candara" pitchFamily="34" charset="0"/>
            </a:endParaRPr>
          </a:p>
          <a:p>
            <a:pPr algn="just">
              <a:defRPr/>
            </a:pPr>
            <a:r>
              <a:rPr lang="pt-BR" sz="2800" b="1" dirty="0">
                <a:solidFill>
                  <a:srgbClr val="C00000"/>
                </a:solidFill>
                <a:latin typeface="Candara" pitchFamily="34" charset="0"/>
              </a:rPr>
              <a:t>PROVENTOS PROPORCIONAIS </a:t>
            </a:r>
            <a:r>
              <a:rPr lang="pt-BR" sz="2800" b="1" dirty="0">
                <a:latin typeface="Candara" pitchFamily="34" charset="0"/>
              </a:rPr>
              <a:t>ou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INTEGRAIS</a:t>
            </a:r>
            <a:r>
              <a:rPr lang="pt-BR" sz="2800" b="1" dirty="0">
                <a:latin typeface="Candara" pitchFamily="34" charset="0"/>
              </a:rPr>
              <a:t>, </a:t>
            </a:r>
            <a:r>
              <a:rPr lang="pt-BR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se decorrente de doença grave, moléstia profissional ou acidente de serviço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439938" y="801206"/>
            <a:ext cx="835236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800" b="1" dirty="0">
                <a:solidFill>
                  <a:srgbClr val="376788"/>
                </a:solidFill>
                <a:latin typeface="Candara" pitchFamily="34" charset="0"/>
              </a:rPr>
              <a:t>APOSENTADORIA POR INVALIDEZ</a:t>
            </a:r>
          </a:p>
          <a:p>
            <a:pPr algn="just">
              <a:defRPr/>
            </a:pPr>
            <a:r>
              <a:rPr lang="pt-B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Regra</a:t>
            </a:r>
          </a:p>
          <a:p>
            <a:pPr algn="just">
              <a:defRPr/>
            </a:pPr>
            <a:endParaRPr lang="pt-BR" sz="2400" b="1" dirty="0">
              <a:latin typeface="Candara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3D2E7B6-E58B-4A0F-9C92-33AF2B47A96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2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2404427" y="898860"/>
            <a:ext cx="835236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800" b="1" dirty="0">
                <a:solidFill>
                  <a:srgbClr val="376788"/>
                </a:solidFill>
                <a:latin typeface="Candara" pitchFamily="34" charset="0"/>
              </a:rPr>
              <a:t>APOSENTADORIA POR INVALIDEZ</a:t>
            </a:r>
          </a:p>
          <a:p>
            <a:pPr algn="just">
              <a:defRPr/>
            </a:pPr>
            <a:r>
              <a:rPr lang="pt-B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Cálculo</a:t>
            </a:r>
          </a:p>
          <a:p>
            <a:pPr algn="just">
              <a:defRPr/>
            </a:pPr>
            <a:endParaRPr lang="pt-BR" sz="2400" b="1" dirty="0">
              <a:latin typeface="Candar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043823" y="2082341"/>
            <a:ext cx="8712968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latin typeface="Candara" panose="020E0502030303020204" pitchFamily="34" charset="0"/>
              </a:rPr>
              <a:t>Regra do artigo 40, § 1º, I da CF</a:t>
            </a: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latin typeface="Candara" panose="020E0502030303020204" pitchFamily="34" charset="0"/>
              </a:rPr>
              <a:t>Servidor que ingressou após EC 41</a:t>
            </a: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CÁLCULO PELA MÉDIA DE REMUNERAÇÃO</a:t>
            </a: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solidFill>
                  <a:srgbClr val="336600"/>
                </a:solidFill>
                <a:latin typeface="Candara" panose="020E0502030303020204" pitchFamily="34" charset="0"/>
              </a:rPr>
              <a:t>REAJUSTE ANUAL</a:t>
            </a:r>
          </a:p>
          <a:p>
            <a:pPr marL="1081088" algn="just">
              <a:tabLst>
                <a:tab pos="1339850" algn="l"/>
              </a:tabLst>
              <a:defRPr/>
            </a:pPr>
            <a:endParaRPr lang="pt-BR" sz="2400" dirty="0">
              <a:latin typeface="Candara" panose="020E0502030303020204" pitchFamily="34" charset="0"/>
            </a:endParaRP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latin typeface="Candara" panose="020E0502030303020204" pitchFamily="34" charset="0"/>
              </a:rPr>
              <a:t>Regra do artigo 6º-A da EC n.º 41/03 </a:t>
            </a:r>
            <a:r>
              <a:rPr lang="pt-BR" sz="2000" dirty="0">
                <a:solidFill>
                  <a:srgbClr val="FF0000"/>
                </a:solidFill>
                <a:latin typeface="Candara" panose="020E0502030303020204" pitchFamily="34" charset="0"/>
              </a:rPr>
              <a:t>(EC 70/12)</a:t>
            </a:r>
            <a:endParaRPr lang="pt-BR" sz="28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latin typeface="Candara" panose="020E0502030303020204" pitchFamily="34" charset="0"/>
              </a:rPr>
              <a:t>Servidor que ingressou antes da EC 41</a:t>
            </a: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CÁLCULO PELA ULTIMA REMUNERAÇÃO</a:t>
            </a: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solidFill>
                  <a:srgbClr val="336600"/>
                </a:solidFill>
                <a:latin typeface="Candara" panose="020E0502030303020204" pitchFamily="34" charset="0"/>
              </a:rPr>
              <a:t>PARIDADE E EXTENSÃO DE VANTAGENS</a:t>
            </a:r>
          </a:p>
          <a:p>
            <a:pPr marL="1081088" algn="just">
              <a:tabLst>
                <a:tab pos="1339850" algn="l"/>
              </a:tabLst>
              <a:defRPr/>
            </a:pPr>
            <a:endParaRPr lang="pt-BR" sz="600" dirty="0">
              <a:latin typeface="Candara" panose="020E0502030303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08A11F7-2501-4246-BCD8-89FC5009563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57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775520" y="1296144"/>
            <a:ext cx="10225136" cy="5301208"/>
          </a:xfrm>
        </p:spPr>
        <p:txBody>
          <a:bodyPr>
            <a:noAutofit/>
          </a:bodyPr>
          <a:lstStyle/>
          <a:p>
            <a:pPr indent="0" algn="just">
              <a:spcBef>
                <a:spcPts val="600"/>
              </a:spcBef>
              <a:buNone/>
              <a:defRPr/>
            </a:pPr>
            <a:r>
              <a:rPr lang="pt-BR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Aos segurados:</a:t>
            </a:r>
          </a:p>
          <a:p>
            <a:pPr marL="1538288" indent="-457200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1339850" algn="l"/>
              </a:tabLst>
              <a:defRPr/>
            </a:pPr>
            <a:r>
              <a:rPr lang="pt-BR" sz="2400" dirty="0">
                <a:latin typeface="Book Antiqua" panose="02040602050305030304" pitchFamily="18" charset="0"/>
              </a:rPr>
              <a:t>aposentadoria voluntária por tempo de contribuição; </a:t>
            </a:r>
          </a:p>
          <a:p>
            <a:pPr marL="1538288" indent="-457200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1339850" algn="l"/>
              </a:tabLst>
              <a:defRPr/>
            </a:pPr>
            <a:r>
              <a:rPr lang="pt-BR" sz="2400" dirty="0">
                <a:latin typeface="Book Antiqua" panose="02040602050305030304" pitchFamily="18" charset="0"/>
              </a:rPr>
              <a:t>aposentadoria por invalidez;</a:t>
            </a:r>
          </a:p>
          <a:p>
            <a:pPr marL="1538288" indent="-457200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1339850" algn="l"/>
              </a:tabLst>
              <a:defRPr/>
            </a:pPr>
            <a:r>
              <a:rPr lang="pt-BR" sz="2400" dirty="0">
                <a:latin typeface="Book Antiqua" panose="02040602050305030304" pitchFamily="18" charset="0"/>
              </a:rPr>
              <a:t>aposentadoria voluntária por idade;</a:t>
            </a:r>
          </a:p>
          <a:p>
            <a:pPr marL="1538288" indent="-457200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1339850" algn="l"/>
              </a:tabLst>
              <a:defRPr/>
            </a:pPr>
            <a:r>
              <a:rPr lang="pt-BR" sz="2400" dirty="0">
                <a:latin typeface="Book Antiqua" panose="02040602050305030304" pitchFamily="18" charset="0"/>
              </a:rPr>
              <a:t>aposentadoria compulsória;</a:t>
            </a:r>
          </a:p>
          <a:p>
            <a:pPr marL="1538288" indent="-457200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1339850" algn="l"/>
              </a:tabLst>
              <a:defRPr/>
            </a:pPr>
            <a:r>
              <a:rPr lang="pt-BR" sz="2400" dirty="0">
                <a:latin typeface="Book Antiqua" panose="02040602050305030304" pitchFamily="18" charset="0"/>
              </a:rPr>
              <a:t>aposentadoria especial;</a:t>
            </a:r>
          </a:p>
          <a:p>
            <a:pPr marL="1538288" indent="-457200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1339850" algn="l"/>
              </a:tabLst>
              <a:defRPr/>
            </a:pP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auxílio-doença;</a:t>
            </a:r>
          </a:p>
          <a:p>
            <a:pPr marL="1538288" indent="-457200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1339850" algn="l"/>
              </a:tabLst>
              <a:defRPr/>
            </a:pP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salário-maternidade; e</a:t>
            </a:r>
          </a:p>
          <a:p>
            <a:pPr marL="1538288" indent="-457200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1339850" algn="l"/>
              </a:tabLst>
              <a:defRPr/>
            </a:pP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salário-família.</a:t>
            </a:r>
          </a:p>
          <a:p>
            <a:pPr marL="62865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pt-BR" sz="1600" dirty="0">
              <a:latin typeface="Book Antiqua" panose="02040602050305030304" pitchFamily="18" charset="0"/>
            </a:endParaRPr>
          </a:p>
          <a:p>
            <a:pPr indent="0" algn="just">
              <a:spcBef>
                <a:spcPts val="600"/>
              </a:spcBef>
              <a:buNone/>
              <a:defRPr/>
            </a:pPr>
            <a:r>
              <a:rPr lang="pt-BR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Aos dependentes:</a:t>
            </a:r>
          </a:p>
          <a:p>
            <a:pPr marL="1538288" indent="-4572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latin typeface="Book Antiqua" panose="02040602050305030304" pitchFamily="18" charset="0"/>
              </a:rPr>
              <a:t>pensão por morte; </a:t>
            </a:r>
          </a:p>
          <a:p>
            <a:pPr marL="1538288" indent="-4572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pt-BR" alt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auxílio-reclusão;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>
          <a:xfrm>
            <a:off x="1919536" y="130969"/>
            <a:ext cx="8229600" cy="993775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pt-BR" altLang="ja-JP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Os benefícios previdenciários no RPPS</a:t>
            </a: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D276DC80-0902-4F9F-B34C-075BA6E6A64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06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184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2404427" y="898860"/>
            <a:ext cx="835236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800" b="1" dirty="0">
                <a:solidFill>
                  <a:srgbClr val="376788"/>
                </a:solidFill>
                <a:latin typeface="Candara" pitchFamily="34" charset="0"/>
              </a:rPr>
              <a:t>APOSENTADORIA POR INVALIDEZ</a:t>
            </a:r>
          </a:p>
          <a:p>
            <a:pPr algn="just">
              <a:defRPr/>
            </a:pPr>
            <a:r>
              <a:rPr lang="pt-B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Cálculo</a:t>
            </a:r>
          </a:p>
          <a:p>
            <a:pPr algn="just">
              <a:defRPr/>
            </a:pPr>
            <a:endParaRPr lang="pt-BR" sz="2400" b="1" dirty="0">
              <a:latin typeface="Candar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043823" y="2082341"/>
            <a:ext cx="8712968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latin typeface="Candara" panose="020E0502030303020204" pitchFamily="34" charset="0"/>
              </a:rPr>
              <a:t>Regra do artigo 40, § 1º, I da CF</a:t>
            </a: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latin typeface="Candara" panose="020E0502030303020204" pitchFamily="34" charset="0"/>
              </a:rPr>
              <a:t>Servidor que ingressou após EC 41</a:t>
            </a: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CÁLCULO PELA MÉDIA DE REMUNERAÇÃO</a:t>
            </a: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solidFill>
                  <a:srgbClr val="336600"/>
                </a:solidFill>
                <a:latin typeface="Candara" panose="020E0502030303020204" pitchFamily="34" charset="0"/>
              </a:rPr>
              <a:t>REAJUSTE ANUAL</a:t>
            </a:r>
          </a:p>
          <a:p>
            <a:pPr marL="1081088" algn="just">
              <a:tabLst>
                <a:tab pos="1339850" algn="l"/>
              </a:tabLst>
              <a:defRPr/>
            </a:pPr>
            <a:endParaRPr lang="pt-BR" sz="2400" dirty="0">
              <a:latin typeface="Candara" panose="020E0502030303020204" pitchFamily="34" charset="0"/>
            </a:endParaRP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latin typeface="Candara" panose="020E0502030303020204" pitchFamily="34" charset="0"/>
              </a:rPr>
              <a:t>Regra do artigo 6º-A da EC n.º 41/03 </a:t>
            </a:r>
            <a:r>
              <a:rPr lang="pt-BR" sz="2000" dirty="0">
                <a:solidFill>
                  <a:srgbClr val="FF0000"/>
                </a:solidFill>
                <a:latin typeface="Candara" panose="020E0502030303020204" pitchFamily="34" charset="0"/>
              </a:rPr>
              <a:t>(EC 70/12)</a:t>
            </a:r>
            <a:endParaRPr lang="pt-BR" sz="28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latin typeface="Candara" panose="020E0502030303020204" pitchFamily="34" charset="0"/>
              </a:rPr>
              <a:t>Servidor que ingressou antes da EC 41</a:t>
            </a: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CÁLCULO PELA ULTIMA REMUNERAÇÃO</a:t>
            </a: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solidFill>
                  <a:srgbClr val="336600"/>
                </a:solidFill>
                <a:latin typeface="Candara" panose="020E0502030303020204" pitchFamily="34" charset="0"/>
              </a:rPr>
              <a:t>PARIDADE E EXTENSÃO DE VANTAGENS</a:t>
            </a:r>
          </a:p>
          <a:p>
            <a:pPr marL="1081088" algn="just">
              <a:tabLst>
                <a:tab pos="1339850" algn="l"/>
              </a:tabLst>
              <a:defRPr/>
            </a:pPr>
            <a:endParaRPr lang="pt-BR" sz="600" dirty="0">
              <a:latin typeface="Candara" panose="020E0502030303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08A11F7-2501-4246-BCD8-89FC5009563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14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2404427" y="898860"/>
            <a:ext cx="835236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800" b="1" dirty="0">
                <a:solidFill>
                  <a:srgbClr val="376788"/>
                </a:solidFill>
                <a:latin typeface="Candara" pitchFamily="34" charset="0"/>
              </a:rPr>
              <a:t>APOSENTADORIA POR INVALIDEZ</a:t>
            </a:r>
          </a:p>
          <a:p>
            <a:pPr algn="just">
              <a:defRPr/>
            </a:pPr>
            <a:r>
              <a:rPr lang="pt-B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Cálculo</a:t>
            </a:r>
          </a:p>
          <a:p>
            <a:pPr algn="just">
              <a:defRPr/>
            </a:pPr>
            <a:endParaRPr lang="pt-BR" sz="2400" b="1" dirty="0">
              <a:latin typeface="Candar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043823" y="2082341"/>
            <a:ext cx="8712968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latin typeface="Candara" panose="020E0502030303020204" pitchFamily="34" charset="0"/>
              </a:rPr>
              <a:t>Regra do artigo 40, § 1º, I da CF</a:t>
            </a: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latin typeface="Candara" panose="020E0502030303020204" pitchFamily="34" charset="0"/>
              </a:rPr>
              <a:t>Servidor que ingressou após EC 41</a:t>
            </a: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CÁLCULO PELA MÉDIA DE REMUNERAÇÃO</a:t>
            </a: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solidFill>
                  <a:srgbClr val="336600"/>
                </a:solidFill>
                <a:latin typeface="Candara" panose="020E0502030303020204" pitchFamily="34" charset="0"/>
              </a:rPr>
              <a:t>REAJUSTE ANUAL</a:t>
            </a:r>
          </a:p>
          <a:p>
            <a:pPr marL="1081088" algn="just">
              <a:tabLst>
                <a:tab pos="1339850" algn="l"/>
              </a:tabLst>
              <a:defRPr/>
            </a:pPr>
            <a:endParaRPr lang="pt-BR" sz="2400" dirty="0">
              <a:latin typeface="Candara" panose="020E0502030303020204" pitchFamily="34" charset="0"/>
            </a:endParaRP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latin typeface="Candara" panose="020E0502030303020204" pitchFamily="34" charset="0"/>
              </a:rPr>
              <a:t>Regra do artigo 6º-A da EC n.º 41/03 </a:t>
            </a:r>
            <a:r>
              <a:rPr lang="pt-BR" sz="2000" dirty="0">
                <a:solidFill>
                  <a:srgbClr val="FF0000"/>
                </a:solidFill>
                <a:latin typeface="Candara" panose="020E0502030303020204" pitchFamily="34" charset="0"/>
              </a:rPr>
              <a:t>(EC 70/12)</a:t>
            </a:r>
            <a:endParaRPr lang="pt-BR" sz="28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latin typeface="Candara" panose="020E0502030303020204" pitchFamily="34" charset="0"/>
              </a:rPr>
              <a:t>Servidor que ingressou antes da EC 41</a:t>
            </a: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CÁLCULO PELA ULTIMA REMUNERAÇÃO</a:t>
            </a:r>
          </a:p>
          <a:p>
            <a:pPr marL="1081088" algn="just">
              <a:tabLst>
                <a:tab pos="1339850" algn="l"/>
              </a:tabLst>
              <a:defRPr/>
            </a:pPr>
            <a:r>
              <a:rPr lang="pt-BR" sz="2800" dirty="0">
                <a:solidFill>
                  <a:srgbClr val="336600"/>
                </a:solidFill>
                <a:latin typeface="Candara" panose="020E0502030303020204" pitchFamily="34" charset="0"/>
              </a:rPr>
              <a:t>PARIDADE E EXTENSÃO DE VANTAGENS</a:t>
            </a:r>
          </a:p>
          <a:p>
            <a:pPr marL="1081088" algn="just">
              <a:tabLst>
                <a:tab pos="1339850" algn="l"/>
              </a:tabLst>
              <a:defRPr/>
            </a:pPr>
            <a:endParaRPr lang="pt-BR" sz="600" dirty="0">
              <a:latin typeface="Candara" panose="020E0502030303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08A11F7-2501-4246-BCD8-89FC5009563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60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2493204" y="808110"/>
            <a:ext cx="835236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800" b="1" dirty="0">
                <a:solidFill>
                  <a:srgbClr val="376788"/>
                </a:solidFill>
                <a:latin typeface="Candara" pitchFamily="34" charset="0"/>
              </a:rPr>
              <a:t>PENSÃO POR MORTE</a:t>
            </a:r>
          </a:p>
          <a:p>
            <a:pPr algn="just">
              <a:defRPr/>
            </a:pPr>
            <a:r>
              <a:rPr lang="pt-B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§ 7º do artigo 40 da Constituição Federal</a:t>
            </a:r>
          </a:p>
          <a:p>
            <a:pPr algn="just">
              <a:defRPr/>
            </a:pPr>
            <a:endParaRPr lang="pt-BR" sz="2400" b="1" dirty="0">
              <a:latin typeface="Candar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493203" y="1960235"/>
            <a:ext cx="8352367" cy="4355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800" dirty="0">
                <a:latin typeface="Candara" pitchFamily="34" charset="0"/>
              </a:rPr>
              <a:t>A pensão por morte é benefício previdenciário garantido aos dependentes do servidor que vier a falecer, visando a manutenção de sua subsistência.</a:t>
            </a:r>
          </a:p>
          <a:p>
            <a:pPr algn="just">
              <a:defRPr/>
            </a:pPr>
            <a:endParaRPr lang="pt-BR" sz="1100" dirty="0">
              <a:latin typeface="Candara" pitchFamily="34" charset="0"/>
            </a:endParaRPr>
          </a:p>
          <a:p>
            <a:pPr algn="just">
              <a:defRPr/>
            </a:pPr>
            <a:r>
              <a:rPr lang="pt-BR" sz="2800" dirty="0">
                <a:latin typeface="Candara" pitchFamily="34" charset="0"/>
              </a:rPr>
              <a:t>O valor da pensão sempre observará a última remuneração ou o último provento de aposentadoria.</a:t>
            </a:r>
          </a:p>
          <a:p>
            <a:pPr algn="just">
              <a:defRPr/>
            </a:pPr>
            <a:endParaRPr lang="pt-BR" sz="900" dirty="0">
              <a:latin typeface="Candara" pitchFamily="34" charset="0"/>
            </a:endParaRPr>
          </a:p>
          <a:p>
            <a:pPr algn="just">
              <a:defRPr/>
            </a:pPr>
            <a:r>
              <a:rPr lang="pt-BR" sz="2800" dirty="0">
                <a:latin typeface="Candara" pitchFamily="34" charset="0"/>
              </a:rPr>
              <a:t>Integral até o teto do RGPS (70% do limite).</a:t>
            </a:r>
          </a:p>
          <a:p>
            <a:pPr algn="just">
              <a:defRPr/>
            </a:pPr>
            <a:endParaRPr lang="pt-BR" sz="900" b="1" dirty="0">
              <a:solidFill>
                <a:schemeClr val="accent2">
                  <a:lumMod val="75000"/>
                </a:schemeClr>
              </a:solidFill>
              <a:latin typeface="Candara" pitchFamily="34" charset="0"/>
            </a:endParaRPr>
          </a:p>
          <a:p>
            <a:pPr algn="just">
              <a:defRPr/>
            </a:pPr>
            <a:r>
              <a:rPr lang="pt-BR" sz="2800" b="1" dirty="0">
                <a:solidFill>
                  <a:schemeClr val="accent2">
                    <a:lumMod val="75000"/>
                  </a:schemeClr>
                </a:solidFill>
                <a:latin typeface="Candara" pitchFamily="34" charset="0"/>
              </a:rPr>
              <a:t>Paridade: </a:t>
            </a:r>
            <a:r>
              <a:rPr lang="pt-BR" sz="2800" dirty="0">
                <a:solidFill>
                  <a:schemeClr val="accent2">
                    <a:lumMod val="75000"/>
                  </a:schemeClr>
                </a:solidFill>
                <a:latin typeface="Candara" pitchFamily="34" charset="0"/>
              </a:rPr>
              <a:t>art. 6º-A EC 41; art. 3º EC 47</a:t>
            </a:r>
          </a:p>
          <a:p>
            <a:pPr algn="just">
              <a:defRPr/>
            </a:pPr>
            <a:endParaRPr lang="pt-BR" sz="900" dirty="0">
              <a:latin typeface="Candara" pitchFamily="34" charset="0"/>
            </a:endParaRPr>
          </a:p>
          <a:p>
            <a:pPr algn="just">
              <a:defRPr/>
            </a:pPr>
            <a:r>
              <a:rPr lang="pt-BR" dirty="0">
                <a:latin typeface="Candara" pitchFamily="34" charset="0"/>
              </a:rPr>
              <a:t>OU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Reajuste anual: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para os demais casos</a:t>
            </a:r>
          </a:p>
          <a:p>
            <a:pPr marL="1081088" algn="just">
              <a:tabLst>
                <a:tab pos="1339850" algn="l"/>
              </a:tabLst>
              <a:defRPr/>
            </a:pPr>
            <a:endParaRPr lang="pt-BR" sz="600" dirty="0">
              <a:latin typeface="Candara" panose="020E0502030303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8E85A6C-D09A-4D60-8EF8-A3B7A5FBEB8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99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2439938" y="781478"/>
            <a:ext cx="835236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800" b="1" dirty="0">
                <a:solidFill>
                  <a:srgbClr val="376788"/>
                </a:solidFill>
                <a:latin typeface="Candara" pitchFamily="34" charset="0"/>
              </a:rPr>
              <a:t>APOSENTADORIA ESPECIAL</a:t>
            </a:r>
          </a:p>
          <a:p>
            <a:pPr algn="just">
              <a:defRPr/>
            </a:pPr>
            <a:r>
              <a:rPr lang="pt-B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§ 4º do artigo 40 da Constituição Federal</a:t>
            </a:r>
          </a:p>
          <a:p>
            <a:pPr algn="just">
              <a:defRPr/>
            </a:pPr>
            <a:endParaRPr lang="pt-BR" sz="2400" b="1" dirty="0">
              <a:latin typeface="Candar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439937" y="1990220"/>
            <a:ext cx="835236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I - portadores de deficiência; </a:t>
            </a:r>
          </a:p>
          <a:p>
            <a:pPr algn="just">
              <a:defRPr/>
            </a:pPr>
            <a:r>
              <a:rPr lang="pt-BR" sz="2800" dirty="0">
                <a:solidFill>
                  <a:schemeClr val="accent2">
                    <a:lumMod val="75000"/>
                  </a:schemeClr>
                </a:solidFill>
                <a:latin typeface="Candara" pitchFamily="34" charset="0"/>
              </a:rPr>
              <a:t>II - que exerçam atividades de risco; </a:t>
            </a:r>
            <a:r>
              <a:rPr lang="pt-BR" sz="2800" i="1" dirty="0">
                <a:solidFill>
                  <a:schemeClr val="accent2">
                    <a:lumMod val="75000"/>
                  </a:schemeClr>
                </a:solidFill>
                <a:latin typeface="Candara" pitchFamily="34" charset="0"/>
              </a:rPr>
              <a:t>(Guardas)</a:t>
            </a:r>
          </a:p>
          <a:p>
            <a:pPr algn="just">
              <a:defRPr/>
            </a:pPr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III - cujas atividades sejam exercidas sob condições especiais que prejudiquem a saúde ou a </a:t>
            </a:r>
            <a:r>
              <a:rPr lang="pt-BR" sz="2800" dirty="0" err="1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integ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. física.</a:t>
            </a:r>
          </a:p>
          <a:p>
            <a:pPr indent="1081088" algn="just">
              <a:defRPr/>
            </a:pPr>
            <a:endParaRPr lang="pt-BR" sz="1200" dirty="0">
              <a:latin typeface="Candara" pitchFamily="34" charset="0"/>
            </a:endParaRPr>
          </a:p>
          <a:p>
            <a:pPr algn="just">
              <a:defRPr/>
            </a:pPr>
            <a:r>
              <a:rPr lang="pt-BR" sz="2600" b="1" dirty="0">
                <a:solidFill>
                  <a:srgbClr val="FF0000"/>
                </a:solidFill>
                <a:latin typeface="Candara" pitchFamily="34" charset="0"/>
              </a:rPr>
              <a:t>Súmula Vinculante n.º 33, STF</a:t>
            </a:r>
          </a:p>
          <a:p>
            <a:pPr algn="just">
              <a:defRPr/>
            </a:pPr>
            <a:r>
              <a:rPr lang="pt-BR" sz="2600" i="1" dirty="0">
                <a:latin typeface="Candara" pitchFamily="34" charset="0"/>
              </a:rPr>
              <a:t>Aplicam-se ao servidor público, no que couber, as regras do regime geral da previdência social sobre aposentadoria especial de que trata o artigo 40, § 4º, inciso III da Constituição Federal, até a edição de lei complementar específica.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978C462-87B8-412B-8879-5C59D42375C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56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explicativo em seta para baixo 10"/>
          <p:cNvSpPr/>
          <p:nvPr/>
        </p:nvSpPr>
        <p:spPr>
          <a:xfrm>
            <a:off x="2840549" y="1831655"/>
            <a:ext cx="1656184" cy="1080120"/>
          </a:xfrm>
          <a:prstGeom prst="downArrowCallou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rial Narrow" panose="020B0606020202030204" pitchFamily="34" charset="0"/>
              </a:rPr>
              <a:t>ATENDIMENTO</a:t>
            </a:r>
          </a:p>
        </p:txBody>
      </p:sp>
      <p:sp>
        <p:nvSpPr>
          <p:cNvPr id="12" name="Texto explicativo em seta para baixo 11"/>
          <p:cNvSpPr/>
          <p:nvPr/>
        </p:nvSpPr>
        <p:spPr>
          <a:xfrm>
            <a:off x="2840549" y="3042143"/>
            <a:ext cx="1656184" cy="936104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53605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rial Narrow" panose="020B0606020202030204" pitchFamily="34" charset="0"/>
              </a:rPr>
              <a:t>SIMULAÇÃO</a:t>
            </a:r>
          </a:p>
        </p:txBody>
      </p:sp>
      <p:sp>
        <p:nvSpPr>
          <p:cNvPr id="13" name="Texto explicativo em seta para baixo 12"/>
          <p:cNvSpPr/>
          <p:nvPr/>
        </p:nvSpPr>
        <p:spPr>
          <a:xfrm>
            <a:off x="2788383" y="4144629"/>
            <a:ext cx="1800200" cy="913738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52342"/>
            </a:avLst>
          </a:prstGeom>
          <a:solidFill>
            <a:srgbClr val="376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rial Narrow" panose="020B0606020202030204" pitchFamily="34" charset="0"/>
              </a:rPr>
              <a:t>REQUERIMENTO</a:t>
            </a:r>
          </a:p>
        </p:txBody>
      </p:sp>
      <p:sp>
        <p:nvSpPr>
          <p:cNvPr id="14" name="Texto explicativo em seta para a direita 13"/>
          <p:cNvSpPr/>
          <p:nvPr/>
        </p:nvSpPr>
        <p:spPr>
          <a:xfrm rot="16200000">
            <a:off x="5776027" y="4733516"/>
            <a:ext cx="1801581" cy="1296144"/>
          </a:xfrm>
          <a:prstGeom prst="rightArrowCallout">
            <a:avLst>
              <a:gd name="adj1" fmla="val 22829"/>
              <a:gd name="adj2" fmla="val 25000"/>
              <a:gd name="adj3" fmla="val 46707"/>
              <a:gd name="adj4" fmla="val 46700"/>
            </a:avLst>
          </a:prstGeom>
          <a:solidFill>
            <a:srgbClr val="376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b="1" dirty="0" err="1">
                <a:latin typeface="Arial Narrow" panose="020B0606020202030204" pitchFamily="34" charset="0"/>
              </a:rPr>
              <a:t>DOCTOS</a:t>
            </a:r>
            <a:endParaRPr lang="pt-BR" b="1" dirty="0">
              <a:latin typeface="Arial Narrow" panose="020B0606020202030204" pitchFamily="34" charset="0"/>
            </a:endParaRPr>
          </a:p>
          <a:p>
            <a:pPr algn="ctr"/>
            <a:r>
              <a:rPr lang="pt-BR" b="1" dirty="0">
                <a:latin typeface="Arial Narrow" panose="020B0606020202030204" pitchFamily="34" charset="0"/>
              </a:rPr>
              <a:t>FUNCIONAIS</a:t>
            </a:r>
          </a:p>
        </p:txBody>
      </p:sp>
      <p:sp>
        <p:nvSpPr>
          <p:cNvPr id="15" name="Texto explicativo em seta para a direita 14"/>
          <p:cNvSpPr/>
          <p:nvPr/>
        </p:nvSpPr>
        <p:spPr>
          <a:xfrm>
            <a:off x="2788383" y="5140258"/>
            <a:ext cx="2423490" cy="1138479"/>
          </a:xfrm>
          <a:prstGeom prst="rightArrowCallout">
            <a:avLst>
              <a:gd name="adj1" fmla="val 22829"/>
              <a:gd name="adj2" fmla="val 25000"/>
              <a:gd name="adj3" fmla="val 46707"/>
              <a:gd name="adj4" fmla="val 64977"/>
            </a:avLst>
          </a:prstGeom>
          <a:solidFill>
            <a:srgbClr val="376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rial Narrow" panose="020B0606020202030204" pitchFamily="34" charset="0"/>
              </a:rPr>
              <a:t>DOCUMENTOS PESSOAIS</a:t>
            </a:r>
          </a:p>
        </p:txBody>
      </p:sp>
      <p:sp>
        <p:nvSpPr>
          <p:cNvPr id="16" name="Texto explicativo em seta para a direita 15"/>
          <p:cNvSpPr/>
          <p:nvPr/>
        </p:nvSpPr>
        <p:spPr>
          <a:xfrm rot="16200000">
            <a:off x="5967970" y="2909362"/>
            <a:ext cx="1417690" cy="1296144"/>
          </a:xfrm>
          <a:prstGeom prst="rightArrowCallout">
            <a:avLst>
              <a:gd name="adj1" fmla="val 16317"/>
              <a:gd name="adj2" fmla="val 17403"/>
              <a:gd name="adj3" fmla="val 36187"/>
              <a:gd name="adj4" fmla="val 37828"/>
            </a:avLst>
          </a:prstGeom>
          <a:solidFill>
            <a:srgbClr val="376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b="1" dirty="0" err="1">
                <a:latin typeface="Arial Narrow" panose="020B0606020202030204" pitchFamily="34" charset="0"/>
              </a:rPr>
              <a:t>CTC´s</a:t>
            </a:r>
            <a:endParaRPr lang="pt-BR" b="1" dirty="0">
              <a:latin typeface="Arial Narrow" panose="020B0606020202030204" pitchFamily="34" charset="0"/>
            </a:endParaRPr>
          </a:p>
        </p:txBody>
      </p:sp>
      <p:sp>
        <p:nvSpPr>
          <p:cNvPr id="18" name="Texto explicativo em seta para a direita 17"/>
          <p:cNvSpPr/>
          <p:nvPr/>
        </p:nvSpPr>
        <p:spPr>
          <a:xfrm>
            <a:off x="5897121" y="1828393"/>
            <a:ext cx="2219857" cy="925718"/>
          </a:xfrm>
          <a:prstGeom prst="rightArrowCallout">
            <a:avLst>
              <a:gd name="adj1" fmla="val 19790"/>
              <a:gd name="adj2" fmla="val 25000"/>
              <a:gd name="adj3" fmla="val 60384"/>
              <a:gd name="adj4" fmla="val 64977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rial Narrow" panose="020B0606020202030204" pitchFamily="34" charset="0"/>
              </a:rPr>
              <a:t>PARECER JURÍDICO</a:t>
            </a:r>
          </a:p>
        </p:txBody>
      </p:sp>
      <p:sp>
        <p:nvSpPr>
          <p:cNvPr id="19" name="Texto explicativo em seta para baixo 18"/>
          <p:cNvSpPr/>
          <p:nvPr/>
        </p:nvSpPr>
        <p:spPr>
          <a:xfrm>
            <a:off x="8765047" y="1828395"/>
            <a:ext cx="1656184" cy="79683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4855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rial Narrow" panose="020B0606020202030204" pitchFamily="34" charset="0"/>
              </a:rPr>
              <a:t>DECISÃO</a:t>
            </a:r>
          </a:p>
        </p:txBody>
      </p:sp>
      <p:sp>
        <p:nvSpPr>
          <p:cNvPr id="20" name="Texto explicativo em seta para baixo 19"/>
          <p:cNvSpPr/>
          <p:nvPr/>
        </p:nvSpPr>
        <p:spPr>
          <a:xfrm>
            <a:off x="8765047" y="3651377"/>
            <a:ext cx="1656184" cy="830926"/>
          </a:xfrm>
          <a:prstGeom prst="downArrowCallou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rial Narrow" panose="020B0606020202030204" pitchFamily="34" charset="0"/>
              </a:rPr>
              <a:t>PORTARIA</a:t>
            </a:r>
          </a:p>
        </p:txBody>
      </p:sp>
      <p:sp>
        <p:nvSpPr>
          <p:cNvPr id="21" name="Texto explicativo em seta para baixo 20"/>
          <p:cNvSpPr/>
          <p:nvPr/>
        </p:nvSpPr>
        <p:spPr>
          <a:xfrm>
            <a:off x="8706687" y="4554314"/>
            <a:ext cx="1800200" cy="793593"/>
          </a:xfrm>
          <a:prstGeom prst="downArrowCallou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rial Narrow" panose="020B0606020202030204" pitchFamily="34" charset="0"/>
              </a:rPr>
              <a:t>HOMOLOGAÇÃO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8661975" y="5439321"/>
            <a:ext cx="1872208" cy="77117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rial Narrow" panose="020B0606020202030204" pitchFamily="34" charset="0"/>
              </a:rPr>
              <a:t>COMPENSAÇÃO PREVIDENCIÁRIA</a:t>
            </a:r>
          </a:p>
        </p:txBody>
      </p:sp>
      <p:sp>
        <p:nvSpPr>
          <p:cNvPr id="23" name="Texto explicativo em seta para baixo 22"/>
          <p:cNvSpPr/>
          <p:nvPr/>
        </p:nvSpPr>
        <p:spPr>
          <a:xfrm>
            <a:off x="8765047" y="2750793"/>
            <a:ext cx="1656184" cy="795409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rial Narrow" panose="020B0606020202030204" pitchFamily="34" charset="0"/>
              </a:rPr>
              <a:t>CÁLCULO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13C3D52-455C-4088-A89B-F2B21B1E7AE8}"/>
              </a:ext>
            </a:extLst>
          </p:cNvPr>
          <p:cNvSpPr txBox="1"/>
          <p:nvPr/>
        </p:nvSpPr>
        <p:spPr>
          <a:xfrm>
            <a:off x="2712185" y="602239"/>
            <a:ext cx="835236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800" b="1" dirty="0">
                <a:latin typeface="Candara" pitchFamily="34" charset="0"/>
              </a:rPr>
              <a:t>Fluxo na concessão da aposentadoria</a:t>
            </a: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F6200E8E-DBBE-481A-AE3A-B2BD8803C36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61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/>
          <p:cNvSpPr txBox="1"/>
          <p:nvPr/>
        </p:nvSpPr>
        <p:spPr>
          <a:xfrm>
            <a:off x="2697035" y="44624"/>
            <a:ext cx="979308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Rotinas</a:t>
            </a:r>
          </a:p>
          <a:p>
            <a:pPr algn="just">
              <a:defRPr/>
            </a:pPr>
            <a:r>
              <a:rPr lang="pt-BR" sz="3200" b="1" dirty="0">
                <a:latin typeface="Book Antiqua" panose="02040602050305030304" pitchFamily="18" charset="0"/>
              </a:rPr>
              <a:t>Requerimento e documentos pessoais</a:t>
            </a: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697035" y="1475409"/>
            <a:ext cx="9793088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b="1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Dados do servidor:</a:t>
            </a:r>
          </a:p>
          <a:p>
            <a:pPr algn="just"/>
            <a:r>
              <a:rPr lang="pt-BR" sz="2000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I – nome do segurado;</a:t>
            </a:r>
            <a:endParaRPr lang="pt-BR" sz="1400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/>
            <a:r>
              <a:rPr lang="pt-BR" sz="2000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II – endereço residencial;</a:t>
            </a:r>
            <a:endParaRPr lang="pt-BR" sz="1400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/>
            <a:r>
              <a:rPr lang="pt-BR" sz="2000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III – número de sua cédula de identidade e CPF/MF;</a:t>
            </a:r>
            <a:endParaRPr lang="pt-BR" sz="1400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/>
            <a:r>
              <a:rPr lang="pt-BR" sz="2000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IV – cargo efetivo do segurado e o respectivo padrão de vencimento;</a:t>
            </a:r>
            <a:endParaRPr lang="pt-BR" sz="1400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/>
            <a:r>
              <a:rPr lang="pt-BR" sz="2000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V – nome do ente municipal ao qual está vinculado;</a:t>
            </a:r>
            <a:endParaRPr lang="pt-BR" sz="1400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/>
            <a:r>
              <a:rPr lang="pt-BR" sz="2000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VI – data de nascimento do segurado;</a:t>
            </a:r>
            <a:endParaRPr lang="pt-BR" sz="1400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/>
            <a:r>
              <a:rPr lang="pt-BR" sz="2000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VII – tipo de benefício pretendido;</a:t>
            </a:r>
          </a:p>
          <a:p>
            <a:pPr algn="just" eaLnBrk="0" hangingPunct="0"/>
            <a:r>
              <a:rPr lang="pt-BR" sz="20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VIII – dados do Requerente (pensão por morte).</a:t>
            </a:r>
          </a:p>
          <a:p>
            <a:pPr algn="just" eaLnBrk="0" hangingPunct="0"/>
            <a:endParaRPr lang="pt-BR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/>
            <a:r>
              <a:rPr lang="pt-BR" b="1" dirty="0">
                <a:latin typeface="Book Antiqua" panose="02040602050305030304" pitchFamily="18" charset="0"/>
                <a:cs typeface="Arial" pitchFamily="34" charset="0"/>
              </a:rPr>
              <a:t>Documentos:</a:t>
            </a:r>
          </a:p>
          <a:p>
            <a:pPr lvl="0" algn="just" eaLnBrk="0" hangingPunct="0"/>
            <a:r>
              <a:rPr lang="pt-BR" sz="2000" dirty="0">
                <a:latin typeface="Book Antiqua" panose="02040602050305030304" pitchFamily="18" charset="0"/>
                <a:cs typeface="Arial" pitchFamily="34" charset="0"/>
              </a:rPr>
              <a:t>I – cópia de sua certidão de nascimento ou casamento;</a:t>
            </a:r>
          </a:p>
          <a:p>
            <a:pPr lvl="0" algn="just" eaLnBrk="0" hangingPunct="0"/>
            <a:r>
              <a:rPr lang="pt-BR" sz="2000" dirty="0">
                <a:latin typeface="Book Antiqua" panose="02040602050305030304" pitchFamily="18" charset="0"/>
                <a:cs typeface="Arial" pitchFamily="34" charset="0"/>
              </a:rPr>
              <a:t>II – cópia de sua cédula de identidade e de inscrição no CPF/MF;</a:t>
            </a:r>
          </a:p>
          <a:p>
            <a:pPr lvl="0" algn="just" eaLnBrk="0" hangingPunct="0"/>
            <a:r>
              <a:rPr lang="pt-BR" sz="2000" dirty="0">
                <a:latin typeface="Book Antiqua" panose="02040602050305030304" pitchFamily="18" charset="0"/>
                <a:cs typeface="Arial" pitchFamily="34" charset="0"/>
              </a:rPr>
              <a:t>III – cópia da inscrição do servidor no PIS/PASEP; </a:t>
            </a:r>
          </a:p>
          <a:p>
            <a:pPr lvl="0" algn="just" eaLnBrk="0" hangingPunct="0"/>
            <a:r>
              <a:rPr lang="pt-BR" sz="2000" dirty="0">
                <a:latin typeface="Book Antiqua" panose="02040602050305030304" pitchFamily="18" charset="0"/>
                <a:cs typeface="Arial" pitchFamily="34" charset="0"/>
              </a:rPr>
              <a:t>IV – comprovante de endereço;</a:t>
            </a:r>
          </a:p>
          <a:p>
            <a:pPr lvl="0" algn="just" eaLnBrk="0" hangingPunct="0"/>
            <a:r>
              <a:rPr lang="pt-BR" sz="20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V – documentos relativos a comprovação do vínculo e/ou dependência;</a:t>
            </a:r>
          </a:p>
          <a:p>
            <a:pPr lvl="0" algn="just" eaLnBrk="0" hangingPunct="0"/>
            <a:r>
              <a:rPr lang="pt-BR" sz="20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VI – certidão de óbito (pensão por morte).</a:t>
            </a:r>
          </a:p>
          <a:p>
            <a:pPr algn="just" eaLnBrk="0" hangingPunct="0"/>
            <a:endParaRPr lang="pt-BR" sz="3200" b="1" dirty="0">
              <a:latin typeface="Book Antiqua" panose="02040602050305030304" pitchFamily="18" charset="0"/>
              <a:cs typeface="Arial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D97B5E3-F632-4D07-AEBB-A22AD41B492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4046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/>
          <p:cNvSpPr txBox="1"/>
          <p:nvPr/>
        </p:nvSpPr>
        <p:spPr>
          <a:xfrm>
            <a:off x="2697035" y="116632"/>
            <a:ext cx="849694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Rotinas</a:t>
            </a:r>
          </a:p>
          <a:p>
            <a:pPr algn="just">
              <a:defRPr/>
            </a:pPr>
            <a:r>
              <a:rPr lang="pt-BR" sz="3200" b="1" dirty="0">
                <a:latin typeface="Book Antiqua" panose="02040602050305030304" pitchFamily="18" charset="0"/>
              </a:rPr>
              <a:t>Documentos do processo</a:t>
            </a: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697035" y="1380555"/>
            <a:ext cx="907300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1700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I - requerimento do servidor e os documentos pessoais; </a:t>
            </a:r>
            <a:endParaRPr lang="pt-BR" sz="1700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/>
            <a:r>
              <a:rPr lang="pt-BR" sz="1700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II - cópia do ato de nomeação no cargo efetivo no ente e último comprovante de remuneração;</a:t>
            </a:r>
            <a:endParaRPr lang="pt-BR" sz="1700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/>
            <a:r>
              <a:rPr lang="pt-BR" sz="1700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III - certidão discriminando o tempo de efetivo exercício no serviço público, o tempo de exercício na carreira e no cargo efetivo em que se deu a aposentadoria, ou documentos que demonstrem esta informação;</a:t>
            </a:r>
            <a:endParaRPr lang="pt-BR" sz="1700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/>
            <a:r>
              <a:rPr lang="pt-BR" sz="1700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IV – prontuário, portarias, decretos ou certidão comprobatória do preenchimento dos requisitos para a percepção de vantagens ou alteração funcional;</a:t>
            </a:r>
            <a:endParaRPr lang="pt-BR" sz="1700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/>
            <a:r>
              <a:rPr lang="pt-BR" sz="1700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V - certidão de Tempo de Contribuição, constando o tempo computado para todos os efeitos legais e o tempo computado para fins de aposentadoria; </a:t>
            </a:r>
            <a:endParaRPr lang="pt-BR" sz="1700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/>
            <a:r>
              <a:rPr lang="pt-BR" sz="1700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VI - laudo pericial atestando a incapacidade definitiva do(a) servidor(a), nos casos de aposentadoria por invalidez, indicando se a moléstia está elencada na legislação municipal, nos casos de doenças graves, contagiosas ou incuráveis; </a:t>
            </a:r>
            <a:endParaRPr lang="pt-BR" sz="1700" dirty="0">
              <a:latin typeface="Book Antiqua" panose="02040602050305030304" pitchFamily="18" charset="0"/>
              <a:cs typeface="Arial" pitchFamily="34" charset="0"/>
            </a:endParaRPr>
          </a:p>
          <a:p>
            <a:pPr lvl="0" algn="just" eaLnBrk="0" hangingPunct="0"/>
            <a:r>
              <a:rPr lang="pt-BR" sz="1700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VII - declaração firmada pelo servidor de não percepção de proventos de aposentadoria de nenhum dos membros da Federação e nem dos alusivos a empregos públicos do RGPS, ressalvados os cargos, empregos e funções públicas acumuláveis, na forma da Constituição Federal; </a:t>
            </a:r>
          </a:p>
          <a:p>
            <a:pPr lvl="0" algn="just" eaLnBrk="0" hangingPunct="0"/>
            <a:r>
              <a:rPr lang="pt-BR" sz="1700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VIII - certidão expedida pelo INSS referente ao período de atividade privada ou celetista e/ou Certidão fornecida por outros regimes próprios de Previdência, nos termos da Portaria nº 154, de 15.05.2008 do MPS.</a:t>
            </a:r>
            <a:endParaRPr lang="pt-BR" sz="1700" dirty="0">
              <a:latin typeface="Book Antiqua" panose="02040602050305030304" pitchFamily="18" charset="0"/>
              <a:cs typeface="Arial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79D2B3E-5CD7-46C4-97D9-7339575EFB9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623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697035" y="1412776"/>
            <a:ext cx="864096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hangingPunct="0"/>
            <a:r>
              <a:rPr lang="pt-BR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IX - parecer jurídico analisando a legalidade da concessão da aposentadoria; </a:t>
            </a:r>
            <a:endParaRPr lang="pt-BR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/>
            <a:r>
              <a:rPr lang="pt-BR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X - demonstrativo dos cálculos de proventos, discriminando o vencimento do cargo efetivo, os adicionais por tempo de serviço e as demais vantagens, com fundamento legal para a incorporação, quando for o caso, informando o total mensal e especificando se os proventos são integrais ou proporcionais, devendo neste último caso, informar a proporcionalidade adotada (nos casos de aposentadorias concedidas com observância ao § 3º do art. 40 da Constituição Federal e ao art. 2º da </a:t>
            </a:r>
            <a:r>
              <a:rPr lang="pt-BR" dirty="0" err="1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E.C.</a:t>
            </a:r>
            <a:r>
              <a:rPr lang="pt-BR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 nº 41/2003 deverá ser observado o art. 1º da Lei Federal nº 10.887, de 18.06.2004);</a:t>
            </a:r>
            <a:endParaRPr lang="pt-BR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/>
            <a:r>
              <a:rPr lang="pt-BR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XI - termo de opção do servidor pela regra de aposentadoria a ser aplicada, quando for o caso;</a:t>
            </a:r>
            <a:endParaRPr lang="pt-BR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/>
            <a:r>
              <a:rPr lang="pt-BR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XII - ato de concessão da aposentadoria, constando o nome do servidor, cargo até então ocupado, fundamentação legal da concessão e o valor dos proventos, firmado pelo responsável pelo RPPS;</a:t>
            </a:r>
            <a:endParaRPr lang="pt-BR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/>
            <a:r>
              <a:rPr lang="pt-BR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XIII - Termo de Ciência e de Notificação de encaminhamento dos autos ao Tribunal de Contas do Estado de São Paulo, firmado pelo beneficiário;</a:t>
            </a:r>
            <a:endParaRPr lang="pt-BR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/>
            <a:r>
              <a:rPr lang="pt-BR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XIV - publicação da Portaria de concessão da aposentadoria; </a:t>
            </a:r>
            <a:endParaRPr lang="pt-BR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/>
            <a:r>
              <a:rPr lang="pt-BR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XV – homologação do Conselho Administrativo, quando a lei exigir; e</a:t>
            </a:r>
            <a:endParaRPr lang="pt-BR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/>
            <a:r>
              <a:rPr lang="pt-BR" dirty="0">
                <a:latin typeface="Book Antiqua" panose="02040602050305030304" pitchFamily="18" charset="0"/>
                <a:ea typeface="Calibri" pitchFamily="34" charset="0"/>
                <a:cs typeface="Arial" pitchFamily="34" charset="0"/>
              </a:rPr>
              <a:t>XVI – homologação do Tribunal de Contas do Estado de São Paulo.</a:t>
            </a:r>
            <a:endParaRPr lang="pt-BR" dirty="0">
              <a:latin typeface="Book Antiqua" panose="02040602050305030304" pitchFamily="18" charset="0"/>
              <a:cs typeface="Arial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7B13451-B338-40AB-A1FC-D16C375D739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08F8099-DE8E-4E32-A29A-C5F1CA09D2F8}"/>
              </a:ext>
            </a:extLst>
          </p:cNvPr>
          <p:cNvSpPr txBox="1"/>
          <p:nvPr/>
        </p:nvSpPr>
        <p:spPr>
          <a:xfrm>
            <a:off x="2697035" y="116632"/>
            <a:ext cx="849694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Rotinas</a:t>
            </a:r>
          </a:p>
          <a:p>
            <a:pPr algn="just">
              <a:defRPr/>
            </a:pPr>
            <a:r>
              <a:rPr lang="pt-BR" sz="3200" b="1" dirty="0">
                <a:latin typeface="Book Antiqua" panose="02040602050305030304" pitchFamily="18" charset="0"/>
              </a:rPr>
              <a:t>Documentos do processo</a:t>
            </a:r>
          </a:p>
        </p:txBody>
      </p:sp>
    </p:spTree>
    <p:extLst>
      <p:ext uri="{BB962C8B-B14F-4D97-AF65-F5344CB8AC3E}">
        <p14:creationId xmlns:p14="http://schemas.microsoft.com/office/powerpoint/2010/main" val="635623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/>
          <p:cNvSpPr txBox="1"/>
          <p:nvPr/>
        </p:nvSpPr>
        <p:spPr>
          <a:xfrm>
            <a:off x="2567608" y="188640"/>
            <a:ext cx="928903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Rotinas</a:t>
            </a:r>
          </a:p>
          <a:p>
            <a:pPr algn="just">
              <a:defRPr/>
            </a:pPr>
            <a:r>
              <a:rPr lang="pt-BR" sz="3200" b="1" dirty="0">
                <a:latin typeface="Book Antiqua" panose="02040602050305030304" pitchFamily="18" charset="0"/>
              </a:rPr>
              <a:t>Parecer jurídico, controladoria interna e decisão </a:t>
            </a:r>
            <a:r>
              <a:rPr lang="pt-B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(Tribunal de Contas, MPS, Certificação)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697035" y="1988840"/>
            <a:ext cx="915960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Bef>
                <a:spcPts val="12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pt-BR" sz="2400" dirty="0"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	parecer jurídico analisando a legalidade da concessão;</a:t>
            </a:r>
            <a:r>
              <a:rPr lang="pt-BR" sz="2400" dirty="0">
                <a:latin typeface="Book Antiqua" panose="02040602050305030304" pitchFamily="18" charset="0"/>
                <a:cs typeface="Arial" pitchFamily="34" charset="0"/>
              </a:rPr>
              <a:t> </a:t>
            </a:r>
          </a:p>
          <a:p>
            <a:pPr algn="just">
              <a:spcBef>
                <a:spcPts val="12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pt-BR" sz="2400" dirty="0">
                <a:latin typeface="Book Antiqua" panose="02040602050305030304" pitchFamily="18" charset="0"/>
                <a:cs typeface="Arial" pitchFamily="34" charset="0"/>
              </a:rPr>
              <a:t>	certificação pelo órgão de controle interno quanto à 	legalidade do processo, para concessão do 	benefício;</a:t>
            </a:r>
          </a:p>
          <a:p>
            <a:pPr algn="just">
              <a:spcBef>
                <a:spcPts val="12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pt-BR" sz="2400" dirty="0"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 	ato de concessão da aposentadoria, constando o nome do servidor, cargo até então ocupado, 	fundamentação legal da concessão e o valor dos proventos, firmado pelo Chefe do respectivo Poder; </a:t>
            </a:r>
            <a:endParaRPr lang="pt-BR" sz="1400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>
              <a:spcBef>
                <a:spcPts val="12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pt-BR" sz="2400" dirty="0"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	publicação do ato </a:t>
            </a:r>
            <a:r>
              <a:rPr lang="pt-BR" sz="2400" dirty="0" err="1"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aposentatório</a:t>
            </a:r>
            <a:r>
              <a:rPr lang="pt-BR" sz="2400" dirty="0"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;</a:t>
            </a:r>
            <a:endParaRPr lang="pt-BR" sz="1400" dirty="0">
              <a:latin typeface="Book Antiqua" panose="02040602050305030304" pitchFamily="18" charset="0"/>
              <a:cs typeface="Arial" pitchFamily="34" charset="0"/>
            </a:endParaRPr>
          </a:p>
          <a:p>
            <a:pPr algn="just" eaLnBrk="0" hangingPunct="0">
              <a:spcBef>
                <a:spcPts val="12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pt-BR" sz="2400" dirty="0"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	indicação de acesso por meio eletrônico da 	legislação municipal pertinente ao Regime Próprio de Previdência Social.</a:t>
            </a:r>
            <a:endParaRPr lang="pt-BR" sz="1400" dirty="0">
              <a:latin typeface="Book Antiqua" panose="02040602050305030304" pitchFamily="18" charset="0"/>
              <a:cs typeface="Arial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7AF4436-DE89-4B17-B297-07DB3A6A2C8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0734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/>
          <p:cNvSpPr txBox="1"/>
          <p:nvPr/>
        </p:nvSpPr>
        <p:spPr>
          <a:xfrm>
            <a:off x="2690409" y="123592"/>
            <a:ext cx="8748464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Rotinas</a:t>
            </a:r>
          </a:p>
          <a:p>
            <a:pPr algn="just">
              <a:defRPr/>
            </a:pPr>
            <a:r>
              <a:rPr lang="pt-BR" sz="3200" b="1" dirty="0">
                <a:latin typeface="Book Antiqua" panose="02040602050305030304" pitchFamily="18" charset="0"/>
              </a:rPr>
              <a:t>Homologação pelo tribunal de contas</a:t>
            </a:r>
          </a:p>
          <a:p>
            <a:pPr algn="just">
              <a:lnSpc>
                <a:spcPct val="150000"/>
              </a:lnSpc>
              <a:defRPr/>
            </a:pPr>
            <a:endParaRPr lang="pt-BR" sz="2000" b="1" dirty="0">
              <a:latin typeface="Book Antiqua" panose="020406020503050303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690409" y="1554728"/>
            <a:ext cx="838399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FF0000"/>
              </a:buClr>
              <a:defRPr/>
            </a:pPr>
            <a:r>
              <a:rPr lang="pt-BR" sz="2400" b="1" dirty="0">
                <a:latin typeface="Book Antiqua" panose="02040602050305030304" pitchFamily="18" charset="0"/>
              </a:rPr>
              <a:t>Fiscalização</a:t>
            </a:r>
          </a:p>
          <a:p>
            <a:pPr marL="457200" indent="-457200" algn="just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Book Antiqua" panose="02040602050305030304" pitchFamily="18" charset="0"/>
              </a:rPr>
              <a:t>Análise dos processos “in loco”</a:t>
            </a:r>
          </a:p>
          <a:p>
            <a:pPr marL="457200" indent="-457200" algn="just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Book Antiqua" panose="02040602050305030304" pitchFamily="18" charset="0"/>
              </a:rPr>
              <a:t>Irregularidade: Instauração de Processo no TC</a:t>
            </a:r>
          </a:p>
          <a:p>
            <a:pPr algn="just">
              <a:buClr>
                <a:srgbClr val="FF0000"/>
              </a:buClr>
              <a:defRPr/>
            </a:pPr>
            <a:endParaRPr lang="pt-BR" sz="1600" dirty="0">
              <a:latin typeface="Book Antiqua" panose="02040602050305030304" pitchFamily="18" charset="0"/>
            </a:endParaRPr>
          </a:p>
          <a:p>
            <a:pPr algn="just">
              <a:buClr>
                <a:srgbClr val="FF0000"/>
              </a:buClr>
              <a:defRPr/>
            </a:pPr>
            <a:r>
              <a:rPr lang="pt-BR" sz="2400" b="1" dirty="0">
                <a:latin typeface="Book Antiqua" panose="02040602050305030304" pitchFamily="18" charset="0"/>
              </a:rPr>
              <a:t>Análise</a:t>
            </a:r>
          </a:p>
          <a:p>
            <a:pPr marL="457200" indent="-457200" algn="just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Book Antiqua" panose="02040602050305030304" pitchFamily="18" charset="0"/>
              </a:rPr>
              <a:t>Formalidade do processo </a:t>
            </a:r>
            <a:r>
              <a:rPr lang="pt-BR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(Termo de Ciência e de Notificação)</a:t>
            </a:r>
          </a:p>
          <a:p>
            <a:pPr marL="457200" indent="-457200" algn="just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Book Antiqua" panose="02040602050305030304" pitchFamily="18" charset="0"/>
              </a:rPr>
              <a:t>Formalidade do ato de concessão</a:t>
            </a:r>
          </a:p>
          <a:p>
            <a:pPr marL="457200" indent="-457200" algn="just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Book Antiqua" panose="02040602050305030304" pitchFamily="18" charset="0"/>
              </a:rPr>
              <a:t>Presença dos requisitos (</a:t>
            </a:r>
            <a:r>
              <a:rPr lang="pt-BR" sz="2400" dirty="0" err="1">
                <a:latin typeface="Book Antiqua" panose="02040602050305030304" pitchFamily="18" charset="0"/>
              </a:rPr>
              <a:t>CTC</a:t>
            </a:r>
            <a:r>
              <a:rPr lang="pt-BR" sz="2400" dirty="0">
                <a:latin typeface="Book Antiqua" panose="02040602050305030304" pitchFamily="18" charset="0"/>
              </a:rPr>
              <a:t>)</a:t>
            </a:r>
          </a:p>
          <a:p>
            <a:pPr marL="457200" indent="-457200" algn="just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Book Antiqua" panose="02040602050305030304" pitchFamily="18" charset="0"/>
              </a:rPr>
              <a:t>Cálculo correto dos proventos e valor das pensões</a:t>
            </a:r>
          </a:p>
          <a:p>
            <a:pPr algn="just">
              <a:buClr>
                <a:srgbClr val="FF0000"/>
              </a:buClr>
              <a:defRPr/>
            </a:pPr>
            <a:endParaRPr lang="pt-BR" sz="1400" b="1" dirty="0">
              <a:latin typeface="Book Antiqua" panose="02040602050305030304" pitchFamily="18" charset="0"/>
            </a:endParaRPr>
          </a:p>
          <a:p>
            <a:pPr algn="just">
              <a:buClr>
                <a:srgbClr val="FF0000"/>
              </a:buClr>
              <a:defRPr/>
            </a:pPr>
            <a:r>
              <a:rPr lang="pt-BR" sz="2400" b="1" dirty="0">
                <a:latin typeface="Book Antiqua" panose="02040602050305030304" pitchFamily="18" charset="0"/>
              </a:rPr>
              <a:t>Decisão final</a:t>
            </a:r>
          </a:p>
          <a:p>
            <a:pPr marL="457200" indent="-457200" algn="just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Book Antiqua" panose="02040602050305030304" pitchFamily="18" charset="0"/>
              </a:rPr>
              <a:t>Registro do benefício - Homologação</a:t>
            </a:r>
          </a:p>
          <a:p>
            <a:pPr marL="457200" indent="-457200" algn="just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Book Antiqua" panose="02040602050305030304" pitchFamily="18" charset="0"/>
              </a:rPr>
              <a:t>Recomendação, ensejando correções</a:t>
            </a:r>
          </a:p>
          <a:p>
            <a:pPr marL="457200" indent="-457200" algn="just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Book Antiqua" panose="02040602050305030304" pitchFamily="18" charset="0"/>
              </a:rPr>
              <a:t>Cassação do Benefício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54B9673-EF90-4868-983C-F37A9A236F0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0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>
          <a:xfrm>
            <a:off x="2008312" y="260648"/>
            <a:ext cx="8229600" cy="993775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pt-BR" altLang="ja-JP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Reformas Constitucionais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887539" y="1934590"/>
            <a:ext cx="7473950" cy="4525963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§"/>
              <a:defRPr/>
            </a:pPr>
            <a:r>
              <a:rPr lang="pt-BR" altLang="pt-BR" sz="3600" dirty="0">
                <a:latin typeface="Book Antiqua" panose="02040602050305030304" pitchFamily="18" charset="0"/>
              </a:rPr>
              <a:t>Constituição Federal de 1988</a:t>
            </a:r>
          </a:p>
          <a:p>
            <a:pPr algn="just" eaLnBrk="1" hangingPunct="1">
              <a:buFont typeface="Wingdings" panose="05000000000000000000" pitchFamily="2" charset="2"/>
              <a:buChar char="§"/>
              <a:defRPr/>
            </a:pPr>
            <a:r>
              <a:rPr lang="pt-BR" altLang="pt-BR" sz="3600" dirty="0">
                <a:latin typeface="Book Antiqua" panose="02040602050305030304" pitchFamily="18" charset="0"/>
              </a:rPr>
              <a:t>Emenda Constitucional n.º 20/98</a:t>
            </a:r>
          </a:p>
          <a:p>
            <a:pPr algn="just" eaLnBrk="1" hangingPunct="1">
              <a:buFont typeface="Wingdings" panose="05000000000000000000" pitchFamily="2" charset="2"/>
              <a:buChar char="§"/>
              <a:defRPr/>
            </a:pPr>
            <a:r>
              <a:rPr lang="pt-BR" altLang="pt-BR" sz="3600" dirty="0">
                <a:latin typeface="Book Antiqua" panose="02040602050305030304" pitchFamily="18" charset="0"/>
              </a:rPr>
              <a:t>Emenda Constitucional n.º 41/03</a:t>
            </a:r>
          </a:p>
          <a:p>
            <a:pPr algn="just" eaLnBrk="1" hangingPunct="1">
              <a:buFont typeface="Wingdings" panose="05000000000000000000" pitchFamily="2" charset="2"/>
              <a:buChar char="§"/>
              <a:defRPr/>
            </a:pPr>
            <a:r>
              <a:rPr lang="pt-BR" altLang="pt-BR" sz="3600" dirty="0">
                <a:latin typeface="Book Antiqua" panose="02040602050305030304" pitchFamily="18" charset="0"/>
              </a:rPr>
              <a:t>Emenda Constitucional n.º 47/05</a:t>
            </a:r>
          </a:p>
          <a:p>
            <a:pPr algn="just" eaLnBrk="1" hangingPunct="1">
              <a:buFont typeface="Wingdings" panose="05000000000000000000" pitchFamily="2" charset="2"/>
              <a:buChar char="§"/>
              <a:defRPr/>
            </a:pPr>
            <a:r>
              <a:rPr lang="pt-BR" altLang="pt-BR" sz="3600" dirty="0">
                <a:latin typeface="Book Antiqua" panose="02040602050305030304" pitchFamily="18" charset="0"/>
              </a:rPr>
              <a:t>Emenda Constitucional n.º 70/12</a:t>
            </a:r>
          </a:p>
          <a:p>
            <a:pPr algn="just" eaLnBrk="1" hangingPunct="1">
              <a:buFont typeface="Wingdings" panose="05000000000000000000" pitchFamily="2" charset="2"/>
              <a:buChar char="§"/>
              <a:defRPr/>
            </a:pPr>
            <a:r>
              <a:rPr lang="pt-BR" altLang="pt-BR" sz="3600" dirty="0">
                <a:latin typeface="Book Antiqua" panose="02040602050305030304" pitchFamily="18" charset="0"/>
              </a:rPr>
              <a:t>Emenda Constitucional n.º 88/15</a:t>
            </a:r>
          </a:p>
        </p:txBody>
      </p:sp>
      <p:sp>
        <p:nvSpPr>
          <p:cNvPr id="2" name="Retângulo 1"/>
          <p:cNvSpPr/>
          <p:nvPr/>
        </p:nvSpPr>
        <p:spPr>
          <a:xfrm rot="20981906">
            <a:off x="2035154" y="2796085"/>
            <a:ext cx="864454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15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PEC 287/2016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E6CFE5F-AA53-498D-834D-7120C97F9A5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58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6147" grpId="0" uiExpand="1" build="p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/>
          <p:cNvSpPr txBox="1"/>
          <p:nvPr/>
        </p:nvSpPr>
        <p:spPr>
          <a:xfrm>
            <a:off x="2697035" y="116632"/>
            <a:ext cx="849694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Rotinas</a:t>
            </a:r>
          </a:p>
          <a:p>
            <a:pPr algn="just">
              <a:defRPr/>
            </a:pPr>
            <a:r>
              <a:rPr lang="pt-BR" sz="3200" b="1" dirty="0">
                <a:latin typeface="Book Antiqua" panose="02040602050305030304" pitchFamily="18" charset="0"/>
              </a:rPr>
              <a:t>Compensação previdenciária</a:t>
            </a:r>
          </a:p>
          <a:p>
            <a:pPr algn="just">
              <a:defRPr/>
            </a:pPr>
            <a:r>
              <a:rPr lang="pt-BR" alt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Ressarcimento financeiro do RPPS</a:t>
            </a:r>
          </a:p>
          <a:p>
            <a:pPr algn="just">
              <a:defRPr/>
            </a:pPr>
            <a:endParaRPr lang="pt-BR" sz="3200" b="1" dirty="0">
              <a:latin typeface="Book Antiqua" panose="02040602050305030304" pitchFamily="18" charset="0"/>
            </a:endParaRPr>
          </a:p>
        </p:txBody>
      </p:sp>
      <p:sp>
        <p:nvSpPr>
          <p:cNvPr id="5" name="Rectangle 2051"/>
          <p:cNvSpPr>
            <a:spLocks noChangeArrowheads="1"/>
          </p:cNvSpPr>
          <p:nvPr/>
        </p:nvSpPr>
        <p:spPr bwMode="auto">
          <a:xfrm>
            <a:off x="2697035" y="1700808"/>
            <a:ext cx="792088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Clr>
                <a:srgbClr val="FF0000"/>
              </a:buClr>
            </a:pPr>
            <a:r>
              <a:rPr lang="pt-BR" altLang="pt-BR" sz="2000" b="1" dirty="0">
                <a:latin typeface="Book Antiqua" panose="02040602050305030304" pitchFamily="18" charset="0"/>
              </a:rPr>
              <a:t>Passos</a:t>
            </a:r>
          </a:p>
          <a:p>
            <a:pPr marL="342900" indent="-342900" algn="just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Book Antiqua" panose="02040602050305030304" pitchFamily="18" charset="0"/>
              </a:rPr>
              <a:t>Assinatura de Convênio com o MPS</a:t>
            </a:r>
          </a:p>
          <a:p>
            <a:pPr marL="342900" indent="-342900" algn="just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Book Antiqua" panose="02040602050305030304" pitchFamily="18" charset="0"/>
              </a:rPr>
              <a:t>Cadastramento do Regime Próprio no MPS</a:t>
            </a:r>
          </a:p>
          <a:p>
            <a:pPr marL="342900" indent="-342900" algn="just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Book Antiqua" panose="02040602050305030304" pitchFamily="18" charset="0"/>
              </a:rPr>
              <a:t>Disponibilização do Sistema </a:t>
            </a:r>
            <a:r>
              <a:rPr lang="pt-BR" altLang="pt-BR" sz="2000" dirty="0" err="1">
                <a:latin typeface="Book Antiqua" panose="02040602050305030304" pitchFamily="18" charset="0"/>
              </a:rPr>
              <a:t>COMPREV</a:t>
            </a:r>
            <a:r>
              <a:rPr lang="pt-BR" altLang="pt-BR" sz="2000" dirty="0">
                <a:latin typeface="Book Antiqua" panose="02040602050305030304" pitchFamily="18" charset="0"/>
              </a:rPr>
              <a:t> (senha acesso)</a:t>
            </a:r>
          </a:p>
          <a:p>
            <a:pPr marL="342900" indent="-342900" algn="just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Book Antiqua" panose="02040602050305030304" pitchFamily="18" charset="0"/>
              </a:rPr>
              <a:t>Processamento e comercialização pela </a:t>
            </a:r>
            <a:r>
              <a:rPr lang="pt-BR" altLang="pt-BR" sz="2000" dirty="0" err="1">
                <a:latin typeface="Book Antiqua" panose="02040602050305030304" pitchFamily="18" charset="0"/>
              </a:rPr>
              <a:t>Dataprev</a:t>
            </a:r>
            <a:endParaRPr lang="pt-BR" altLang="pt-BR" sz="2000" dirty="0">
              <a:latin typeface="Book Antiqua" panose="02040602050305030304" pitchFamily="18" charset="0"/>
            </a:endParaRPr>
          </a:p>
          <a:p>
            <a:pPr algn="just">
              <a:spcBef>
                <a:spcPts val="0"/>
              </a:spcBef>
              <a:buClr>
                <a:srgbClr val="FF0000"/>
              </a:buClr>
            </a:pPr>
            <a:endParaRPr lang="pt-BR" altLang="pt-BR" sz="2000" b="1" dirty="0">
              <a:latin typeface="Book Antiqua" panose="02040602050305030304" pitchFamily="18" charset="0"/>
            </a:endParaRPr>
          </a:p>
          <a:p>
            <a:pPr algn="just">
              <a:spcBef>
                <a:spcPts val="0"/>
              </a:spcBef>
              <a:buClr>
                <a:srgbClr val="FF0000"/>
              </a:buClr>
            </a:pPr>
            <a:r>
              <a:rPr lang="pt-BR" altLang="pt-BR" sz="2000" b="1" dirty="0">
                <a:latin typeface="Book Antiqua" panose="02040602050305030304" pitchFamily="18" charset="0"/>
              </a:rPr>
              <a:t>Documentos</a:t>
            </a:r>
          </a:p>
          <a:p>
            <a:pPr marL="342900" indent="-342900" algn="just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Book Antiqua" panose="02040602050305030304" pitchFamily="18" charset="0"/>
              </a:rPr>
              <a:t>Requerimento</a:t>
            </a:r>
          </a:p>
          <a:p>
            <a:pPr marL="342900" indent="-342900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Book Antiqua" panose="02040602050305030304" pitchFamily="18" charset="0"/>
                <a:cs typeface="Times New Roman" panose="02020603050405020304" pitchFamily="18" charset="0"/>
              </a:rPr>
              <a:t>Certidão de Tempo de Serviço/Contribuição.</a:t>
            </a:r>
          </a:p>
          <a:p>
            <a:pPr marL="342900" indent="-342900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Book Antiqua" panose="02040602050305030304" pitchFamily="18" charset="0"/>
                <a:cs typeface="Times New Roman" panose="02020603050405020304" pitchFamily="18" charset="0"/>
              </a:rPr>
              <a:t>Certidão expedida pelo próprio </a:t>
            </a:r>
            <a:r>
              <a:rPr lang="pt-BR" altLang="pt-BR" sz="20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RPPS</a:t>
            </a:r>
            <a:r>
              <a:rPr lang="pt-BR" altLang="pt-BR" sz="2000" dirty="0">
                <a:latin typeface="Book Antiqua" panose="02040602050305030304" pitchFamily="18" charset="0"/>
                <a:cs typeface="Times New Roman" panose="02020603050405020304" pitchFamily="18" charset="0"/>
              </a:rPr>
              <a:t>, inclusive do período CLT/</a:t>
            </a:r>
            <a:r>
              <a:rPr lang="pt-BR" altLang="pt-BR" sz="20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RGPS</a:t>
            </a:r>
            <a:endParaRPr lang="pt-BR" altLang="pt-BR" sz="20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Book Antiqua" panose="02040602050305030304" pitchFamily="18" charset="0"/>
                <a:cs typeface="Times New Roman" panose="02020603050405020304" pitchFamily="18" charset="0"/>
              </a:rPr>
              <a:t>Portaria que concedeu o benefício</a:t>
            </a:r>
          </a:p>
          <a:p>
            <a:pPr marL="342900" indent="-342900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Book Antiqua" panose="02040602050305030304" pitchFamily="18" charset="0"/>
                <a:cs typeface="Times New Roman" panose="02020603050405020304" pitchFamily="18" charset="0"/>
              </a:rPr>
              <a:t>Homologação da concessão de benefício pelo Tribunal ou Conselho de Contas.</a:t>
            </a:r>
          </a:p>
          <a:p>
            <a:pPr marL="342900" indent="-342900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Book Antiqua" panose="02040602050305030304" pitchFamily="18" charset="0"/>
                <a:cs typeface="Times New Roman" panose="02020603050405020304" pitchFamily="18" charset="0"/>
              </a:rPr>
              <a:t>Laudo Médico quando se tratar de Aposentadoria por Invalidez ou Pensão para dependente invalido</a:t>
            </a:r>
            <a:br>
              <a:rPr lang="pt-BR" altLang="pt-BR" sz="2000" dirty="0">
                <a:latin typeface="Book Antiqua" panose="02040602050305030304" pitchFamily="18" charset="0"/>
                <a:cs typeface="Times New Roman" panose="02020603050405020304" pitchFamily="18" charset="0"/>
              </a:rPr>
            </a:br>
            <a:endParaRPr lang="pt-BR" altLang="pt-BR" sz="20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t-BR" altLang="pt-BR" sz="2000" dirty="0">
              <a:latin typeface="Book Antiqua" panose="0204060205030503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F1B4E6F-213F-4941-8807-06ACD23E892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366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EF4ACB9-BBE8-4EEC-A8C0-8DFCB791C8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1343472" y="2132856"/>
            <a:ext cx="9139238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rgbClr val="376788"/>
                </a:solidFill>
                <a:latin typeface="Book Antiqua" panose="02040602050305030304" pitchFamily="18" charset="0"/>
              </a:rPr>
              <a:t>Ser feliz sem motivo é a mais autêntica forma de felicidade</a:t>
            </a:r>
          </a:p>
          <a:p>
            <a:pPr algn="ctr">
              <a:defRPr/>
            </a:pPr>
            <a:r>
              <a:rPr lang="pt-BR" sz="3600" b="1" dirty="0">
                <a:solidFill>
                  <a:srgbClr val="376788"/>
                </a:solidFill>
                <a:latin typeface="Book Antiqua" panose="02040602050305030304" pitchFamily="18" charset="0"/>
              </a:rPr>
              <a:t>Sofremos muito com o pouco que nos falta e gozamos pouco o muito que temos</a:t>
            </a:r>
          </a:p>
        </p:txBody>
      </p:sp>
      <p:sp>
        <p:nvSpPr>
          <p:cNvPr id="2" name="Retângulo 1"/>
          <p:cNvSpPr>
            <a:spLocks noChangeArrowheads="1"/>
          </p:cNvSpPr>
          <p:nvPr/>
        </p:nvSpPr>
        <p:spPr bwMode="auto">
          <a:xfrm>
            <a:off x="1343472" y="2852936"/>
            <a:ext cx="91440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700" b="1" dirty="0">
                <a:latin typeface="Book Antiqua" panose="02040602050305030304" pitchFamily="18" charset="0"/>
              </a:rPr>
              <a:t>Queres ser Feliz amanhã?</a:t>
            </a:r>
          </a:p>
        </p:txBody>
      </p:sp>
      <p:sp>
        <p:nvSpPr>
          <p:cNvPr id="3" name="Retângulo 2"/>
          <p:cNvSpPr>
            <a:spLocks noChangeArrowheads="1"/>
          </p:cNvSpPr>
          <p:nvPr/>
        </p:nvSpPr>
        <p:spPr bwMode="auto">
          <a:xfrm>
            <a:off x="3102422" y="3349824"/>
            <a:ext cx="5638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 b="1" dirty="0">
                <a:solidFill>
                  <a:srgbClr val="C00000"/>
                </a:solidFill>
                <a:latin typeface="Book Antiqua" panose="02040602050305030304" pitchFamily="18" charset="0"/>
              </a:rPr>
              <a:t>Tente Hoje mesmo.</a:t>
            </a:r>
          </a:p>
        </p:txBody>
      </p:sp>
    </p:spTree>
    <p:extLst>
      <p:ext uri="{BB962C8B-B14F-4D97-AF65-F5344CB8AC3E}">
        <p14:creationId xmlns:p14="http://schemas.microsoft.com/office/powerpoint/2010/main" val="368043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6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build="p"/>
      <p:bldP spid="20" grpId="1" build="p"/>
      <p:bldP spid="2" grpId="0"/>
      <p:bldP spid="2" grpId="1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51584" y="411043"/>
            <a:ext cx="96172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1" hangingPunct="1">
              <a:defRPr/>
            </a:pPr>
            <a:r>
              <a:rPr lang="pt-BR" sz="2800" i="1" dirty="0">
                <a:latin typeface="Book Antiqua" panose="02040602050305030304" pitchFamily="18" charset="0"/>
              </a:rPr>
              <a:t>Art. 40. O servidor será aposentado:</a:t>
            </a:r>
            <a:r>
              <a:rPr lang="pt-BR" sz="2800" i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pt-BR" sz="2800" b="1" i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CF 88</a:t>
            </a:r>
          </a:p>
          <a:p>
            <a:pPr algn="just" eaLnBrk="1" hangingPunct="1">
              <a:defRPr/>
            </a:pPr>
            <a:endParaRPr lang="pt-BR" sz="1600" i="1" dirty="0">
              <a:latin typeface="Book Antiqua" panose="02040602050305030304" pitchFamily="18" charset="0"/>
            </a:endParaRPr>
          </a:p>
          <a:p>
            <a:pPr algn="just" eaLnBrk="1" hangingPunct="1">
              <a:defRPr/>
            </a:pPr>
            <a:r>
              <a:rPr lang="pt-BR" sz="2800" i="1" dirty="0">
                <a:latin typeface="Book Antiqua" panose="02040602050305030304" pitchFamily="18" charset="0"/>
              </a:rPr>
              <a:t>Art. 40 - Aos servidores titulares de cargos efetivos da União, dos Estados, do Distrito Federal e dos Municípios, incluídas suas autarquias e fundações, é assegurado regime de previdência de caráter contributivo, observados critérios que preservem o equilíbrio financeiro e atuarial e o disposto neste artigo.</a:t>
            </a:r>
            <a:r>
              <a:rPr lang="pt-BR" i="1" dirty="0">
                <a:latin typeface="Book Antiqua" panose="02040602050305030304" pitchFamily="18" charset="0"/>
              </a:rPr>
              <a:t> </a:t>
            </a:r>
            <a:r>
              <a:rPr lang="pt-BR" sz="2800" b="1" i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EC 20/98</a:t>
            </a:r>
          </a:p>
          <a:p>
            <a:pPr algn="just" eaLnBrk="1" hangingPunct="1">
              <a:defRPr/>
            </a:pPr>
            <a:endParaRPr lang="pt-BR" sz="1600" i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pPr algn="just" eaLnBrk="1" hangingPunct="1">
              <a:defRPr/>
            </a:pPr>
            <a:r>
              <a:rPr lang="pt-BR" sz="2800" i="1" dirty="0">
                <a:latin typeface="Book Antiqua" panose="02040602050305030304" pitchFamily="18" charset="0"/>
              </a:rPr>
              <a:t>Art. 40. Aos servidores titulares de cargos efetivos da União, dos Estados, do Distrito Federal e dos Municípios, incluídas suas autarquias e fundações, é assegurado regime de previdência de caráter contributivo </a:t>
            </a:r>
            <a:r>
              <a:rPr lang="pt-BR" sz="2800" i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e solidário, mediante contribuição do respectivo ente público, dos servidores ativos e inativos e dos pensionistas</a:t>
            </a:r>
            <a:r>
              <a:rPr lang="pt-BR" sz="2800" i="1" dirty="0">
                <a:latin typeface="Book Antiqua" panose="02040602050305030304" pitchFamily="18" charset="0"/>
              </a:rPr>
              <a:t>, observados critérios que preservem o </a:t>
            </a:r>
            <a:r>
              <a:rPr lang="pt-BR" sz="2800" i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equilíbrio financeiro e atuarial </a:t>
            </a:r>
            <a:r>
              <a:rPr lang="pt-BR" sz="2800" i="1" dirty="0">
                <a:latin typeface="Book Antiqua" panose="02040602050305030304" pitchFamily="18" charset="0"/>
              </a:rPr>
              <a:t>e o disposto neste artigo. </a:t>
            </a:r>
            <a:r>
              <a:rPr lang="pt-BR" sz="2800" b="1" i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EC 41/03</a:t>
            </a:r>
            <a:endParaRPr lang="pt-BR" sz="2800" b="1" i="1" dirty="0">
              <a:latin typeface="Book Antiqua" panose="0204060205030503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AF453D0-DCFA-4755-92CB-4A86BB2943D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79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697035" y="332656"/>
            <a:ext cx="8352367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b="1" dirty="0">
                <a:latin typeface="Book Antiqua" panose="02040602050305030304" pitchFamily="18" charset="0"/>
              </a:rPr>
              <a:t>Conceitos constitucionais importantes</a:t>
            </a:r>
          </a:p>
          <a:p>
            <a:pPr algn="just">
              <a:defRPr/>
            </a:pPr>
            <a:endParaRPr lang="pt-BR" sz="2400" b="1" dirty="0">
              <a:solidFill>
                <a:srgbClr val="376788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697035" y="1509059"/>
            <a:ext cx="9428033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600" b="1" dirty="0">
                <a:solidFill>
                  <a:srgbClr val="376788"/>
                </a:solidFill>
                <a:latin typeface="Book Antiqua" panose="02040602050305030304" pitchFamily="18" charset="0"/>
              </a:rPr>
              <a:t>Art. 5º - XXXVI - a lei não prejudicará o direito adquirido, o ato jurídico perfeito e a coisa julgada (CF)</a:t>
            </a:r>
          </a:p>
          <a:p>
            <a:pPr algn="just">
              <a:defRPr/>
            </a:pPr>
            <a:endParaRPr lang="pt-BR" sz="2600" b="1" dirty="0">
              <a:solidFill>
                <a:srgbClr val="376788"/>
              </a:solidFill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pt-BR" sz="2600" b="1" dirty="0">
                <a:solidFill>
                  <a:srgbClr val="FF0000"/>
                </a:solidFill>
                <a:latin typeface="Book Antiqua" panose="02040602050305030304" pitchFamily="18" charset="0"/>
              </a:rPr>
              <a:t>Direito Adquirido</a:t>
            </a:r>
          </a:p>
          <a:p>
            <a:pPr algn="just">
              <a:defRPr/>
            </a:pPr>
            <a:r>
              <a:rPr lang="pt-BR" sz="2600" i="1" dirty="0">
                <a:latin typeface="Book Antiqua" panose="02040602050305030304" pitchFamily="18" charset="0"/>
              </a:rPr>
              <a:t>É a consequência de fato aquisitivo realizado por inteiro.</a:t>
            </a:r>
          </a:p>
          <a:p>
            <a:pPr algn="just">
              <a:defRPr/>
            </a:pPr>
            <a:endParaRPr lang="pt-BR" sz="2600" i="1" dirty="0"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pt-BR" sz="2600" b="1" dirty="0">
                <a:solidFill>
                  <a:srgbClr val="FF0000"/>
                </a:solidFill>
                <a:latin typeface="Book Antiqua" panose="02040602050305030304" pitchFamily="18" charset="0"/>
              </a:rPr>
              <a:t>Expectativa de direito</a:t>
            </a:r>
          </a:p>
          <a:p>
            <a:pPr algn="just">
              <a:defRPr/>
            </a:pPr>
            <a:r>
              <a:rPr lang="pt-BR" sz="2600" i="1" dirty="0">
                <a:latin typeface="Book Antiqua" panose="02040602050305030304" pitchFamily="18" charset="0"/>
              </a:rPr>
              <a:t>É a simples esperança, resultante do fato aquisitivo incompleto.</a:t>
            </a:r>
          </a:p>
        </p:txBody>
      </p:sp>
      <p:cxnSp>
        <p:nvCxnSpPr>
          <p:cNvPr id="3" name="Conector reto 2"/>
          <p:cNvCxnSpPr>
            <a:cxnSpLocks/>
          </p:cNvCxnSpPr>
          <p:nvPr/>
        </p:nvCxnSpPr>
        <p:spPr>
          <a:xfrm>
            <a:off x="2844364" y="6377136"/>
            <a:ext cx="802146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>
            <a:cxnSpLocks/>
          </p:cNvCxnSpPr>
          <p:nvPr/>
        </p:nvCxnSpPr>
        <p:spPr>
          <a:xfrm flipV="1">
            <a:off x="6084725" y="6228928"/>
            <a:ext cx="284159" cy="296416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 rot="18723830">
            <a:off x="6166677" y="5670928"/>
            <a:ext cx="9813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Direito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3780468" y="5977026"/>
            <a:ext cx="15103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Expectativa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7528546" y="5962988"/>
            <a:ext cx="132279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Aquisição</a:t>
            </a:r>
          </a:p>
        </p:txBody>
      </p:sp>
      <p:cxnSp>
        <p:nvCxnSpPr>
          <p:cNvPr id="16" name="Conector reto 15"/>
          <p:cNvCxnSpPr>
            <a:cxnSpLocks/>
          </p:cNvCxnSpPr>
          <p:nvPr/>
        </p:nvCxnSpPr>
        <p:spPr>
          <a:xfrm flipV="1">
            <a:off x="9469101" y="6228928"/>
            <a:ext cx="284159" cy="296416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 rot="18723830">
            <a:off x="9472089" y="5481843"/>
            <a:ext cx="15568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Ato Perfeito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F7072D82-0511-4CCC-A97C-A8113E37074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49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10" grpId="0"/>
      <p:bldP spid="14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>
            <a:cxnSpLocks/>
          </p:cNvCxnSpPr>
          <p:nvPr/>
        </p:nvCxnSpPr>
        <p:spPr>
          <a:xfrm flipV="1">
            <a:off x="1911050" y="3477869"/>
            <a:ext cx="9144647" cy="59017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>
            <a:cxnSpLocks/>
          </p:cNvCxnSpPr>
          <p:nvPr/>
        </p:nvCxnSpPr>
        <p:spPr>
          <a:xfrm flipV="1">
            <a:off x="4370598" y="3388678"/>
            <a:ext cx="284159" cy="296416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 rot="18723830">
            <a:off x="4521480" y="2830678"/>
            <a:ext cx="84350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EC 20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911050" y="3136776"/>
            <a:ext cx="244645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antes de 16.12.1998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5069072" y="3136776"/>
            <a:ext cx="33890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entre 16.12.1998 e 31.12.2003</a:t>
            </a:r>
          </a:p>
        </p:txBody>
      </p:sp>
      <p:cxnSp>
        <p:nvCxnSpPr>
          <p:cNvPr id="16" name="Conector reto 15"/>
          <p:cNvCxnSpPr>
            <a:cxnSpLocks/>
          </p:cNvCxnSpPr>
          <p:nvPr/>
        </p:nvCxnSpPr>
        <p:spPr>
          <a:xfrm flipV="1">
            <a:off x="8535787" y="3388678"/>
            <a:ext cx="284159" cy="296416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 rot="18723830">
            <a:off x="8700404" y="2821879"/>
            <a:ext cx="84350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EC 41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ECC93BC1-B2F0-4372-B02A-2135CD26F1E1}"/>
              </a:ext>
            </a:extLst>
          </p:cNvPr>
          <p:cNvSpPr/>
          <p:nvPr/>
        </p:nvSpPr>
        <p:spPr>
          <a:xfrm>
            <a:off x="9122154" y="3068960"/>
            <a:ext cx="193354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após 31.12.2003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5803CAAD-DABE-4717-938A-88C3FBF44F26}"/>
              </a:ext>
            </a:extLst>
          </p:cNvPr>
          <p:cNvSpPr/>
          <p:nvPr/>
        </p:nvSpPr>
        <p:spPr>
          <a:xfrm>
            <a:off x="1995180" y="4037002"/>
            <a:ext cx="244645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20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todas as regras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345F791E-C0A9-4587-8880-DFB88BD57DA5}"/>
              </a:ext>
            </a:extLst>
          </p:cNvPr>
          <p:cNvSpPr/>
          <p:nvPr/>
        </p:nvSpPr>
        <p:spPr>
          <a:xfrm>
            <a:off x="5019516" y="4037002"/>
            <a:ext cx="244645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20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Art. 6º, EC 41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154E7519-3A1A-4132-8389-21921B6AB7F1}"/>
              </a:ext>
            </a:extLst>
          </p:cNvPr>
          <p:cNvSpPr/>
          <p:nvPr/>
        </p:nvSpPr>
        <p:spPr>
          <a:xfrm>
            <a:off x="9122154" y="4037002"/>
            <a:ext cx="244645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20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Art. 40, CF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F456F654-F73C-43C9-B774-557095FA8AE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27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7" grpId="0"/>
      <p:bldP spid="13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201956" y="1153707"/>
            <a:ext cx="87487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>
              <a:defRPr/>
            </a:pPr>
            <a:r>
              <a:rPr lang="pt-BR" sz="3600" i="1" dirty="0">
                <a:solidFill>
                  <a:srgbClr val="C00000"/>
                </a:solidFill>
                <a:latin typeface="Book Antiqua" panose="02040602050305030304" pitchFamily="18" charset="0"/>
              </a:rPr>
              <a:t>PROVENTOS PROPORCIONAIS</a:t>
            </a:r>
          </a:p>
          <a:p>
            <a:pPr algn="just" eaLnBrk="1" hangingPunct="1">
              <a:defRPr/>
            </a:pPr>
            <a:r>
              <a:rPr lang="pt-BR" sz="3600" i="1" dirty="0">
                <a:latin typeface="Book Antiqua" panose="02040602050305030304" pitchFamily="18" charset="0"/>
              </a:rPr>
              <a:t>proporção entre o tempo de contribuição do servidor na data da aposentadoria e o tempo exigido para aposentadoria integral pela CF.</a:t>
            </a:r>
          </a:p>
          <a:p>
            <a:pPr algn="just" eaLnBrk="1" hangingPunct="1">
              <a:defRPr/>
            </a:pPr>
            <a:endParaRPr lang="pt-BR" sz="3600" i="1" dirty="0">
              <a:latin typeface="Book Antiqua" panose="02040602050305030304" pitchFamily="18" charset="0"/>
            </a:endParaRPr>
          </a:p>
          <a:p>
            <a:pPr algn="just" eaLnBrk="1" hangingPunct="1">
              <a:defRPr/>
            </a:pPr>
            <a:r>
              <a:rPr lang="pt-BR" sz="3600" i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PROVENTOS INTEGRAIS </a:t>
            </a:r>
          </a:p>
          <a:p>
            <a:pPr algn="just" eaLnBrk="1" hangingPunct="1">
              <a:defRPr/>
            </a:pPr>
            <a:r>
              <a:rPr lang="pt-BR" sz="3600" i="1" dirty="0">
                <a:latin typeface="Book Antiqua" panose="02040602050305030304" pitchFamily="18" charset="0"/>
              </a:rPr>
              <a:t>valor total da última remuneração ou valor total da média da remuneração.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72175F3-9095-4F3B-ABFD-495FAFEA4C0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28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255222" y="935358"/>
            <a:ext cx="874871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>
              <a:defRPr/>
            </a:pPr>
            <a:r>
              <a:rPr lang="pt-BR" sz="3600" i="1" dirty="0">
                <a:solidFill>
                  <a:srgbClr val="C00000"/>
                </a:solidFill>
                <a:latin typeface="Book Antiqua" panose="02040602050305030304" pitchFamily="18" charset="0"/>
              </a:rPr>
              <a:t>ÚLTIMA REMUNERAÇÃO </a:t>
            </a:r>
          </a:p>
          <a:p>
            <a:pPr algn="just" eaLnBrk="1" hangingPunct="1">
              <a:defRPr/>
            </a:pPr>
            <a:r>
              <a:rPr lang="pt-BR" sz="3600" i="1" dirty="0">
                <a:latin typeface="Book Antiqua" panose="02040602050305030304" pitchFamily="18" charset="0"/>
              </a:rPr>
              <a:t>quando o cálculo dos proventos de aposentadoria são equivalentes à última remuneração do servidor.</a:t>
            </a:r>
          </a:p>
          <a:p>
            <a:pPr algn="just" eaLnBrk="1" hangingPunct="1">
              <a:defRPr/>
            </a:pPr>
            <a:endParaRPr lang="pt-BR" sz="3600" i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pPr algn="just" eaLnBrk="1" hangingPunct="1">
              <a:defRPr/>
            </a:pPr>
            <a:r>
              <a:rPr lang="pt-BR" sz="3600" i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MÉDIA DE REMUNERAÇÃO</a:t>
            </a:r>
          </a:p>
          <a:p>
            <a:pPr algn="just" eaLnBrk="1" hangingPunct="1">
              <a:defRPr/>
            </a:pPr>
            <a:r>
              <a:rPr lang="pt-BR" sz="3600" i="1" dirty="0">
                <a:latin typeface="Book Antiqua" panose="02040602050305030304" pitchFamily="18" charset="0"/>
              </a:rPr>
              <a:t>quando o cálculo dos proventos de aposentadoria leva em conta as bases de contribuição do servidor, desde julho de 1994.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C0E8C13-F299-4CCC-9A26-8F53712A4E6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0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264099" y="640421"/>
            <a:ext cx="874871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>
              <a:defRPr/>
            </a:pPr>
            <a:r>
              <a:rPr lang="pt-BR" sz="3600" i="1" dirty="0">
                <a:solidFill>
                  <a:srgbClr val="C00000"/>
                </a:solidFill>
                <a:latin typeface="Book Antiqua" panose="02040602050305030304" pitchFamily="18" charset="0"/>
              </a:rPr>
              <a:t>PARIDADE  </a:t>
            </a:r>
            <a:endParaRPr lang="pt-BR" sz="3600" i="1" dirty="0">
              <a:latin typeface="Book Antiqua" panose="02040602050305030304" pitchFamily="18" charset="0"/>
            </a:endParaRPr>
          </a:p>
          <a:p>
            <a:pPr algn="just" eaLnBrk="1" hangingPunct="1">
              <a:defRPr/>
            </a:pPr>
            <a:r>
              <a:rPr lang="pt-BR" sz="3600" i="1" dirty="0">
                <a:latin typeface="Book Antiqua" panose="02040602050305030304" pitchFamily="18" charset="0"/>
              </a:rPr>
              <a:t>direito de ter os proventos da aposentadoria reajustado sempre que se modificar a remuneração dos servidores ativos, na mesma proporção e na mesma data.</a:t>
            </a:r>
          </a:p>
          <a:p>
            <a:pPr algn="just" eaLnBrk="1" hangingPunct="1">
              <a:defRPr/>
            </a:pPr>
            <a:endParaRPr lang="pt-BR" sz="2400" i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pPr algn="just" eaLnBrk="1" hangingPunct="1">
              <a:defRPr/>
            </a:pPr>
            <a:r>
              <a:rPr lang="pt-BR" sz="3600" i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REAJUSTE ANUAL </a:t>
            </a:r>
          </a:p>
          <a:p>
            <a:pPr algn="just" eaLnBrk="1" hangingPunct="1">
              <a:defRPr/>
            </a:pPr>
            <a:r>
              <a:rPr lang="pt-BR" sz="3600" i="1" dirty="0">
                <a:latin typeface="Book Antiqua" panose="02040602050305030304" pitchFamily="18" charset="0"/>
              </a:rPr>
              <a:t>o valor do benefício é revisto anualmente, de acordo com a variação da inflação no período (reajuste do RGPS).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22AF887-3422-4968-915D-0714B6A9198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69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6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989</TotalTime>
  <Words>2360</Words>
  <Application>Microsoft Office PowerPoint</Application>
  <PresentationFormat>Widescreen</PresentationFormat>
  <Paragraphs>387</Paragraphs>
  <Slides>31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41" baseType="lpstr">
      <vt:lpstr>游ゴシック Light</vt:lpstr>
      <vt:lpstr>Arial</vt:lpstr>
      <vt:lpstr>Arial Narrow</vt:lpstr>
      <vt:lpstr>Book Antiqua</vt:lpstr>
      <vt:lpstr>Calibri</vt:lpstr>
      <vt:lpstr>Calibri Light</vt:lpstr>
      <vt:lpstr>Candara</vt:lpstr>
      <vt:lpstr>Times New Roman</vt:lpstr>
      <vt:lpstr>Wingdings</vt:lpstr>
      <vt:lpstr>Tema do Office</vt:lpstr>
      <vt:lpstr>Gestão de Benefícios</vt:lpstr>
      <vt:lpstr>Os benefícios previdenciários no RPPS</vt:lpstr>
      <vt:lpstr>Reformas Constitucionais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douglas</cp:lastModifiedBy>
  <cp:revision>107</cp:revision>
  <cp:lastPrinted>2013-05-10T14:57:48Z</cp:lastPrinted>
  <dcterms:created xsi:type="dcterms:W3CDTF">2013-03-18T18:29:36Z</dcterms:created>
  <dcterms:modified xsi:type="dcterms:W3CDTF">2017-11-07T13:35:36Z</dcterms:modified>
</cp:coreProperties>
</file>