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0"/>
  </p:notesMasterIdLst>
  <p:handoutMasterIdLst>
    <p:handoutMasterId r:id="rId51"/>
  </p:handoutMasterIdLst>
  <p:sldIdLst>
    <p:sldId id="718" r:id="rId2"/>
    <p:sldId id="932" r:id="rId3"/>
    <p:sldId id="834" r:id="rId4"/>
    <p:sldId id="905" r:id="rId5"/>
    <p:sldId id="837" r:id="rId6"/>
    <p:sldId id="839" r:id="rId7"/>
    <p:sldId id="840" r:id="rId8"/>
    <p:sldId id="841" r:id="rId9"/>
    <p:sldId id="906" r:id="rId10"/>
    <p:sldId id="916" r:id="rId11"/>
    <p:sldId id="844" r:id="rId12"/>
    <p:sldId id="845" r:id="rId13"/>
    <p:sldId id="846" r:id="rId14"/>
    <p:sldId id="847" r:id="rId15"/>
    <p:sldId id="848" r:id="rId16"/>
    <p:sldId id="850" r:id="rId17"/>
    <p:sldId id="852" r:id="rId18"/>
    <p:sldId id="911" r:id="rId19"/>
    <p:sldId id="854" r:id="rId20"/>
    <p:sldId id="856" r:id="rId21"/>
    <p:sldId id="914" r:id="rId22"/>
    <p:sldId id="912" r:id="rId23"/>
    <p:sldId id="860" r:id="rId24"/>
    <p:sldId id="861" r:id="rId25"/>
    <p:sldId id="915" r:id="rId26"/>
    <p:sldId id="867" r:id="rId27"/>
    <p:sldId id="842" r:id="rId28"/>
    <p:sldId id="907" r:id="rId29"/>
    <p:sldId id="908" r:id="rId30"/>
    <p:sldId id="917" r:id="rId31"/>
    <p:sldId id="918" r:id="rId32"/>
    <p:sldId id="926" r:id="rId33"/>
    <p:sldId id="871" r:id="rId34"/>
    <p:sldId id="928" r:id="rId35"/>
    <p:sldId id="919" r:id="rId36"/>
    <p:sldId id="874" r:id="rId37"/>
    <p:sldId id="876" r:id="rId38"/>
    <p:sldId id="921" r:id="rId39"/>
    <p:sldId id="927" r:id="rId40"/>
    <p:sldId id="901" r:id="rId41"/>
    <p:sldId id="922" r:id="rId42"/>
    <p:sldId id="904" r:id="rId43"/>
    <p:sldId id="903" r:id="rId44"/>
    <p:sldId id="933" r:id="rId45"/>
    <p:sldId id="931" r:id="rId46"/>
    <p:sldId id="934" r:id="rId47"/>
    <p:sldId id="925" r:id="rId48"/>
    <p:sldId id="809" r:id="rId49"/>
  </p:sldIdLst>
  <p:sldSz cx="9144000" cy="6858000" type="screen4x3"/>
  <p:notesSz cx="6788150" cy="992346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333CC"/>
    <a:srgbClr val="CC0000"/>
    <a:srgbClr val="000080"/>
    <a:srgbClr val="339966"/>
    <a:srgbClr val="0066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964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86CAA-6412-40DF-8785-6350779EF9A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4E74FE-C7A3-4C70-8456-895B0E1F83B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Autonomia Federativa</a:t>
          </a:r>
          <a:endParaRPr lang="pt-BR" sz="2000" b="1" dirty="0">
            <a:solidFill>
              <a:schemeClr val="tx1"/>
            </a:solidFill>
          </a:endParaRPr>
        </a:p>
      </dgm:t>
    </dgm:pt>
    <dgm:pt modelId="{FB92AADB-B8B2-498D-A191-9482B535FED3}" type="parTrans" cxnId="{8CEB1D89-E0BC-4939-BD12-53BBBE27E6CD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633F68A-024C-43A9-8856-54EF8827255C}" type="sibTrans" cxnId="{8CEB1D89-E0BC-4939-BD12-53BBBE27E6CD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A5E33FC2-2D87-4B36-B16B-4F6FAF52D5E7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Organização Heterogênea</a:t>
          </a:r>
          <a:endParaRPr lang="pt-BR" sz="2000" b="1" dirty="0">
            <a:solidFill>
              <a:schemeClr val="tx1"/>
            </a:solidFill>
          </a:endParaRPr>
        </a:p>
      </dgm:t>
    </dgm:pt>
    <dgm:pt modelId="{EF5DD662-3D98-411F-9BEA-CF996A9EA09D}" type="parTrans" cxnId="{216CC115-CFC4-4566-9102-A2C978DEB730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C5DF01D-C617-4049-8DFB-16A93886D0A1}" type="sibTrans" cxnId="{216CC115-CFC4-4566-9102-A2C978DEB730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DE18EA86-AF78-47AA-AF31-7E15F672E76D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Outras Políticas Públicas (saúde, educação, segurança...)</a:t>
          </a:r>
          <a:endParaRPr lang="pt-BR" sz="2000" b="1" dirty="0">
            <a:solidFill>
              <a:schemeClr val="tx1"/>
            </a:solidFill>
          </a:endParaRPr>
        </a:p>
      </dgm:t>
    </dgm:pt>
    <dgm:pt modelId="{39C88FBE-D982-4CA3-87CE-49ACCE942E89}" type="parTrans" cxnId="{A1DB8BBF-91CB-4A44-B81A-9F5F34E5C9A6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D0C8C9A-0A99-4E8C-AAFA-B3CF787D6F0C}" type="sibTrans" cxnId="{A1DB8BBF-91CB-4A44-B81A-9F5F34E5C9A6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233C1C08-9E1F-4670-9EFC-84CD9158AA25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Como operar sustentabilidade dos RPPS neste contexto? ....</a:t>
          </a:r>
        </a:p>
        <a:p>
          <a:r>
            <a:rPr lang="pt-BR" sz="2000" b="1" dirty="0" smtClean="0">
              <a:solidFill>
                <a:schemeClr val="bg1"/>
              </a:solidFill>
            </a:rPr>
            <a:t>E ainda considerando histórico da previdência do servidor</a:t>
          </a:r>
          <a:endParaRPr lang="pt-BR" sz="2000" b="1" dirty="0">
            <a:solidFill>
              <a:schemeClr val="bg1"/>
            </a:solidFill>
          </a:endParaRPr>
        </a:p>
      </dgm:t>
    </dgm:pt>
    <dgm:pt modelId="{0892D83B-4CFD-4977-BEFC-EBC90399CA3E}" type="sibTrans" cxnId="{C613B790-078A-452F-B467-4BD3045F9256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41275A75-5168-41A7-80B9-FA8A062BF5C6}" type="parTrans" cxnId="{C613B790-078A-452F-B467-4BD3045F9256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610E8DF6-635E-4E76-ACBD-80D82DB96109}" type="pres">
      <dgm:prSet presAssocID="{85686CAA-6412-40DF-8785-6350779EF9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2B31DE7-FA20-44DD-89AB-90FD45CAFBA2}" type="pres">
      <dgm:prSet presAssocID="{233C1C08-9E1F-4670-9EFC-84CD9158AA25}" presName="boxAndChildren" presStyleCnt="0"/>
      <dgm:spPr/>
    </dgm:pt>
    <dgm:pt modelId="{E594B683-3652-4418-B137-E29C023256DC}" type="pres">
      <dgm:prSet presAssocID="{233C1C08-9E1F-4670-9EFC-84CD9158AA25}" presName="parentTextBox" presStyleLbl="node1" presStyleIdx="0" presStyleCnt="4" custLinFactNeighborX="603" custLinFactNeighborY="36171"/>
      <dgm:spPr/>
      <dgm:t>
        <a:bodyPr/>
        <a:lstStyle/>
        <a:p>
          <a:endParaRPr lang="pt-BR"/>
        </a:p>
      </dgm:t>
    </dgm:pt>
    <dgm:pt modelId="{B5DEB4CF-ABA9-4FC0-B649-A60E4BE212BA}" type="pres">
      <dgm:prSet presAssocID="{3D0C8C9A-0A99-4E8C-AAFA-B3CF787D6F0C}" presName="sp" presStyleCnt="0"/>
      <dgm:spPr/>
    </dgm:pt>
    <dgm:pt modelId="{438E4FA0-A5AD-48F2-A654-532E92B28882}" type="pres">
      <dgm:prSet presAssocID="{DE18EA86-AF78-47AA-AF31-7E15F672E76D}" presName="arrowAndChildren" presStyleCnt="0"/>
      <dgm:spPr/>
    </dgm:pt>
    <dgm:pt modelId="{F5B1B337-A8E8-4EDF-8873-D011414B40E8}" type="pres">
      <dgm:prSet presAssocID="{DE18EA86-AF78-47AA-AF31-7E15F672E76D}" presName="parentTextArrow" presStyleLbl="node1" presStyleIdx="1" presStyleCnt="4" custLinFactNeighborX="-468" custLinFactNeighborY="22899"/>
      <dgm:spPr/>
      <dgm:t>
        <a:bodyPr/>
        <a:lstStyle/>
        <a:p>
          <a:endParaRPr lang="pt-BR"/>
        </a:p>
      </dgm:t>
    </dgm:pt>
    <dgm:pt modelId="{EF1CE03E-04E7-4BEC-B88E-AEF849B9DE19}" type="pres">
      <dgm:prSet presAssocID="{3C5DF01D-C617-4049-8DFB-16A93886D0A1}" presName="sp" presStyleCnt="0"/>
      <dgm:spPr/>
    </dgm:pt>
    <dgm:pt modelId="{30AFD49D-367A-4F2C-ADCA-48A932BD02B9}" type="pres">
      <dgm:prSet presAssocID="{A5E33FC2-2D87-4B36-B16B-4F6FAF52D5E7}" presName="arrowAndChildren" presStyleCnt="0"/>
      <dgm:spPr/>
    </dgm:pt>
    <dgm:pt modelId="{23BF692D-F95F-463E-A351-532EE181D3CF}" type="pres">
      <dgm:prSet presAssocID="{A5E33FC2-2D87-4B36-B16B-4F6FAF52D5E7}" presName="parentTextArrow" presStyleLbl="node1" presStyleIdx="2" presStyleCnt="4" custLinFactNeighborX="929" custLinFactNeighborY="31339"/>
      <dgm:spPr/>
      <dgm:t>
        <a:bodyPr/>
        <a:lstStyle/>
        <a:p>
          <a:endParaRPr lang="pt-BR"/>
        </a:p>
      </dgm:t>
    </dgm:pt>
    <dgm:pt modelId="{A3EF9403-438E-456D-A0B4-39C6940A4780}" type="pres">
      <dgm:prSet presAssocID="{9633F68A-024C-43A9-8856-54EF8827255C}" presName="sp" presStyleCnt="0"/>
      <dgm:spPr/>
    </dgm:pt>
    <dgm:pt modelId="{1EEEC498-7D05-4CDB-9CAA-04E4AC5274F6}" type="pres">
      <dgm:prSet presAssocID="{BE4E74FE-C7A3-4C70-8456-895B0E1F83B3}" presName="arrowAndChildren" presStyleCnt="0"/>
      <dgm:spPr/>
    </dgm:pt>
    <dgm:pt modelId="{8789EA96-B188-4D4D-BBC5-F2263EDEFD75}" type="pres">
      <dgm:prSet presAssocID="{BE4E74FE-C7A3-4C70-8456-895B0E1F83B3}" presName="parentTextArrow" presStyleLbl="node1" presStyleIdx="3" presStyleCnt="4" custLinFactNeighborX="777" custLinFactNeighborY="39779"/>
      <dgm:spPr/>
      <dgm:t>
        <a:bodyPr/>
        <a:lstStyle/>
        <a:p>
          <a:endParaRPr lang="pt-BR"/>
        </a:p>
      </dgm:t>
    </dgm:pt>
  </dgm:ptLst>
  <dgm:cxnLst>
    <dgm:cxn modelId="{F56DD419-310E-4F78-9650-393A739C7D40}" type="presOf" srcId="{A5E33FC2-2D87-4B36-B16B-4F6FAF52D5E7}" destId="{23BF692D-F95F-463E-A351-532EE181D3CF}" srcOrd="0" destOrd="0" presId="urn:microsoft.com/office/officeart/2005/8/layout/process4"/>
    <dgm:cxn modelId="{B5EEC400-503A-4B9B-AF92-5398DE777EB1}" type="presOf" srcId="{85686CAA-6412-40DF-8785-6350779EF9A7}" destId="{610E8DF6-635E-4E76-ACBD-80D82DB96109}" srcOrd="0" destOrd="0" presId="urn:microsoft.com/office/officeart/2005/8/layout/process4"/>
    <dgm:cxn modelId="{A1DB8BBF-91CB-4A44-B81A-9F5F34E5C9A6}" srcId="{85686CAA-6412-40DF-8785-6350779EF9A7}" destId="{DE18EA86-AF78-47AA-AF31-7E15F672E76D}" srcOrd="2" destOrd="0" parTransId="{39C88FBE-D982-4CA3-87CE-49ACCE942E89}" sibTransId="{3D0C8C9A-0A99-4E8C-AAFA-B3CF787D6F0C}"/>
    <dgm:cxn modelId="{216CC115-CFC4-4566-9102-A2C978DEB730}" srcId="{85686CAA-6412-40DF-8785-6350779EF9A7}" destId="{A5E33FC2-2D87-4B36-B16B-4F6FAF52D5E7}" srcOrd="1" destOrd="0" parTransId="{EF5DD662-3D98-411F-9BEA-CF996A9EA09D}" sibTransId="{3C5DF01D-C617-4049-8DFB-16A93886D0A1}"/>
    <dgm:cxn modelId="{2EBBFCE4-5F00-461D-88F9-F97E4A448203}" type="presOf" srcId="{233C1C08-9E1F-4670-9EFC-84CD9158AA25}" destId="{E594B683-3652-4418-B137-E29C023256DC}" srcOrd="0" destOrd="0" presId="urn:microsoft.com/office/officeart/2005/8/layout/process4"/>
    <dgm:cxn modelId="{8CEB1D89-E0BC-4939-BD12-53BBBE27E6CD}" srcId="{85686CAA-6412-40DF-8785-6350779EF9A7}" destId="{BE4E74FE-C7A3-4C70-8456-895B0E1F83B3}" srcOrd="0" destOrd="0" parTransId="{FB92AADB-B8B2-498D-A191-9482B535FED3}" sibTransId="{9633F68A-024C-43A9-8856-54EF8827255C}"/>
    <dgm:cxn modelId="{1BDC2889-8CE8-400E-8F44-59528FB1AF8E}" type="presOf" srcId="{DE18EA86-AF78-47AA-AF31-7E15F672E76D}" destId="{F5B1B337-A8E8-4EDF-8873-D011414B40E8}" srcOrd="0" destOrd="0" presId="urn:microsoft.com/office/officeart/2005/8/layout/process4"/>
    <dgm:cxn modelId="{C613B790-078A-452F-B467-4BD3045F9256}" srcId="{85686CAA-6412-40DF-8785-6350779EF9A7}" destId="{233C1C08-9E1F-4670-9EFC-84CD9158AA25}" srcOrd="3" destOrd="0" parTransId="{41275A75-5168-41A7-80B9-FA8A062BF5C6}" sibTransId="{0892D83B-4CFD-4977-BEFC-EBC90399CA3E}"/>
    <dgm:cxn modelId="{CF6B2790-FD27-451D-9538-86EFBBBC51AC}" type="presOf" srcId="{BE4E74FE-C7A3-4C70-8456-895B0E1F83B3}" destId="{8789EA96-B188-4D4D-BBC5-F2263EDEFD75}" srcOrd="0" destOrd="0" presId="urn:microsoft.com/office/officeart/2005/8/layout/process4"/>
    <dgm:cxn modelId="{D4A2C723-48A8-4FF2-AD53-6B3366CE440A}" type="presParOf" srcId="{610E8DF6-635E-4E76-ACBD-80D82DB96109}" destId="{12B31DE7-FA20-44DD-89AB-90FD45CAFBA2}" srcOrd="0" destOrd="0" presId="urn:microsoft.com/office/officeart/2005/8/layout/process4"/>
    <dgm:cxn modelId="{2FA953B0-6FAA-4FAD-A793-6C87EF393B08}" type="presParOf" srcId="{12B31DE7-FA20-44DD-89AB-90FD45CAFBA2}" destId="{E594B683-3652-4418-B137-E29C023256DC}" srcOrd="0" destOrd="0" presId="urn:microsoft.com/office/officeart/2005/8/layout/process4"/>
    <dgm:cxn modelId="{922C83F9-9437-4103-9C54-E56CE79EFAA3}" type="presParOf" srcId="{610E8DF6-635E-4E76-ACBD-80D82DB96109}" destId="{B5DEB4CF-ABA9-4FC0-B649-A60E4BE212BA}" srcOrd="1" destOrd="0" presId="urn:microsoft.com/office/officeart/2005/8/layout/process4"/>
    <dgm:cxn modelId="{CF9CD20C-DC0A-43F7-8A32-156573745BAB}" type="presParOf" srcId="{610E8DF6-635E-4E76-ACBD-80D82DB96109}" destId="{438E4FA0-A5AD-48F2-A654-532E92B28882}" srcOrd="2" destOrd="0" presId="urn:microsoft.com/office/officeart/2005/8/layout/process4"/>
    <dgm:cxn modelId="{AE12C53B-14E0-4451-BC35-FF0889596A86}" type="presParOf" srcId="{438E4FA0-A5AD-48F2-A654-532E92B28882}" destId="{F5B1B337-A8E8-4EDF-8873-D011414B40E8}" srcOrd="0" destOrd="0" presId="urn:microsoft.com/office/officeart/2005/8/layout/process4"/>
    <dgm:cxn modelId="{3B61BFA0-1143-4184-B00A-229DB56C3BF6}" type="presParOf" srcId="{610E8DF6-635E-4E76-ACBD-80D82DB96109}" destId="{EF1CE03E-04E7-4BEC-B88E-AEF849B9DE19}" srcOrd="3" destOrd="0" presId="urn:microsoft.com/office/officeart/2005/8/layout/process4"/>
    <dgm:cxn modelId="{F4978AF7-06DB-4BB5-9774-830ACDDB52A6}" type="presParOf" srcId="{610E8DF6-635E-4E76-ACBD-80D82DB96109}" destId="{30AFD49D-367A-4F2C-ADCA-48A932BD02B9}" srcOrd="4" destOrd="0" presId="urn:microsoft.com/office/officeart/2005/8/layout/process4"/>
    <dgm:cxn modelId="{15FD9335-431F-4585-B2E1-009D35D74624}" type="presParOf" srcId="{30AFD49D-367A-4F2C-ADCA-48A932BD02B9}" destId="{23BF692D-F95F-463E-A351-532EE181D3CF}" srcOrd="0" destOrd="0" presId="urn:microsoft.com/office/officeart/2005/8/layout/process4"/>
    <dgm:cxn modelId="{A1E7DDA8-BA27-4754-BC4A-7573E8DBCD4D}" type="presParOf" srcId="{610E8DF6-635E-4E76-ACBD-80D82DB96109}" destId="{A3EF9403-438E-456D-A0B4-39C6940A4780}" srcOrd="5" destOrd="0" presId="urn:microsoft.com/office/officeart/2005/8/layout/process4"/>
    <dgm:cxn modelId="{D634A98D-9F43-4BFB-A58C-5788B63481F9}" type="presParOf" srcId="{610E8DF6-635E-4E76-ACBD-80D82DB96109}" destId="{1EEEC498-7D05-4CDB-9CAA-04E4AC5274F6}" srcOrd="6" destOrd="0" presId="urn:microsoft.com/office/officeart/2005/8/layout/process4"/>
    <dgm:cxn modelId="{E6CC4581-B447-49EC-8399-BF1FA6EB5F2E}" type="presParOf" srcId="{1EEEC498-7D05-4CDB-9CAA-04E4AC5274F6}" destId="{8789EA96-B188-4D4D-BBC5-F2263EDEFD7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B3F13-5CEF-4FD8-9F5C-89757D95ED4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603B63-1F20-47A9-842F-F4E08567D02D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Posição da Base Cadastral</a:t>
          </a:r>
          <a:endParaRPr lang="pt-BR" dirty="0">
            <a:solidFill>
              <a:schemeClr val="tx1"/>
            </a:solidFill>
          </a:endParaRPr>
        </a:p>
      </dgm:t>
    </dgm:pt>
    <dgm:pt modelId="{FE6033A6-5D2A-4AA3-BA58-0CCAF08F17D0}" type="parTrans" cxnId="{B203C3B4-B860-49F7-B991-77F2A0367504}">
      <dgm:prSet/>
      <dgm:spPr/>
      <dgm:t>
        <a:bodyPr/>
        <a:lstStyle/>
        <a:p>
          <a:endParaRPr lang="pt-BR"/>
        </a:p>
      </dgm:t>
    </dgm:pt>
    <dgm:pt modelId="{8D999CB4-8136-40F7-B423-C1D0CD46AF1B}" type="sibTrans" cxnId="{B203C3B4-B860-49F7-B991-77F2A0367504}">
      <dgm:prSet/>
      <dgm:spPr/>
      <dgm:t>
        <a:bodyPr/>
        <a:lstStyle/>
        <a:p>
          <a:endParaRPr lang="pt-BR"/>
        </a:p>
      </dgm:t>
    </dgm:pt>
    <dgm:pt modelId="{0DAC7EC2-190E-42C0-B367-C36F87A1C1EC}">
      <dgm:prSet phldrT="[Texto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pt-BR" sz="2400" dirty="0" smtClean="0"/>
            <a:t>Dados cadastrais posicionados entre os meses de julho a dezembro do exercício anterior ao da exigência de sua apresentação.</a:t>
          </a:r>
          <a:endParaRPr lang="pt-BR" sz="2400" dirty="0"/>
        </a:p>
      </dgm:t>
    </dgm:pt>
    <dgm:pt modelId="{C4FB2271-5B6A-431F-BCC3-FF006993A500}" type="parTrans" cxnId="{F5DC16FF-167A-496C-AAA4-8BAEF5DB43E9}">
      <dgm:prSet/>
      <dgm:spPr/>
      <dgm:t>
        <a:bodyPr/>
        <a:lstStyle/>
        <a:p>
          <a:endParaRPr lang="pt-BR"/>
        </a:p>
      </dgm:t>
    </dgm:pt>
    <dgm:pt modelId="{B055CE21-4D7E-4D95-89A6-78F2B4EE5A99}" type="sibTrans" cxnId="{F5DC16FF-167A-496C-AAA4-8BAEF5DB43E9}">
      <dgm:prSet/>
      <dgm:spPr/>
      <dgm:t>
        <a:bodyPr/>
        <a:lstStyle/>
        <a:p>
          <a:endParaRPr lang="pt-BR"/>
        </a:p>
      </dgm:t>
    </dgm:pt>
    <dgm:pt modelId="{8B576068-8FFD-4B0B-AD48-79D6C54C837A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Data da Avaliação:</a:t>
          </a:r>
        </a:p>
        <a:p>
          <a:r>
            <a:rPr lang="pt-BR" dirty="0" smtClean="0">
              <a:solidFill>
                <a:schemeClr val="tx1"/>
              </a:solidFill>
            </a:rPr>
            <a:t>31/12/</a:t>
          </a:r>
          <a:r>
            <a:rPr lang="pt-BR" dirty="0" err="1" smtClean="0">
              <a:solidFill>
                <a:schemeClr val="tx1"/>
              </a:solidFill>
            </a:rPr>
            <a:t>xxxx</a:t>
          </a:r>
          <a:endParaRPr lang="pt-BR" dirty="0">
            <a:solidFill>
              <a:schemeClr val="tx1"/>
            </a:solidFill>
          </a:endParaRPr>
        </a:p>
      </dgm:t>
    </dgm:pt>
    <dgm:pt modelId="{A480D0A9-AE48-4FE8-8615-29705F4F752B}" type="parTrans" cxnId="{D9BFC1C6-C9CD-4F31-874C-CA31BB7CEBE7}">
      <dgm:prSet/>
      <dgm:spPr/>
      <dgm:t>
        <a:bodyPr/>
        <a:lstStyle/>
        <a:p>
          <a:endParaRPr lang="pt-BR"/>
        </a:p>
      </dgm:t>
    </dgm:pt>
    <dgm:pt modelId="{7200483D-5926-40DB-977A-3E9A6E5B8FC7}" type="sibTrans" cxnId="{D9BFC1C6-C9CD-4F31-874C-CA31BB7CEBE7}">
      <dgm:prSet/>
      <dgm:spPr/>
      <dgm:t>
        <a:bodyPr/>
        <a:lstStyle/>
        <a:p>
          <a:endParaRPr lang="pt-BR"/>
        </a:p>
      </dgm:t>
    </dgm:pt>
    <dgm:pt modelId="{B51CDCFC-CCBF-4979-AE82-E758F9D01FF0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pt-BR" altLang="pt-BR" b="1" dirty="0" smtClean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Data da Avaliação:</a:t>
          </a:r>
          <a:r>
            <a:rPr lang="pt-BR" altLang="pt-BR" b="1" dirty="0" smtClean="0"/>
            <a:t> </a:t>
          </a:r>
          <a:r>
            <a:rPr lang="pt-BR" altLang="pt-BR" dirty="0" smtClean="0"/>
            <a:t>a data focal para o cálculo do valor atual dos compromissos futuros do plano de benefícios, das necessidades de custeio e para precificação dos ativos e apuração do resultado atuarial. </a:t>
          </a:r>
          <a:endParaRPr lang="pt-BR" dirty="0"/>
        </a:p>
      </dgm:t>
    </dgm:pt>
    <dgm:pt modelId="{394AD09B-2FAB-4FB1-A7A4-953F89B33324}" type="parTrans" cxnId="{2DE9DE12-661F-4F47-9AC2-2A39FD5D590B}">
      <dgm:prSet/>
      <dgm:spPr/>
      <dgm:t>
        <a:bodyPr/>
        <a:lstStyle/>
        <a:p>
          <a:endParaRPr lang="pt-BR"/>
        </a:p>
      </dgm:t>
    </dgm:pt>
    <dgm:pt modelId="{4C99AF26-BCC9-4C97-AAAE-62200836FADB}" type="sibTrans" cxnId="{2DE9DE12-661F-4F47-9AC2-2A39FD5D590B}">
      <dgm:prSet/>
      <dgm:spPr/>
      <dgm:t>
        <a:bodyPr/>
        <a:lstStyle/>
        <a:p>
          <a:endParaRPr lang="pt-BR"/>
        </a:p>
      </dgm:t>
    </dgm:pt>
    <dgm:pt modelId="{DF7CA2FF-2594-4E7C-A1A6-49C6C3625DAF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pt-BR" altLang="pt-BR" b="1" dirty="0" smtClean="0">
              <a:solidFill>
                <a:srgbClr val="000080"/>
              </a:solidFill>
            </a:rPr>
            <a:t>Os valores dos ativos e das obrigações atuariais deverão ser precificados nesta data focal.</a:t>
          </a:r>
          <a:r>
            <a:rPr lang="pt-BR" altLang="pt-BR" dirty="0" smtClean="0"/>
            <a:t> </a:t>
          </a:r>
          <a:endParaRPr lang="pt-BR" altLang="pt-BR" dirty="0"/>
        </a:p>
      </dgm:t>
    </dgm:pt>
    <dgm:pt modelId="{125F3CDE-7846-4F36-82FE-DD3ECAEF7517}" type="parTrans" cxnId="{092C5927-D6B2-4879-8357-9DF6FD60B325}">
      <dgm:prSet/>
      <dgm:spPr/>
      <dgm:t>
        <a:bodyPr/>
        <a:lstStyle/>
        <a:p>
          <a:endParaRPr lang="pt-BR"/>
        </a:p>
      </dgm:t>
    </dgm:pt>
    <dgm:pt modelId="{37AC91D5-2465-47C0-A85F-058B7F7692D9}" type="sibTrans" cxnId="{092C5927-D6B2-4879-8357-9DF6FD60B325}">
      <dgm:prSet/>
      <dgm:spPr/>
      <dgm:t>
        <a:bodyPr/>
        <a:lstStyle/>
        <a:p>
          <a:endParaRPr lang="pt-BR"/>
        </a:p>
      </dgm:t>
    </dgm:pt>
    <dgm:pt modelId="{9B37A369-5A2D-4862-84C3-9B33B185DBC3}" type="pres">
      <dgm:prSet presAssocID="{1ACB3F13-5CEF-4FD8-9F5C-89757D95ED4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4A4D921-A3C1-404C-A3B8-9F66118ED406}" type="pres">
      <dgm:prSet presAssocID="{C6603B63-1F20-47A9-842F-F4E08567D02D}" presName="linNode" presStyleCnt="0"/>
      <dgm:spPr/>
    </dgm:pt>
    <dgm:pt modelId="{D2342294-B294-4C24-B17B-5BB28249D2E9}" type="pres">
      <dgm:prSet presAssocID="{C6603B63-1F20-47A9-842F-F4E08567D02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339BDD-FD1F-4FD0-A20A-72D620CAF284}" type="pres">
      <dgm:prSet presAssocID="{C6603B63-1F20-47A9-842F-F4E08567D02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50AEFE-3540-42BB-883A-60A721B509C9}" type="pres">
      <dgm:prSet presAssocID="{8D999CB4-8136-40F7-B423-C1D0CD46AF1B}" presName="spacing" presStyleCnt="0"/>
      <dgm:spPr/>
    </dgm:pt>
    <dgm:pt modelId="{ED85BD4B-CF16-4484-9CCC-72B9F3FBBF46}" type="pres">
      <dgm:prSet presAssocID="{8B576068-8FFD-4B0B-AD48-79D6C54C837A}" presName="linNode" presStyleCnt="0"/>
      <dgm:spPr/>
    </dgm:pt>
    <dgm:pt modelId="{2720BB94-3629-4E9F-8EF2-B756C4ADE3ED}" type="pres">
      <dgm:prSet presAssocID="{8B576068-8FFD-4B0B-AD48-79D6C54C837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535FC5-FBF2-4976-9769-6284500E356E}" type="pres">
      <dgm:prSet presAssocID="{8B576068-8FFD-4B0B-AD48-79D6C54C837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76794F-1E22-4A39-BBBA-D86AF2B376C7}" type="presOf" srcId="{8B576068-8FFD-4B0B-AD48-79D6C54C837A}" destId="{2720BB94-3629-4E9F-8EF2-B756C4ADE3ED}" srcOrd="0" destOrd="0" presId="urn:microsoft.com/office/officeart/2005/8/layout/vList6"/>
    <dgm:cxn modelId="{F87F2387-0C2D-42B6-935D-C904F3EA4277}" type="presOf" srcId="{0DAC7EC2-190E-42C0-B367-C36F87A1C1EC}" destId="{33339BDD-FD1F-4FD0-A20A-72D620CAF284}" srcOrd="0" destOrd="0" presId="urn:microsoft.com/office/officeart/2005/8/layout/vList6"/>
    <dgm:cxn modelId="{092C5927-D6B2-4879-8357-9DF6FD60B325}" srcId="{8B576068-8FFD-4B0B-AD48-79D6C54C837A}" destId="{DF7CA2FF-2594-4E7C-A1A6-49C6C3625DAF}" srcOrd="1" destOrd="0" parTransId="{125F3CDE-7846-4F36-82FE-DD3ECAEF7517}" sibTransId="{37AC91D5-2465-47C0-A85F-058B7F7692D9}"/>
    <dgm:cxn modelId="{5227434B-D940-48E3-BF21-18B6CEAADD29}" type="presOf" srcId="{B51CDCFC-CCBF-4979-AE82-E758F9D01FF0}" destId="{EC535FC5-FBF2-4976-9769-6284500E356E}" srcOrd="0" destOrd="0" presId="urn:microsoft.com/office/officeart/2005/8/layout/vList6"/>
    <dgm:cxn modelId="{2DE9DE12-661F-4F47-9AC2-2A39FD5D590B}" srcId="{8B576068-8FFD-4B0B-AD48-79D6C54C837A}" destId="{B51CDCFC-CCBF-4979-AE82-E758F9D01FF0}" srcOrd="0" destOrd="0" parTransId="{394AD09B-2FAB-4FB1-A7A4-953F89B33324}" sibTransId="{4C99AF26-BCC9-4C97-AAAE-62200836FADB}"/>
    <dgm:cxn modelId="{E3B2594C-36F9-4ED7-A6A2-202F6068737E}" type="presOf" srcId="{C6603B63-1F20-47A9-842F-F4E08567D02D}" destId="{D2342294-B294-4C24-B17B-5BB28249D2E9}" srcOrd="0" destOrd="0" presId="urn:microsoft.com/office/officeart/2005/8/layout/vList6"/>
    <dgm:cxn modelId="{E5582B90-8621-4EB4-9DE4-BC375629740A}" type="presOf" srcId="{1ACB3F13-5CEF-4FD8-9F5C-89757D95ED48}" destId="{9B37A369-5A2D-4862-84C3-9B33B185DBC3}" srcOrd="0" destOrd="0" presId="urn:microsoft.com/office/officeart/2005/8/layout/vList6"/>
    <dgm:cxn modelId="{1A625BC6-09C5-494C-80CF-5520B6D8D85C}" type="presOf" srcId="{DF7CA2FF-2594-4E7C-A1A6-49C6C3625DAF}" destId="{EC535FC5-FBF2-4976-9769-6284500E356E}" srcOrd="0" destOrd="1" presId="urn:microsoft.com/office/officeart/2005/8/layout/vList6"/>
    <dgm:cxn modelId="{F5DC16FF-167A-496C-AAA4-8BAEF5DB43E9}" srcId="{C6603B63-1F20-47A9-842F-F4E08567D02D}" destId="{0DAC7EC2-190E-42C0-B367-C36F87A1C1EC}" srcOrd="0" destOrd="0" parTransId="{C4FB2271-5B6A-431F-BCC3-FF006993A500}" sibTransId="{B055CE21-4D7E-4D95-89A6-78F2B4EE5A99}"/>
    <dgm:cxn modelId="{D9BFC1C6-C9CD-4F31-874C-CA31BB7CEBE7}" srcId="{1ACB3F13-5CEF-4FD8-9F5C-89757D95ED48}" destId="{8B576068-8FFD-4B0B-AD48-79D6C54C837A}" srcOrd="1" destOrd="0" parTransId="{A480D0A9-AE48-4FE8-8615-29705F4F752B}" sibTransId="{7200483D-5926-40DB-977A-3E9A6E5B8FC7}"/>
    <dgm:cxn modelId="{B203C3B4-B860-49F7-B991-77F2A0367504}" srcId="{1ACB3F13-5CEF-4FD8-9F5C-89757D95ED48}" destId="{C6603B63-1F20-47A9-842F-F4E08567D02D}" srcOrd="0" destOrd="0" parTransId="{FE6033A6-5D2A-4AA3-BA58-0CCAF08F17D0}" sibTransId="{8D999CB4-8136-40F7-B423-C1D0CD46AF1B}"/>
    <dgm:cxn modelId="{63C6D825-D04B-4A92-BC87-94BCC203E157}" type="presParOf" srcId="{9B37A369-5A2D-4862-84C3-9B33B185DBC3}" destId="{64A4D921-A3C1-404C-A3B8-9F66118ED406}" srcOrd="0" destOrd="0" presId="urn:microsoft.com/office/officeart/2005/8/layout/vList6"/>
    <dgm:cxn modelId="{ED33589D-ECAE-45D7-96AB-5F8A8E7CBB1A}" type="presParOf" srcId="{64A4D921-A3C1-404C-A3B8-9F66118ED406}" destId="{D2342294-B294-4C24-B17B-5BB28249D2E9}" srcOrd="0" destOrd="0" presId="urn:microsoft.com/office/officeart/2005/8/layout/vList6"/>
    <dgm:cxn modelId="{F99AC817-73DE-45B6-B14D-75150B52CC2F}" type="presParOf" srcId="{64A4D921-A3C1-404C-A3B8-9F66118ED406}" destId="{33339BDD-FD1F-4FD0-A20A-72D620CAF284}" srcOrd="1" destOrd="0" presId="urn:microsoft.com/office/officeart/2005/8/layout/vList6"/>
    <dgm:cxn modelId="{B876EA9F-1DCF-4EBE-926B-2C5F0E0810E9}" type="presParOf" srcId="{9B37A369-5A2D-4862-84C3-9B33B185DBC3}" destId="{5550AEFE-3540-42BB-883A-60A721B509C9}" srcOrd="1" destOrd="0" presId="urn:microsoft.com/office/officeart/2005/8/layout/vList6"/>
    <dgm:cxn modelId="{DA5AF2C4-AF86-42FE-9448-9E886DA5E826}" type="presParOf" srcId="{9B37A369-5A2D-4862-84C3-9B33B185DBC3}" destId="{ED85BD4B-CF16-4484-9CCC-72B9F3FBBF46}" srcOrd="2" destOrd="0" presId="urn:microsoft.com/office/officeart/2005/8/layout/vList6"/>
    <dgm:cxn modelId="{02F7CBD2-2F19-406F-89C1-54B497B3B10A}" type="presParOf" srcId="{ED85BD4B-CF16-4484-9CCC-72B9F3FBBF46}" destId="{2720BB94-3629-4E9F-8EF2-B756C4ADE3ED}" srcOrd="0" destOrd="0" presId="urn:microsoft.com/office/officeart/2005/8/layout/vList6"/>
    <dgm:cxn modelId="{FB14AFD3-2CFF-43DF-BB03-10D2102A373D}" type="presParOf" srcId="{ED85BD4B-CF16-4484-9CCC-72B9F3FBBF46}" destId="{EC535FC5-FBF2-4976-9769-6284500E35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2603DA-31AC-45BA-9D21-9B57D552E88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632B00-4E2C-4BF2-A4DE-16FD6578CC66}">
      <dgm:prSet custT="1"/>
      <dgm:spPr>
        <a:solidFill>
          <a:srgbClr val="F7B309"/>
        </a:solidFill>
      </dgm:spPr>
      <dgm:t>
        <a:bodyPr/>
        <a:lstStyle/>
        <a:p>
          <a:pPr rtl="0"/>
          <a:r>
            <a:rPr lang="pt-BR" sz="3200" dirty="0" smtClean="0"/>
            <a:t>EXISTE</a:t>
          </a:r>
        </a:p>
        <a:p>
          <a:pPr rtl="0"/>
          <a:r>
            <a:rPr lang="pt-BR" sz="3200" dirty="0" smtClean="0"/>
            <a:t>SOLUÇÃO ÚNICA</a:t>
          </a:r>
        </a:p>
        <a:p>
          <a:pPr rtl="0"/>
          <a:r>
            <a:rPr lang="pt-BR" sz="3200" dirty="0" smtClean="0"/>
            <a:t>???</a:t>
          </a:r>
          <a:endParaRPr lang="pt-BR" sz="3200" dirty="0"/>
        </a:p>
      </dgm:t>
    </dgm:pt>
    <dgm:pt modelId="{A8020A34-3E80-4A79-A35F-967E0EE1E9A0}" type="parTrans" cxnId="{545895B1-2CAA-4D6E-8A82-9ACF49D4DB00}">
      <dgm:prSet/>
      <dgm:spPr/>
      <dgm:t>
        <a:bodyPr/>
        <a:lstStyle/>
        <a:p>
          <a:endParaRPr lang="pt-BR"/>
        </a:p>
      </dgm:t>
    </dgm:pt>
    <dgm:pt modelId="{0BA79122-A5BC-46FD-A6D6-BB440CB760C7}" type="sibTrans" cxnId="{545895B1-2CAA-4D6E-8A82-9ACF49D4DB00}">
      <dgm:prSet/>
      <dgm:spPr/>
      <dgm:t>
        <a:bodyPr/>
        <a:lstStyle/>
        <a:p>
          <a:endParaRPr lang="pt-BR"/>
        </a:p>
      </dgm:t>
    </dgm:pt>
    <dgm:pt modelId="{083F7C99-8813-4F5E-A8CE-92461F066E23}">
      <dgm:prSet/>
      <dgm:spPr/>
      <dgm:t>
        <a:bodyPr/>
        <a:lstStyle/>
        <a:p>
          <a:endParaRPr lang="pt-BR"/>
        </a:p>
      </dgm:t>
    </dgm:pt>
    <dgm:pt modelId="{171B4525-70A9-4774-A025-D3EAF0A57EC9}" type="parTrans" cxnId="{D5B03B6A-7D3B-4793-A800-0BFC66495614}">
      <dgm:prSet/>
      <dgm:spPr/>
      <dgm:t>
        <a:bodyPr/>
        <a:lstStyle/>
        <a:p>
          <a:endParaRPr lang="pt-BR"/>
        </a:p>
      </dgm:t>
    </dgm:pt>
    <dgm:pt modelId="{B9832592-8D9F-45E4-8CEE-CDBAC260EF93}" type="sibTrans" cxnId="{D5B03B6A-7D3B-4793-A800-0BFC66495614}">
      <dgm:prSet/>
      <dgm:spPr/>
      <dgm:t>
        <a:bodyPr/>
        <a:lstStyle/>
        <a:p>
          <a:endParaRPr lang="pt-BR"/>
        </a:p>
      </dgm:t>
    </dgm:pt>
    <dgm:pt modelId="{7496751A-C6B8-4830-A0A9-23508251683C}">
      <dgm:prSet/>
      <dgm:spPr/>
      <dgm:t>
        <a:bodyPr/>
        <a:lstStyle/>
        <a:p>
          <a:endParaRPr lang="pt-BR"/>
        </a:p>
      </dgm:t>
    </dgm:pt>
    <dgm:pt modelId="{AB5D079E-232C-4445-9C3C-898434F64645}" type="parTrans" cxnId="{E453E638-A06A-493F-903C-E08AC4A67439}">
      <dgm:prSet/>
      <dgm:spPr/>
      <dgm:t>
        <a:bodyPr/>
        <a:lstStyle/>
        <a:p>
          <a:endParaRPr lang="pt-BR"/>
        </a:p>
      </dgm:t>
    </dgm:pt>
    <dgm:pt modelId="{BD1B441A-54AD-43D9-A6BC-6D17EB7AA1BC}" type="sibTrans" cxnId="{E453E638-A06A-493F-903C-E08AC4A67439}">
      <dgm:prSet/>
      <dgm:spPr/>
      <dgm:t>
        <a:bodyPr/>
        <a:lstStyle/>
        <a:p>
          <a:endParaRPr lang="pt-BR"/>
        </a:p>
      </dgm:t>
    </dgm:pt>
    <dgm:pt modelId="{AF779999-935F-4418-99C9-40D642BA3C2A}">
      <dgm:prSet/>
      <dgm:spPr/>
      <dgm:t>
        <a:bodyPr/>
        <a:lstStyle/>
        <a:p>
          <a:endParaRPr lang="pt-BR"/>
        </a:p>
      </dgm:t>
    </dgm:pt>
    <dgm:pt modelId="{42D2FD87-20D1-4689-A89A-2A55B0A7A58F}" type="parTrans" cxnId="{2A507652-499B-4581-8685-0408A7689634}">
      <dgm:prSet/>
      <dgm:spPr/>
      <dgm:t>
        <a:bodyPr/>
        <a:lstStyle/>
        <a:p>
          <a:endParaRPr lang="pt-BR"/>
        </a:p>
      </dgm:t>
    </dgm:pt>
    <dgm:pt modelId="{C7FD013D-8CF7-46AD-8323-D436E8B882BC}" type="sibTrans" cxnId="{2A507652-499B-4581-8685-0408A7689634}">
      <dgm:prSet/>
      <dgm:spPr/>
      <dgm:t>
        <a:bodyPr/>
        <a:lstStyle/>
        <a:p>
          <a:endParaRPr lang="pt-BR"/>
        </a:p>
      </dgm:t>
    </dgm:pt>
    <dgm:pt modelId="{D5640484-AB69-4A14-B301-3AEDAD075EFB}">
      <dgm:prSet/>
      <dgm:spPr/>
      <dgm:t>
        <a:bodyPr/>
        <a:lstStyle/>
        <a:p>
          <a:endParaRPr lang="pt-BR"/>
        </a:p>
      </dgm:t>
    </dgm:pt>
    <dgm:pt modelId="{80EFFA42-7FA4-459A-BE35-E57A3988C8B3}" type="parTrans" cxnId="{63C01A4E-3E59-46DF-AD2D-5EC7078709C2}">
      <dgm:prSet/>
      <dgm:spPr/>
      <dgm:t>
        <a:bodyPr/>
        <a:lstStyle/>
        <a:p>
          <a:endParaRPr lang="pt-BR"/>
        </a:p>
      </dgm:t>
    </dgm:pt>
    <dgm:pt modelId="{1643C09F-196B-4021-A8E8-09A0C2CAD1FE}" type="sibTrans" cxnId="{63C01A4E-3E59-46DF-AD2D-5EC7078709C2}">
      <dgm:prSet/>
      <dgm:spPr/>
      <dgm:t>
        <a:bodyPr/>
        <a:lstStyle/>
        <a:p>
          <a:endParaRPr lang="pt-BR"/>
        </a:p>
      </dgm:t>
    </dgm:pt>
    <dgm:pt modelId="{4A73A2D3-692E-4ED2-8A70-5C9AF6305618}">
      <dgm:prSet custT="1"/>
      <dgm:spPr>
        <a:solidFill>
          <a:schemeClr val="accent1"/>
        </a:solidFill>
      </dgm:spPr>
      <dgm:t>
        <a:bodyPr/>
        <a:lstStyle/>
        <a:p>
          <a:r>
            <a:rPr lang="pt-BR" sz="3600" dirty="0" smtClean="0">
              <a:solidFill>
                <a:schemeClr val="tx1"/>
              </a:solidFill>
            </a:rPr>
            <a:t>SEGREGAÇÃO DA MASSA ?</a:t>
          </a:r>
          <a:endParaRPr lang="pt-BR" sz="3600" dirty="0">
            <a:solidFill>
              <a:schemeClr val="tx1"/>
            </a:solidFill>
          </a:endParaRPr>
        </a:p>
      </dgm:t>
    </dgm:pt>
    <dgm:pt modelId="{CE60AC56-334A-440C-A2B9-5298F5135921}" type="parTrans" cxnId="{6F70B130-B987-4B50-8F2D-FC89F06D599E}">
      <dgm:prSet/>
      <dgm:spPr/>
      <dgm:t>
        <a:bodyPr/>
        <a:lstStyle/>
        <a:p>
          <a:endParaRPr lang="pt-BR"/>
        </a:p>
      </dgm:t>
    </dgm:pt>
    <dgm:pt modelId="{E90643C7-F7CB-464A-B606-F97CA406399D}" type="sibTrans" cxnId="{6F70B130-B987-4B50-8F2D-FC89F06D599E}">
      <dgm:prSet/>
      <dgm:spPr/>
      <dgm:t>
        <a:bodyPr/>
        <a:lstStyle/>
        <a:p>
          <a:endParaRPr lang="pt-BR"/>
        </a:p>
      </dgm:t>
    </dgm:pt>
    <dgm:pt modelId="{22B740E3-9289-49BD-9725-EF81F2833A44}">
      <dgm:prSet custT="1"/>
      <dgm:spPr>
        <a:solidFill>
          <a:schemeClr val="accent1"/>
        </a:solidFill>
      </dgm:spPr>
      <dgm:t>
        <a:bodyPr/>
        <a:lstStyle/>
        <a:p>
          <a:r>
            <a:rPr lang="pt-BR" sz="3600" dirty="0" smtClean="0">
              <a:solidFill>
                <a:schemeClr val="tx1"/>
              </a:solidFill>
            </a:rPr>
            <a:t>PLANO DE AMORTIZAÇÃO ?</a:t>
          </a:r>
          <a:endParaRPr lang="pt-BR" sz="3600" dirty="0">
            <a:solidFill>
              <a:schemeClr val="tx1"/>
            </a:solidFill>
          </a:endParaRPr>
        </a:p>
      </dgm:t>
    </dgm:pt>
    <dgm:pt modelId="{74DFE734-500E-48EF-A8E9-9E87AD117113}" type="parTrans" cxnId="{27FEC045-AEEC-48C4-A0C5-BCCD664E1394}">
      <dgm:prSet/>
      <dgm:spPr/>
      <dgm:t>
        <a:bodyPr/>
        <a:lstStyle/>
        <a:p>
          <a:endParaRPr lang="pt-BR"/>
        </a:p>
      </dgm:t>
    </dgm:pt>
    <dgm:pt modelId="{D4860547-179C-430F-8EB7-8B514247FE91}" type="sibTrans" cxnId="{27FEC045-AEEC-48C4-A0C5-BCCD664E1394}">
      <dgm:prSet/>
      <dgm:spPr/>
      <dgm:t>
        <a:bodyPr/>
        <a:lstStyle/>
        <a:p>
          <a:endParaRPr lang="pt-BR"/>
        </a:p>
      </dgm:t>
    </dgm:pt>
    <dgm:pt modelId="{67946A39-51A9-4AD9-AC82-049BF1F97064}">
      <dgm:prSet custT="1"/>
      <dgm:spPr>
        <a:solidFill>
          <a:schemeClr val="accent1"/>
        </a:solidFill>
      </dgm:spPr>
      <dgm:t>
        <a:bodyPr/>
        <a:lstStyle/>
        <a:p>
          <a:r>
            <a:rPr lang="pt-BR" sz="3600" dirty="0" smtClean="0">
              <a:solidFill>
                <a:schemeClr val="tx1"/>
              </a:solidFill>
            </a:rPr>
            <a:t>FUNDOS DE BENS E DIREITOS ?</a:t>
          </a:r>
          <a:endParaRPr lang="pt-BR" sz="3600" dirty="0">
            <a:solidFill>
              <a:schemeClr val="tx1"/>
            </a:solidFill>
          </a:endParaRPr>
        </a:p>
      </dgm:t>
    </dgm:pt>
    <dgm:pt modelId="{81940D7A-CB23-42F8-8C40-48DC849A65DB}" type="parTrans" cxnId="{5F30874D-0AA3-42E1-B614-F0EA655466C7}">
      <dgm:prSet/>
      <dgm:spPr/>
      <dgm:t>
        <a:bodyPr/>
        <a:lstStyle/>
        <a:p>
          <a:endParaRPr lang="pt-BR"/>
        </a:p>
      </dgm:t>
    </dgm:pt>
    <dgm:pt modelId="{4AA15344-BA50-463D-B9AA-447E493DD675}" type="sibTrans" cxnId="{5F30874D-0AA3-42E1-B614-F0EA655466C7}">
      <dgm:prSet/>
      <dgm:spPr/>
      <dgm:t>
        <a:bodyPr/>
        <a:lstStyle/>
        <a:p>
          <a:endParaRPr lang="pt-BR"/>
        </a:p>
      </dgm:t>
    </dgm:pt>
    <dgm:pt modelId="{8705EC9D-8E19-4D97-8921-F4BD711A370B}">
      <dgm:prSet custT="1"/>
      <dgm:spPr>
        <a:solidFill>
          <a:schemeClr val="accent1"/>
        </a:solidFill>
      </dgm:spPr>
      <dgm:t>
        <a:bodyPr/>
        <a:lstStyle/>
        <a:p>
          <a:r>
            <a:rPr lang="pt-BR" sz="3600" dirty="0" smtClean="0">
              <a:solidFill>
                <a:schemeClr val="tx1"/>
              </a:solidFill>
            </a:rPr>
            <a:t>MEDIDAS LEGISLATIVAS E DE GESTÃO ?</a:t>
          </a:r>
          <a:endParaRPr lang="pt-BR" sz="3600" dirty="0">
            <a:solidFill>
              <a:schemeClr val="tx1"/>
            </a:solidFill>
          </a:endParaRPr>
        </a:p>
      </dgm:t>
    </dgm:pt>
    <dgm:pt modelId="{B318D01D-EC1B-47C1-8E61-4F821F6EF4FF}" type="parTrans" cxnId="{05D679E3-99FF-40A1-AA4D-F907C86F533D}">
      <dgm:prSet/>
      <dgm:spPr/>
      <dgm:t>
        <a:bodyPr/>
        <a:lstStyle/>
        <a:p>
          <a:endParaRPr lang="pt-BR"/>
        </a:p>
      </dgm:t>
    </dgm:pt>
    <dgm:pt modelId="{4F8CE32D-C700-4A43-968D-8DBDBEA7A8A7}" type="sibTrans" cxnId="{05D679E3-99FF-40A1-AA4D-F907C86F533D}">
      <dgm:prSet/>
      <dgm:spPr/>
      <dgm:t>
        <a:bodyPr/>
        <a:lstStyle/>
        <a:p>
          <a:endParaRPr lang="pt-BR"/>
        </a:p>
      </dgm:t>
    </dgm:pt>
    <dgm:pt modelId="{92BE9159-5100-4BF0-ABBF-DA4DC6D6D923}">
      <dgm:prSet custScaleX="169399" custScaleY="129730"/>
      <dgm:spPr>
        <a:solidFill>
          <a:srgbClr val="F7B309"/>
        </a:solidFill>
      </dgm:spPr>
      <dgm:t>
        <a:bodyPr/>
        <a:lstStyle/>
        <a:p>
          <a:endParaRPr lang="pt-BR"/>
        </a:p>
      </dgm:t>
    </dgm:pt>
    <dgm:pt modelId="{8FF425F0-B935-47A1-A48C-A9DB7752038F}" type="parTrans" cxnId="{6E9EB579-F0E5-47EF-9E68-FD2D8821A3B6}">
      <dgm:prSet/>
      <dgm:spPr/>
      <dgm:t>
        <a:bodyPr/>
        <a:lstStyle/>
        <a:p>
          <a:endParaRPr lang="pt-BR"/>
        </a:p>
      </dgm:t>
    </dgm:pt>
    <dgm:pt modelId="{F0AADBEC-A757-4CF0-B1B9-7A4FDB515673}" type="sibTrans" cxnId="{6E9EB579-F0E5-47EF-9E68-FD2D8821A3B6}">
      <dgm:prSet/>
      <dgm:spPr/>
      <dgm:t>
        <a:bodyPr/>
        <a:lstStyle/>
        <a:p>
          <a:endParaRPr lang="pt-BR"/>
        </a:p>
      </dgm:t>
    </dgm:pt>
    <dgm:pt modelId="{E0B7F8AC-015D-4F9E-AABF-E454CD3C65C9}" type="pres">
      <dgm:prSet presAssocID="{1F2603DA-31AC-45BA-9D21-9B57D552E88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D93ECD-065D-4F9C-ADD4-C5F6B16B82A3}" type="pres">
      <dgm:prSet presAssocID="{1F2603DA-31AC-45BA-9D21-9B57D552E887}" presName="matrix" presStyleCnt="0"/>
      <dgm:spPr/>
    </dgm:pt>
    <dgm:pt modelId="{6D66F556-B1D8-47CE-998E-C29EFCB3A411}" type="pres">
      <dgm:prSet presAssocID="{1F2603DA-31AC-45BA-9D21-9B57D552E887}" presName="tile1" presStyleLbl="node1" presStyleIdx="0" presStyleCnt="4"/>
      <dgm:spPr/>
      <dgm:t>
        <a:bodyPr/>
        <a:lstStyle/>
        <a:p>
          <a:endParaRPr lang="pt-BR"/>
        </a:p>
      </dgm:t>
    </dgm:pt>
    <dgm:pt modelId="{DC7DFA9B-4F7E-4EC7-B4B6-CEA232AA4E7A}" type="pres">
      <dgm:prSet presAssocID="{1F2603DA-31AC-45BA-9D21-9B57D552E88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DCC0BB-521C-424D-8396-79C49DAC41DE}" type="pres">
      <dgm:prSet presAssocID="{1F2603DA-31AC-45BA-9D21-9B57D552E887}" presName="tile2" presStyleLbl="node1" presStyleIdx="1" presStyleCnt="4"/>
      <dgm:spPr/>
      <dgm:t>
        <a:bodyPr/>
        <a:lstStyle/>
        <a:p>
          <a:endParaRPr lang="pt-BR"/>
        </a:p>
      </dgm:t>
    </dgm:pt>
    <dgm:pt modelId="{6525EBC1-EC5E-4319-BC25-D6BBC2BC3D1F}" type="pres">
      <dgm:prSet presAssocID="{1F2603DA-31AC-45BA-9D21-9B57D552E88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0BED1B-2E9E-4CFE-9B61-1CE0F5ACA6F3}" type="pres">
      <dgm:prSet presAssocID="{1F2603DA-31AC-45BA-9D21-9B57D552E887}" presName="tile3" presStyleLbl="node1" presStyleIdx="2" presStyleCnt="4"/>
      <dgm:spPr/>
      <dgm:t>
        <a:bodyPr/>
        <a:lstStyle/>
        <a:p>
          <a:endParaRPr lang="pt-BR"/>
        </a:p>
      </dgm:t>
    </dgm:pt>
    <dgm:pt modelId="{3803FC54-79DE-425F-BBB1-C46FCEEA3621}" type="pres">
      <dgm:prSet presAssocID="{1F2603DA-31AC-45BA-9D21-9B57D552E88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384ED5-FC3A-4D9F-AB4A-D27D90821A99}" type="pres">
      <dgm:prSet presAssocID="{1F2603DA-31AC-45BA-9D21-9B57D552E887}" presName="tile4" presStyleLbl="node1" presStyleIdx="3" presStyleCnt="4"/>
      <dgm:spPr/>
      <dgm:t>
        <a:bodyPr/>
        <a:lstStyle/>
        <a:p>
          <a:endParaRPr lang="pt-BR"/>
        </a:p>
      </dgm:t>
    </dgm:pt>
    <dgm:pt modelId="{9B44287D-990A-4D1F-8856-9B48C2365AEF}" type="pres">
      <dgm:prSet presAssocID="{1F2603DA-31AC-45BA-9D21-9B57D552E88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636355-610C-414A-992B-C8A199030FC7}" type="pres">
      <dgm:prSet presAssocID="{1F2603DA-31AC-45BA-9D21-9B57D552E887}" presName="centerTile" presStyleLbl="fgShp" presStyleIdx="0" presStyleCnt="1" custScaleX="145596" custScaleY="129730" custLinFactNeighborX="1586" custLinFactNeighborY="-180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63C01A4E-3E59-46DF-AD2D-5EC7078709C2}" srcId="{1F2603DA-31AC-45BA-9D21-9B57D552E887}" destId="{D5640484-AB69-4A14-B301-3AEDAD075EFB}" srcOrd="5" destOrd="0" parTransId="{80EFFA42-7FA4-459A-BE35-E57A3988C8B3}" sibTransId="{1643C09F-196B-4021-A8E8-09A0C2CAD1FE}"/>
    <dgm:cxn modelId="{2A507652-499B-4581-8685-0408A7689634}" srcId="{1F2603DA-31AC-45BA-9D21-9B57D552E887}" destId="{AF779999-935F-4418-99C9-40D642BA3C2A}" srcOrd="4" destOrd="0" parTransId="{42D2FD87-20D1-4689-A89A-2A55B0A7A58F}" sibTransId="{C7FD013D-8CF7-46AD-8323-D436E8B882BC}"/>
    <dgm:cxn modelId="{27FEC045-AEEC-48C4-A0C5-BCCD664E1394}" srcId="{1C632B00-4E2C-4BF2-A4DE-16FD6578CC66}" destId="{22B740E3-9289-49BD-9725-EF81F2833A44}" srcOrd="1" destOrd="0" parTransId="{74DFE734-500E-48EF-A8E9-9E87AD117113}" sibTransId="{D4860547-179C-430F-8EB7-8B514247FE91}"/>
    <dgm:cxn modelId="{973661C9-A854-4990-9D28-B6429BD08C91}" type="presOf" srcId="{4A73A2D3-692E-4ED2-8A70-5C9AF6305618}" destId="{6D66F556-B1D8-47CE-998E-C29EFCB3A411}" srcOrd="0" destOrd="0" presId="urn:microsoft.com/office/officeart/2005/8/layout/matrix1"/>
    <dgm:cxn modelId="{DD33AF4B-C8E4-4FA9-934C-CBC5E619A191}" type="presOf" srcId="{22B740E3-9289-49BD-9725-EF81F2833A44}" destId="{CBDCC0BB-521C-424D-8396-79C49DAC41DE}" srcOrd="0" destOrd="0" presId="urn:microsoft.com/office/officeart/2005/8/layout/matrix1"/>
    <dgm:cxn modelId="{F6CD340F-D170-425F-973A-6F46A587A639}" type="presOf" srcId="{8705EC9D-8E19-4D97-8921-F4BD711A370B}" destId="{27384ED5-FC3A-4D9F-AB4A-D27D90821A99}" srcOrd="0" destOrd="0" presId="urn:microsoft.com/office/officeart/2005/8/layout/matrix1"/>
    <dgm:cxn modelId="{5F30874D-0AA3-42E1-B614-F0EA655466C7}" srcId="{1C632B00-4E2C-4BF2-A4DE-16FD6578CC66}" destId="{67946A39-51A9-4AD9-AC82-049BF1F97064}" srcOrd="2" destOrd="0" parTransId="{81940D7A-CB23-42F8-8C40-48DC849A65DB}" sibTransId="{4AA15344-BA50-463D-B9AA-447E493DD675}"/>
    <dgm:cxn modelId="{EE9972CD-36E2-472A-9B06-AC0FEF9E54EB}" type="presOf" srcId="{22B740E3-9289-49BD-9725-EF81F2833A44}" destId="{6525EBC1-EC5E-4319-BC25-D6BBC2BC3D1F}" srcOrd="1" destOrd="0" presId="urn:microsoft.com/office/officeart/2005/8/layout/matrix1"/>
    <dgm:cxn modelId="{055F7428-8A9B-4DE3-8B16-49C18579F8B1}" type="presOf" srcId="{8705EC9D-8E19-4D97-8921-F4BD711A370B}" destId="{9B44287D-990A-4D1F-8856-9B48C2365AEF}" srcOrd="1" destOrd="0" presId="urn:microsoft.com/office/officeart/2005/8/layout/matrix1"/>
    <dgm:cxn modelId="{D5B03B6A-7D3B-4793-A800-0BFC66495614}" srcId="{1F2603DA-31AC-45BA-9D21-9B57D552E887}" destId="{083F7C99-8813-4F5E-A8CE-92461F066E23}" srcOrd="2" destOrd="0" parTransId="{171B4525-70A9-4774-A025-D3EAF0A57EC9}" sibTransId="{B9832592-8D9F-45E4-8CEE-CDBAC260EF93}"/>
    <dgm:cxn modelId="{53B9C0CA-79A3-46D3-8177-A55A0792595D}" type="presOf" srcId="{1C632B00-4E2C-4BF2-A4DE-16FD6578CC66}" destId="{9D636355-610C-414A-992B-C8A199030FC7}" srcOrd="0" destOrd="0" presId="urn:microsoft.com/office/officeart/2005/8/layout/matrix1"/>
    <dgm:cxn modelId="{6E9EB579-F0E5-47EF-9E68-FD2D8821A3B6}" srcId="{1F2603DA-31AC-45BA-9D21-9B57D552E887}" destId="{92BE9159-5100-4BF0-ABBF-DA4DC6D6D923}" srcOrd="1" destOrd="0" parTransId="{8FF425F0-B935-47A1-A48C-A9DB7752038F}" sibTransId="{F0AADBEC-A757-4CF0-B1B9-7A4FDB515673}"/>
    <dgm:cxn modelId="{05D679E3-99FF-40A1-AA4D-F907C86F533D}" srcId="{1C632B00-4E2C-4BF2-A4DE-16FD6578CC66}" destId="{8705EC9D-8E19-4D97-8921-F4BD711A370B}" srcOrd="3" destOrd="0" parTransId="{B318D01D-EC1B-47C1-8E61-4F821F6EF4FF}" sibTransId="{4F8CE32D-C700-4A43-968D-8DBDBEA7A8A7}"/>
    <dgm:cxn modelId="{6F70B130-B987-4B50-8F2D-FC89F06D599E}" srcId="{1C632B00-4E2C-4BF2-A4DE-16FD6578CC66}" destId="{4A73A2D3-692E-4ED2-8A70-5C9AF6305618}" srcOrd="0" destOrd="0" parTransId="{CE60AC56-334A-440C-A2B9-5298F5135921}" sibTransId="{E90643C7-F7CB-464A-B606-F97CA406399D}"/>
    <dgm:cxn modelId="{545895B1-2CAA-4D6E-8A82-9ACF49D4DB00}" srcId="{1F2603DA-31AC-45BA-9D21-9B57D552E887}" destId="{1C632B00-4E2C-4BF2-A4DE-16FD6578CC66}" srcOrd="0" destOrd="0" parTransId="{A8020A34-3E80-4A79-A35F-967E0EE1E9A0}" sibTransId="{0BA79122-A5BC-46FD-A6D6-BB440CB760C7}"/>
    <dgm:cxn modelId="{197DDB29-5E3E-4806-BB16-CCE97DD855B6}" type="presOf" srcId="{67946A39-51A9-4AD9-AC82-049BF1F97064}" destId="{3803FC54-79DE-425F-BBB1-C46FCEEA3621}" srcOrd="1" destOrd="0" presId="urn:microsoft.com/office/officeart/2005/8/layout/matrix1"/>
    <dgm:cxn modelId="{9B0B51E6-628D-4A5B-8625-667538DC3B27}" type="presOf" srcId="{67946A39-51A9-4AD9-AC82-049BF1F97064}" destId="{310BED1B-2E9E-4CFE-9B61-1CE0F5ACA6F3}" srcOrd="0" destOrd="0" presId="urn:microsoft.com/office/officeart/2005/8/layout/matrix1"/>
    <dgm:cxn modelId="{75EC0A87-B6A7-47B9-8E63-AB2F93D8CC13}" type="presOf" srcId="{1F2603DA-31AC-45BA-9D21-9B57D552E887}" destId="{E0B7F8AC-015D-4F9E-AABF-E454CD3C65C9}" srcOrd="0" destOrd="0" presId="urn:microsoft.com/office/officeart/2005/8/layout/matrix1"/>
    <dgm:cxn modelId="{E453E638-A06A-493F-903C-E08AC4A67439}" srcId="{1F2603DA-31AC-45BA-9D21-9B57D552E887}" destId="{7496751A-C6B8-4830-A0A9-23508251683C}" srcOrd="3" destOrd="0" parTransId="{AB5D079E-232C-4445-9C3C-898434F64645}" sibTransId="{BD1B441A-54AD-43D9-A6BC-6D17EB7AA1BC}"/>
    <dgm:cxn modelId="{B94695F8-0D51-4399-9E44-AAB3BEEB2208}" type="presOf" srcId="{4A73A2D3-692E-4ED2-8A70-5C9AF6305618}" destId="{DC7DFA9B-4F7E-4EC7-B4B6-CEA232AA4E7A}" srcOrd="1" destOrd="0" presId="urn:microsoft.com/office/officeart/2005/8/layout/matrix1"/>
    <dgm:cxn modelId="{EC438946-A20F-435C-AD47-E440A04B6757}" type="presParOf" srcId="{E0B7F8AC-015D-4F9E-AABF-E454CD3C65C9}" destId="{CDD93ECD-065D-4F9C-ADD4-C5F6B16B82A3}" srcOrd="0" destOrd="0" presId="urn:microsoft.com/office/officeart/2005/8/layout/matrix1"/>
    <dgm:cxn modelId="{0240F7D4-46B1-41F1-93AB-1EEF4656ACF1}" type="presParOf" srcId="{CDD93ECD-065D-4F9C-ADD4-C5F6B16B82A3}" destId="{6D66F556-B1D8-47CE-998E-C29EFCB3A411}" srcOrd="0" destOrd="0" presId="urn:microsoft.com/office/officeart/2005/8/layout/matrix1"/>
    <dgm:cxn modelId="{D5D9CE4F-A3CE-4552-AA64-93EF71207687}" type="presParOf" srcId="{CDD93ECD-065D-4F9C-ADD4-C5F6B16B82A3}" destId="{DC7DFA9B-4F7E-4EC7-B4B6-CEA232AA4E7A}" srcOrd="1" destOrd="0" presId="urn:microsoft.com/office/officeart/2005/8/layout/matrix1"/>
    <dgm:cxn modelId="{5A44A72A-77B9-4FAE-B870-15ABD18F6279}" type="presParOf" srcId="{CDD93ECD-065D-4F9C-ADD4-C5F6B16B82A3}" destId="{CBDCC0BB-521C-424D-8396-79C49DAC41DE}" srcOrd="2" destOrd="0" presId="urn:microsoft.com/office/officeart/2005/8/layout/matrix1"/>
    <dgm:cxn modelId="{4577877B-29F6-4189-A5D1-E58287373D89}" type="presParOf" srcId="{CDD93ECD-065D-4F9C-ADD4-C5F6B16B82A3}" destId="{6525EBC1-EC5E-4319-BC25-D6BBC2BC3D1F}" srcOrd="3" destOrd="0" presId="urn:microsoft.com/office/officeart/2005/8/layout/matrix1"/>
    <dgm:cxn modelId="{48B813ED-DF79-459B-ACE4-DA94FA1C2590}" type="presParOf" srcId="{CDD93ECD-065D-4F9C-ADD4-C5F6B16B82A3}" destId="{310BED1B-2E9E-4CFE-9B61-1CE0F5ACA6F3}" srcOrd="4" destOrd="0" presId="urn:microsoft.com/office/officeart/2005/8/layout/matrix1"/>
    <dgm:cxn modelId="{71850661-1EE8-4766-8AD6-24EE8AD407BD}" type="presParOf" srcId="{CDD93ECD-065D-4F9C-ADD4-C5F6B16B82A3}" destId="{3803FC54-79DE-425F-BBB1-C46FCEEA3621}" srcOrd="5" destOrd="0" presId="urn:microsoft.com/office/officeart/2005/8/layout/matrix1"/>
    <dgm:cxn modelId="{ABA73037-97AE-4CF3-A401-FE71D26831B4}" type="presParOf" srcId="{CDD93ECD-065D-4F9C-ADD4-C5F6B16B82A3}" destId="{27384ED5-FC3A-4D9F-AB4A-D27D90821A99}" srcOrd="6" destOrd="0" presId="urn:microsoft.com/office/officeart/2005/8/layout/matrix1"/>
    <dgm:cxn modelId="{7097B073-40B8-417D-AE0C-0C080024284D}" type="presParOf" srcId="{CDD93ECD-065D-4F9C-ADD4-C5F6B16B82A3}" destId="{9B44287D-990A-4D1F-8856-9B48C2365AEF}" srcOrd="7" destOrd="0" presId="urn:microsoft.com/office/officeart/2005/8/layout/matrix1"/>
    <dgm:cxn modelId="{761DF081-8047-4699-A905-2ED26CB95218}" type="presParOf" srcId="{E0B7F8AC-015D-4F9E-AABF-E454CD3C65C9}" destId="{9D636355-610C-414A-992B-C8A199030FC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0FDEE-B24F-4F44-A942-0193BA4C6D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06B5A65-4D6C-4320-916D-84D0F828267E}">
      <dgm:prSet phldrT="[Texto]" custT="1"/>
      <dgm:spPr/>
      <dgm:t>
        <a:bodyPr/>
        <a:lstStyle/>
        <a:p>
          <a:r>
            <a:rPr lang="pt-BR" sz="1700" b="1" dirty="0" smtClean="0">
              <a:solidFill>
                <a:schemeClr val="tx1"/>
              </a:solidFill>
            </a:rPr>
            <a:t>Obtenção e crítica dos dados</a:t>
          </a:r>
          <a:endParaRPr lang="pt-BR" sz="1700" b="1" dirty="0">
            <a:solidFill>
              <a:schemeClr val="tx1"/>
            </a:solidFill>
          </a:endParaRPr>
        </a:p>
      </dgm:t>
    </dgm:pt>
    <dgm:pt modelId="{1613A6E5-10BB-46AA-A3A1-A29CA76B1530}" type="parTrans" cxnId="{EF78B18E-D617-441F-A923-088C6C890371}">
      <dgm:prSet/>
      <dgm:spPr/>
      <dgm:t>
        <a:bodyPr/>
        <a:lstStyle/>
        <a:p>
          <a:endParaRPr lang="pt-BR"/>
        </a:p>
      </dgm:t>
    </dgm:pt>
    <dgm:pt modelId="{1276D85C-6747-4981-8237-64696AA80940}" type="sibTrans" cxnId="{EF78B18E-D617-441F-A923-088C6C890371}">
      <dgm:prSet/>
      <dgm:spPr/>
      <dgm:t>
        <a:bodyPr/>
        <a:lstStyle/>
        <a:p>
          <a:endParaRPr lang="pt-BR"/>
        </a:p>
      </dgm:t>
    </dgm:pt>
    <dgm:pt modelId="{6AFD88E8-91D0-4901-AFD1-44C1B8CB1592}">
      <dgm:prSet phldrT="[Texto]" custT="1"/>
      <dgm:spPr/>
      <dgm:t>
        <a:bodyPr/>
        <a:lstStyle/>
        <a:p>
          <a:r>
            <a:rPr lang="pt-BR" sz="1700" b="1" dirty="0" smtClean="0">
              <a:solidFill>
                <a:schemeClr val="tx1"/>
              </a:solidFill>
            </a:rPr>
            <a:t>Proposição e aprovação das hipóteses atuariais</a:t>
          </a:r>
          <a:endParaRPr lang="pt-BR" sz="1700" b="1" dirty="0">
            <a:solidFill>
              <a:schemeClr val="tx1"/>
            </a:solidFill>
          </a:endParaRPr>
        </a:p>
      </dgm:t>
    </dgm:pt>
    <dgm:pt modelId="{830EAC63-053D-4DAD-99D8-FB201FFBF1CA}" type="parTrans" cxnId="{DED46D65-634D-4641-A7D9-9C5CEB342D2B}">
      <dgm:prSet/>
      <dgm:spPr/>
      <dgm:t>
        <a:bodyPr/>
        <a:lstStyle/>
        <a:p>
          <a:endParaRPr lang="pt-BR"/>
        </a:p>
      </dgm:t>
    </dgm:pt>
    <dgm:pt modelId="{AF3FCF20-4C32-4F4F-9FB2-2B66FE621203}" type="sibTrans" cxnId="{DED46D65-634D-4641-A7D9-9C5CEB342D2B}">
      <dgm:prSet/>
      <dgm:spPr/>
      <dgm:t>
        <a:bodyPr/>
        <a:lstStyle/>
        <a:p>
          <a:endParaRPr lang="pt-BR"/>
        </a:p>
      </dgm:t>
    </dgm:pt>
    <dgm:pt modelId="{B3226B07-D8EB-4831-8501-DDE4A0A95914}">
      <dgm:prSet phldrT="[Texto]" custT="1"/>
      <dgm:spPr/>
      <dgm:t>
        <a:bodyPr/>
        <a:lstStyle/>
        <a:p>
          <a:r>
            <a:rPr lang="pt-BR" sz="1700" b="1" dirty="0" smtClean="0">
              <a:solidFill>
                <a:schemeClr val="tx1"/>
              </a:solidFill>
            </a:rPr>
            <a:t>Estudos atuariais de </a:t>
          </a:r>
          <a:r>
            <a:rPr lang="pt-BR" sz="1700" b="1" dirty="0" err="1" smtClean="0">
              <a:solidFill>
                <a:schemeClr val="tx1"/>
              </a:solidFill>
            </a:rPr>
            <a:t>aplicabili-dade</a:t>
          </a:r>
          <a:r>
            <a:rPr lang="pt-BR" sz="1700" b="1" dirty="0" smtClean="0">
              <a:solidFill>
                <a:schemeClr val="tx1"/>
              </a:solidFill>
            </a:rPr>
            <a:t> das </a:t>
          </a:r>
          <a:r>
            <a:rPr lang="pt-BR" sz="1600" b="1" dirty="0" smtClean="0">
              <a:solidFill>
                <a:schemeClr val="tx1"/>
              </a:solidFill>
            </a:rPr>
            <a:t>premissas</a:t>
          </a:r>
          <a:endParaRPr lang="pt-BR" sz="1600" b="1" dirty="0">
            <a:solidFill>
              <a:schemeClr val="tx1"/>
            </a:solidFill>
          </a:endParaRPr>
        </a:p>
      </dgm:t>
    </dgm:pt>
    <dgm:pt modelId="{BA61E5C6-2D38-4BE9-8A7C-2AE26FC03015}" type="parTrans" cxnId="{33FF4B49-444A-43E4-AC17-F29EB96998AB}">
      <dgm:prSet/>
      <dgm:spPr/>
      <dgm:t>
        <a:bodyPr/>
        <a:lstStyle/>
        <a:p>
          <a:endParaRPr lang="pt-BR"/>
        </a:p>
      </dgm:t>
    </dgm:pt>
    <dgm:pt modelId="{39557FF9-A20D-4170-8671-8E88C759A973}" type="sibTrans" cxnId="{33FF4B49-444A-43E4-AC17-F29EB96998AB}">
      <dgm:prSet/>
      <dgm:spPr/>
      <dgm:t>
        <a:bodyPr/>
        <a:lstStyle/>
        <a:p>
          <a:endParaRPr lang="pt-BR"/>
        </a:p>
      </dgm:t>
    </dgm:pt>
    <dgm:pt modelId="{B3512756-5A49-4196-8C99-E432624D099F}">
      <dgm:prSet phldrT="[Texto]" custT="1"/>
      <dgm:spPr/>
      <dgm:t>
        <a:bodyPr/>
        <a:lstStyle/>
        <a:p>
          <a:r>
            <a:rPr lang="pt-BR" sz="1700" b="1" dirty="0" smtClean="0">
              <a:solidFill>
                <a:schemeClr val="tx1"/>
              </a:solidFill>
            </a:rPr>
            <a:t>Aprovação dos resultados pelos órgãos estatutários</a:t>
          </a:r>
          <a:endParaRPr lang="pt-BR" sz="1700" b="1" dirty="0">
            <a:solidFill>
              <a:schemeClr val="tx1"/>
            </a:solidFill>
          </a:endParaRPr>
        </a:p>
      </dgm:t>
    </dgm:pt>
    <dgm:pt modelId="{0AE2F370-9595-4536-8503-B6969CC53D62}" type="parTrans" cxnId="{4395B1CE-6D3E-441A-B012-2F40118148A0}">
      <dgm:prSet/>
      <dgm:spPr/>
      <dgm:t>
        <a:bodyPr/>
        <a:lstStyle/>
        <a:p>
          <a:endParaRPr lang="pt-BR"/>
        </a:p>
      </dgm:t>
    </dgm:pt>
    <dgm:pt modelId="{97A0D937-9302-4A99-BECA-1F0DE22AB3D8}" type="sibTrans" cxnId="{4395B1CE-6D3E-441A-B012-2F40118148A0}">
      <dgm:prSet/>
      <dgm:spPr/>
      <dgm:t>
        <a:bodyPr/>
        <a:lstStyle/>
        <a:p>
          <a:endParaRPr lang="pt-BR"/>
        </a:p>
      </dgm:t>
    </dgm:pt>
    <dgm:pt modelId="{01A7C483-547C-4E9F-92DE-99C8FB058D2B}">
      <dgm:prSet phldrT="[Texto]" custT="1"/>
      <dgm:spPr/>
      <dgm:t>
        <a:bodyPr/>
        <a:lstStyle/>
        <a:p>
          <a:r>
            <a:rPr lang="pt-BR" sz="1700" b="1" dirty="0" smtClean="0">
              <a:solidFill>
                <a:schemeClr val="tx1"/>
              </a:solidFill>
            </a:rPr>
            <a:t>Obtenção do Fluxo Atuarial</a:t>
          </a:r>
        </a:p>
      </dgm:t>
    </dgm:pt>
    <dgm:pt modelId="{29554A3F-EFC3-46F8-B3E8-D1B9CED781A5}" type="parTrans" cxnId="{A93B1237-EFFB-41CD-B62D-2177B3887834}">
      <dgm:prSet/>
      <dgm:spPr/>
      <dgm:t>
        <a:bodyPr/>
        <a:lstStyle/>
        <a:p>
          <a:endParaRPr lang="pt-BR"/>
        </a:p>
      </dgm:t>
    </dgm:pt>
    <dgm:pt modelId="{966A576A-4930-4C33-8A3F-4C0B78C76F98}" type="sibTrans" cxnId="{A93B1237-EFFB-41CD-B62D-2177B3887834}">
      <dgm:prSet/>
      <dgm:spPr/>
      <dgm:t>
        <a:bodyPr/>
        <a:lstStyle/>
        <a:p>
          <a:endParaRPr lang="pt-BR"/>
        </a:p>
      </dgm:t>
    </dgm:pt>
    <dgm:pt modelId="{7D9B4BA3-A5CC-433A-ABA7-8FA5943FEC32}">
      <dgm:prSet phldrT="[Texto]" custT="1"/>
      <dgm:spPr/>
      <dgm:t>
        <a:bodyPr/>
        <a:lstStyle/>
        <a:p>
          <a:r>
            <a:rPr lang="pt-BR" sz="1700" b="1" dirty="0" smtClean="0">
              <a:solidFill>
                <a:schemeClr val="tx1"/>
              </a:solidFill>
            </a:rPr>
            <a:t>Avaliação Atuarial </a:t>
          </a:r>
        </a:p>
      </dgm:t>
    </dgm:pt>
    <dgm:pt modelId="{47B412A6-1374-46C5-A48D-147828221497}" type="parTrans" cxnId="{80DB6353-3F8E-4C71-9FB2-0FDE05E4BC9F}">
      <dgm:prSet/>
      <dgm:spPr/>
      <dgm:t>
        <a:bodyPr/>
        <a:lstStyle/>
        <a:p>
          <a:endParaRPr lang="pt-BR"/>
        </a:p>
      </dgm:t>
    </dgm:pt>
    <dgm:pt modelId="{B520FB36-4586-4837-916E-C86D52AC31BC}" type="sibTrans" cxnId="{80DB6353-3F8E-4C71-9FB2-0FDE05E4BC9F}">
      <dgm:prSet/>
      <dgm:spPr/>
      <dgm:t>
        <a:bodyPr/>
        <a:lstStyle/>
        <a:p>
          <a:endParaRPr lang="pt-BR"/>
        </a:p>
      </dgm:t>
    </dgm:pt>
    <dgm:pt modelId="{19B93BE0-C9FA-47C3-A739-AC37E374946E}" type="pres">
      <dgm:prSet presAssocID="{B010FDEE-B24F-4F44-A942-0193BA4C6DCB}" presName="CompostProcess" presStyleCnt="0">
        <dgm:presLayoutVars>
          <dgm:dir/>
          <dgm:resizeHandles val="exact"/>
        </dgm:presLayoutVars>
      </dgm:prSet>
      <dgm:spPr/>
    </dgm:pt>
    <dgm:pt modelId="{6A2CF725-7C54-40CA-B05C-D99C4A776990}" type="pres">
      <dgm:prSet presAssocID="{B010FDEE-B24F-4F44-A942-0193BA4C6DCB}" presName="arrow" presStyleLbl="bgShp" presStyleIdx="0" presStyleCnt="1"/>
      <dgm:spPr>
        <a:solidFill>
          <a:schemeClr val="bg2">
            <a:lumMod val="75000"/>
          </a:schemeClr>
        </a:solidFill>
      </dgm:spPr>
    </dgm:pt>
    <dgm:pt modelId="{7286854E-D275-4B83-817B-D08E6FE173B9}" type="pres">
      <dgm:prSet presAssocID="{B010FDEE-B24F-4F44-A942-0193BA4C6DCB}" presName="linearProcess" presStyleCnt="0"/>
      <dgm:spPr/>
    </dgm:pt>
    <dgm:pt modelId="{245B7EDA-EE92-4F88-8706-92BCB7FE0E92}" type="pres">
      <dgm:prSet presAssocID="{906B5A65-4D6C-4320-916D-84D0F828267E}" presName="textNode" presStyleLbl="node1" presStyleIdx="0" presStyleCnt="6" custScaleX="1150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048CCA-8912-4E98-A7E9-E12771A7185A}" type="pres">
      <dgm:prSet presAssocID="{1276D85C-6747-4981-8237-64696AA80940}" presName="sibTrans" presStyleCnt="0"/>
      <dgm:spPr/>
    </dgm:pt>
    <dgm:pt modelId="{1CDF8BAD-06E8-4287-B3BD-CAE66DFF6240}" type="pres">
      <dgm:prSet presAssocID="{6AFD88E8-91D0-4901-AFD1-44C1B8CB1592}" presName="textNode" presStyleLbl="node1" presStyleIdx="1" presStyleCnt="6" custScaleX="1315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DDA8BA-755B-42F8-977B-B11168504986}" type="pres">
      <dgm:prSet presAssocID="{AF3FCF20-4C32-4F4F-9FB2-2B66FE621203}" presName="sibTrans" presStyleCnt="0"/>
      <dgm:spPr/>
    </dgm:pt>
    <dgm:pt modelId="{CA6FB2C5-4E83-46FE-B643-DE3ED2C1859E}" type="pres">
      <dgm:prSet presAssocID="{B3226B07-D8EB-4831-8501-DDE4A0A95914}" presName="textNode" presStyleLbl="node1" presStyleIdx="2" presStyleCnt="6" custScaleX="114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5F4EDF-B53A-4EA1-B9E7-73930479BD0B}" type="pres">
      <dgm:prSet presAssocID="{39557FF9-A20D-4170-8671-8E88C759A973}" presName="sibTrans" presStyleCnt="0"/>
      <dgm:spPr/>
    </dgm:pt>
    <dgm:pt modelId="{C4CC2D31-5582-438A-89CB-25B72D1951D0}" type="pres">
      <dgm:prSet presAssocID="{B3512756-5A49-4196-8C99-E432624D099F}" presName="textNode" presStyleLbl="node1" presStyleIdx="3" presStyleCnt="6" custScaleX="1356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578993-89A0-4DE5-9D68-DA4B8E5C9CAB}" type="pres">
      <dgm:prSet presAssocID="{97A0D937-9302-4A99-BECA-1F0DE22AB3D8}" presName="sibTrans" presStyleCnt="0"/>
      <dgm:spPr/>
    </dgm:pt>
    <dgm:pt modelId="{F6301631-FBF5-454C-86D6-98003D3A2E32}" type="pres">
      <dgm:prSet presAssocID="{01A7C483-547C-4E9F-92DE-99C8FB058D2B}" presName="textNode" presStyleLbl="node1" presStyleIdx="4" presStyleCnt="6" custScaleX="1122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75884D-95F7-4DE0-B724-100F6A3B03A7}" type="pres">
      <dgm:prSet presAssocID="{966A576A-4930-4C33-8A3F-4C0B78C76F98}" presName="sibTrans" presStyleCnt="0"/>
      <dgm:spPr/>
    </dgm:pt>
    <dgm:pt modelId="{D45A5566-7A42-45C0-91ED-B10A2CFD558F}" type="pres">
      <dgm:prSet presAssocID="{7D9B4BA3-A5CC-433A-ABA7-8FA5943FEC32}" presName="textNode" presStyleLbl="node1" presStyleIdx="5" presStyleCnt="6" custScaleX="1139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FF7093-A26C-41AD-9922-17383E137DDB}" type="presOf" srcId="{6AFD88E8-91D0-4901-AFD1-44C1B8CB1592}" destId="{1CDF8BAD-06E8-4287-B3BD-CAE66DFF6240}" srcOrd="0" destOrd="0" presId="urn:microsoft.com/office/officeart/2005/8/layout/hProcess9"/>
    <dgm:cxn modelId="{3D7C6855-72B8-4F06-B4F2-B3175195B5F3}" type="presOf" srcId="{906B5A65-4D6C-4320-916D-84D0F828267E}" destId="{245B7EDA-EE92-4F88-8706-92BCB7FE0E92}" srcOrd="0" destOrd="0" presId="urn:microsoft.com/office/officeart/2005/8/layout/hProcess9"/>
    <dgm:cxn modelId="{33FF4B49-444A-43E4-AC17-F29EB96998AB}" srcId="{B010FDEE-B24F-4F44-A942-0193BA4C6DCB}" destId="{B3226B07-D8EB-4831-8501-DDE4A0A95914}" srcOrd="2" destOrd="0" parTransId="{BA61E5C6-2D38-4BE9-8A7C-2AE26FC03015}" sibTransId="{39557FF9-A20D-4170-8671-8E88C759A973}"/>
    <dgm:cxn modelId="{A93B1237-EFFB-41CD-B62D-2177B3887834}" srcId="{B010FDEE-B24F-4F44-A942-0193BA4C6DCB}" destId="{01A7C483-547C-4E9F-92DE-99C8FB058D2B}" srcOrd="4" destOrd="0" parTransId="{29554A3F-EFC3-46F8-B3E8-D1B9CED781A5}" sibTransId="{966A576A-4930-4C33-8A3F-4C0B78C76F98}"/>
    <dgm:cxn modelId="{1C9B8393-2EA9-48B0-ABDC-58CB8DBCD11F}" type="presOf" srcId="{01A7C483-547C-4E9F-92DE-99C8FB058D2B}" destId="{F6301631-FBF5-454C-86D6-98003D3A2E32}" srcOrd="0" destOrd="0" presId="urn:microsoft.com/office/officeart/2005/8/layout/hProcess9"/>
    <dgm:cxn modelId="{B7EBC3D4-7570-4CAB-AF82-A34422A7999A}" type="presOf" srcId="{B3226B07-D8EB-4831-8501-DDE4A0A95914}" destId="{CA6FB2C5-4E83-46FE-B643-DE3ED2C1859E}" srcOrd="0" destOrd="0" presId="urn:microsoft.com/office/officeart/2005/8/layout/hProcess9"/>
    <dgm:cxn modelId="{DED46D65-634D-4641-A7D9-9C5CEB342D2B}" srcId="{B010FDEE-B24F-4F44-A942-0193BA4C6DCB}" destId="{6AFD88E8-91D0-4901-AFD1-44C1B8CB1592}" srcOrd="1" destOrd="0" parTransId="{830EAC63-053D-4DAD-99D8-FB201FFBF1CA}" sibTransId="{AF3FCF20-4C32-4F4F-9FB2-2B66FE621203}"/>
    <dgm:cxn modelId="{EF78B18E-D617-441F-A923-088C6C890371}" srcId="{B010FDEE-B24F-4F44-A942-0193BA4C6DCB}" destId="{906B5A65-4D6C-4320-916D-84D0F828267E}" srcOrd="0" destOrd="0" parTransId="{1613A6E5-10BB-46AA-A3A1-A29CA76B1530}" sibTransId="{1276D85C-6747-4981-8237-64696AA80940}"/>
    <dgm:cxn modelId="{F7979AD0-95C7-429A-A33B-611B8B6F5285}" type="presOf" srcId="{B010FDEE-B24F-4F44-A942-0193BA4C6DCB}" destId="{19B93BE0-C9FA-47C3-A739-AC37E374946E}" srcOrd="0" destOrd="0" presId="urn:microsoft.com/office/officeart/2005/8/layout/hProcess9"/>
    <dgm:cxn modelId="{64A9E667-3166-428F-96C8-EBB01C667D9D}" type="presOf" srcId="{B3512756-5A49-4196-8C99-E432624D099F}" destId="{C4CC2D31-5582-438A-89CB-25B72D1951D0}" srcOrd="0" destOrd="0" presId="urn:microsoft.com/office/officeart/2005/8/layout/hProcess9"/>
    <dgm:cxn modelId="{06C3E9CA-2031-4FB9-8E6E-FAA8C3F29A63}" type="presOf" srcId="{7D9B4BA3-A5CC-433A-ABA7-8FA5943FEC32}" destId="{D45A5566-7A42-45C0-91ED-B10A2CFD558F}" srcOrd="0" destOrd="0" presId="urn:microsoft.com/office/officeart/2005/8/layout/hProcess9"/>
    <dgm:cxn modelId="{80DB6353-3F8E-4C71-9FB2-0FDE05E4BC9F}" srcId="{B010FDEE-B24F-4F44-A942-0193BA4C6DCB}" destId="{7D9B4BA3-A5CC-433A-ABA7-8FA5943FEC32}" srcOrd="5" destOrd="0" parTransId="{47B412A6-1374-46C5-A48D-147828221497}" sibTransId="{B520FB36-4586-4837-916E-C86D52AC31BC}"/>
    <dgm:cxn modelId="{4395B1CE-6D3E-441A-B012-2F40118148A0}" srcId="{B010FDEE-B24F-4F44-A942-0193BA4C6DCB}" destId="{B3512756-5A49-4196-8C99-E432624D099F}" srcOrd="3" destOrd="0" parTransId="{0AE2F370-9595-4536-8503-B6969CC53D62}" sibTransId="{97A0D937-9302-4A99-BECA-1F0DE22AB3D8}"/>
    <dgm:cxn modelId="{6CC0390D-726F-4965-A564-85F44AE72EF6}" type="presParOf" srcId="{19B93BE0-C9FA-47C3-A739-AC37E374946E}" destId="{6A2CF725-7C54-40CA-B05C-D99C4A776990}" srcOrd="0" destOrd="0" presId="urn:microsoft.com/office/officeart/2005/8/layout/hProcess9"/>
    <dgm:cxn modelId="{F2F1DEC0-C70D-4B6C-A403-49E67A33162A}" type="presParOf" srcId="{19B93BE0-C9FA-47C3-A739-AC37E374946E}" destId="{7286854E-D275-4B83-817B-D08E6FE173B9}" srcOrd="1" destOrd="0" presId="urn:microsoft.com/office/officeart/2005/8/layout/hProcess9"/>
    <dgm:cxn modelId="{1C62A703-9AA1-4C30-A7DD-0889FD3DBEE3}" type="presParOf" srcId="{7286854E-D275-4B83-817B-D08E6FE173B9}" destId="{245B7EDA-EE92-4F88-8706-92BCB7FE0E92}" srcOrd="0" destOrd="0" presId="urn:microsoft.com/office/officeart/2005/8/layout/hProcess9"/>
    <dgm:cxn modelId="{C3D62615-965E-40DA-89E9-4A0D988F892E}" type="presParOf" srcId="{7286854E-D275-4B83-817B-D08E6FE173B9}" destId="{0E048CCA-8912-4E98-A7E9-E12771A7185A}" srcOrd="1" destOrd="0" presId="urn:microsoft.com/office/officeart/2005/8/layout/hProcess9"/>
    <dgm:cxn modelId="{D9E9804D-E3D9-416A-AECB-38BB754AA6ED}" type="presParOf" srcId="{7286854E-D275-4B83-817B-D08E6FE173B9}" destId="{1CDF8BAD-06E8-4287-B3BD-CAE66DFF6240}" srcOrd="2" destOrd="0" presId="urn:microsoft.com/office/officeart/2005/8/layout/hProcess9"/>
    <dgm:cxn modelId="{ECB8CB21-34F8-4222-8C41-EEEAF9898289}" type="presParOf" srcId="{7286854E-D275-4B83-817B-D08E6FE173B9}" destId="{2BDDA8BA-755B-42F8-977B-B11168504986}" srcOrd="3" destOrd="0" presId="urn:microsoft.com/office/officeart/2005/8/layout/hProcess9"/>
    <dgm:cxn modelId="{C9050960-3344-432A-8F7A-989444785419}" type="presParOf" srcId="{7286854E-D275-4B83-817B-D08E6FE173B9}" destId="{CA6FB2C5-4E83-46FE-B643-DE3ED2C1859E}" srcOrd="4" destOrd="0" presId="urn:microsoft.com/office/officeart/2005/8/layout/hProcess9"/>
    <dgm:cxn modelId="{70A1ED42-F89F-42E4-95AC-901B75062C61}" type="presParOf" srcId="{7286854E-D275-4B83-817B-D08E6FE173B9}" destId="{BB5F4EDF-B53A-4EA1-B9E7-73930479BD0B}" srcOrd="5" destOrd="0" presId="urn:microsoft.com/office/officeart/2005/8/layout/hProcess9"/>
    <dgm:cxn modelId="{E5539F06-C757-4665-8C6F-AB92E4BB6448}" type="presParOf" srcId="{7286854E-D275-4B83-817B-D08E6FE173B9}" destId="{C4CC2D31-5582-438A-89CB-25B72D1951D0}" srcOrd="6" destOrd="0" presId="urn:microsoft.com/office/officeart/2005/8/layout/hProcess9"/>
    <dgm:cxn modelId="{56BB5ABB-699B-48AD-BA61-79BE60473551}" type="presParOf" srcId="{7286854E-D275-4B83-817B-D08E6FE173B9}" destId="{E8578993-89A0-4DE5-9D68-DA4B8E5C9CAB}" srcOrd="7" destOrd="0" presId="urn:microsoft.com/office/officeart/2005/8/layout/hProcess9"/>
    <dgm:cxn modelId="{777C2200-BDF3-4E54-A036-DEF8EF4CF4C9}" type="presParOf" srcId="{7286854E-D275-4B83-817B-D08E6FE173B9}" destId="{F6301631-FBF5-454C-86D6-98003D3A2E32}" srcOrd="8" destOrd="0" presId="urn:microsoft.com/office/officeart/2005/8/layout/hProcess9"/>
    <dgm:cxn modelId="{1E47AD2E-F84B-4C1D-B4BF-FDAC6BDE04D0}" type="presParOf" srcId="{7286854E-D275-4B83-817B-D08E6FE173B9}" destId="{8275884D-95F7-4DE0-B724-100F6A3B03A7}" srcOrd="9" destOrd="0" presId="urn:microsoft.com/office/officeart/2005/8/layout/hProcess9"/>
    <dgm:cxn modelId="{4B1710D7-C2C2-4B04-8DA2-9D7988AE47A6}" type="presParOf" srcId="{7286854E-D275-4B83-817B-D08E6FE173B9}" destId="{D45A5566-7A42-45C0-91ED-B10A2CFD558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93BDBD-6F38-4121-A45F-33FBDE8D72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1874655-5E18-497A-A43A-18B09EE077C4}">
      <dgm:prSet phldrT="[Texto]" custT="1"/>
      <dgm:spPr/>
      <dgm:t>
        <a:bodyPr/>
        <a:lstStyle/>
        <a:p>
          <a:r>
            <a:rPr lang="pt-BR" sz="2000" b="1" i="0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Exposição a riscos</a:t>
          </a:r>
          <a:endParaRPr lang="pt-BR" sz="2000" b="1" i="0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gm:t>
    </dgm:pt>
    <dgm:pt modelId="{A587CE93-38F8-45E9-A05D-0D2D897A35A8}" type="parTrans" cxnId="{4ADAEFC4-9CD2-4994-BE1C-A0E9CB768CF6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C6E76B6A-3BD4-4E99-94A6-E7C44705C722}" type="sibTrans" cxnId="{4ADAEFC4-9CD2-4994-BE1C-A0E9CB768CF6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0D20ABE9-CAEB-4660-83C3-C59DF94EF5A7}">
      <dgm:prSet phldrT="[Texto]" custT="1"/>
      <dgm:spPr/>
      <dgm:t>
        <a:bodyPr/>
        <a:lstStyle/>
        <a:p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Rentabilidade da carteira 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gm:t>
    </dgm:pt>
    <dgm:pt modelId="{CF3693CD-ADA9-4069-BB6A-8FEC3F609945}" type="parTrans" cxnId="{E939C117-B362-4E91-A616-787C892A4510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1ABD0412-9A07-4768-BADA-DC7414AE5486}" type="sibTrans" cxnId="{E939C117-B362-4E91-A616-787C892A4510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A6845780-8D0C-4142-8C0D-1890BCE00AEA}">
      <dgm:prSet phldrT="[Texto]" custT="1"/>
      <dgm:spPr/>
      <dgm:t>
        <a:bodyPr/>
        <a:lstStyle/>
        <a:p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Crescimento salarial</a:t>
          </a:r>
        </a:p>
      </dgm:t>
    </dgm:pt>
    <dgm:pt modelId="{3245549A-F706-44D1-AFD1-12A09186A2D5}" type="parTrans" cxnId="{7134567A-7040-42ED-A2DF-A1D41ACB2FF2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7572D24D-001F-4936-9F3B-E0558B8D8C56}" type="sibTrans" cxnId="{7134567A-7040-42ED-A2DF-A1D41ACB2FF2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A64C046-B3EC-4E16-9C07-E03BA93363BC}">
      <dgm:prSet phldrT="[Texto]" custT="1"/>
      <dgm:spPr/>
      <dgm:t>
        <a:bodyPr/>
        <a:lstStyle/>
        <a:p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Paridade – regras de transição 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gm:t>
    </dgm:pt>
    <dgm:pt modelId="{54941F39-6CDD-4742-B278-B450FA9B6E5B}" type="parTrans" cxnId="{CB2CE47A-3589-40FD-890A-A26D8D63D18B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B4FA51A5-F1FD-4AA6-A053-249B28078CD1}" type="sibTrans" cxnId="{CB2CE47A-3589-40FD-890A-A26D8D63D18B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E30466B-AB31-43C4-8360-1E79854C5EFC}">
      <dgm:prSet phldrT="[Texto]" custT="1"/>
      <dgm:spPr/>
      <dgm:t>
        <a:bodyPr/>
        <a:lstStyle/>
        <a:p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Políticas de admissão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gm:t>
    </dgm:pt>
    <dgm:pt modelId="{94128AEC-5BBF-44CD-9FAC-5874EEFBDDDB}" type="parTrans" cxnId="{B1BFDFE1-41D3-4B7C-A54F-C330F0A0D3B9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04FA2A97-9565-491C-8A62-ECFF7E11A427}" type="sibTrans" cxnId="{B1BFDFE1-41D3-4B7C-A54F-C330F0A0D3B9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64A5C811-D1DB-4638-A6B4-0CD87939CA3F}">
      <dgm:prSet phldrT="[Texto]" custT="1"/>
      <dgm:spPr/>
      <dgm:t>
        <a:bodyPr/>
        <a:lstStyle/>
        <a:p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Plano de Benefícios Garantido: regras constitucionais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gm:t>
    </dgm:pt>
    <dgm:pt modelId="{7C1E40EF-DF7D-4821-A11E-94370A4AB6B3}" type="parTrans" cxnId="{4A684F44-CF6E-467D-9156-535DA9BE5167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5106546A-8B5F-42CD-9660-E5E32FE68262}" type="sibTrans" cxnId="{4A684F44-CF6E-467D-9156-535DA9BE5167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ADA0840C-221C-4B35-9DC4-3450E0BB6FF2}">
      <dgm:prSet phldrT="[Texto]" custT="1"/>
      <dgm:spPr/>
      <dgm:t>
        <a:bodyPr/>
        <a:lstStyle/>
        <a:p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Limites Fiscais (LRF)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gm:t>
    </dgm:pt>
    <dgm:pt modelId="{DE4BDD85-20A7-479F-9EA6-D35F8CD6D5FC}" type="parTrans" cxnId="{45952FE1-4A8A-4174-882E-BDDAD1C6A99F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AF101FF-83F2-46CA-84E1-3DE66F9505E3}" type="sibTrans" cxnId="{45952FE1-4A8A-4174-882E-BDDAD1C6A99F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DAB228D2-2280-4012-8B85-970AFDE60FC8}">
      <dgm:prSet phldrT="[Texto]" custT="1"/>
      <dgm:spPr/>
      <dgm:t>
        <a:bodyPr/>
        <a:lstStyle/>
        <a:p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Regramento do plano: requisitos para dependentes; temporalidade pensão por morte; benefícios de curta duração ‘auxílios’; teto mínimo aposentadoria por invalidez; base de cálculo da contribuição x benefício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gm:t>
    </dgm:pt>
    <dgm:pt modelId="{BFE2B30D-E2E8-4859-BAA5-F89AB7CCA9B0}" type="parTrans" cxnId="{8EA6BF2C-315E-45F7-A768-BC01CA1B470F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6C2EA4FC-51C0-4193-BF85-E51D3F940F12}" type="sibTrans" cxnId="{8EA6BF2C-315E-45F7-A768-BC01CA1B470F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C60BB43-B3AF-4131-B4E8-02AC64555E20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Capacidade financeira e orçamentária</a:t>
          </a:r>
          <a:endParaRPr lang="pt-BR" sz="2000" b="1" i="0" dirty="0" smtClean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gm:t>
    </dgm:pt>
    <dgm:pt modelId="{A96E2227-CAE3-45EA-BCE2-4739190EC35C}" type="parTrans" cxnId="{50EBE29F-535A-4FA9-8D9A-D993B69598CC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E5ACA4A-785A-4EBE-AF2C-726167741181}" type="sibTrans" cxnId="{50EBE29F-535A-4FA9-8D9A-D993B69598CC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85F2BD0A-8DBE-4EE1-8480-80A68090DE6D}">
      <dgm:prSet phldrT="[Texto]" custT="1"/>
      <dgm:spPr/>
      <dgm:t>
        <a:bodyPr/>
        <a:lstStyle/>
        <a:p>
          <a:r>
            <a:rPr lang="pt-BR" sz="2000" b="1" i="0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Expectativa de sobrevida </a:t>
          </a:r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 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gm:t>
    </dgm:pt>
    <dgm:pt modelId="{25E8ECDC-3C83-4190-8E91-12A6B6C8F28F}" type="parTrans" cxnId="{D69A3D3B-C13B-4764-B801-C8DFD0C577E1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594F6A4-570A-47CB-909C-D45D3D6D60F5}" type="sibTrans" cxnId="{D69A3D3B-C13B-4764-B801-C8DFD0C577E1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A8A497F8-184C-4992-A69C-F8EEFB993F91}">
      <dgm:prSet phldrT="[Texto]" custT="1"/>
      <dgm:spPr/>
      <dgm:t>
        <a:bodyPr/>
        <a:lstStyle/>
        <a:p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Estrutura de cargos e salários</a:t>
          </a:r>
        </a:p>
      </dgm:t>
    </dgm:pt>
    <dgm:pt modelId="{D5AD0AE8-BF70-431F-A7B3-1E54D28A693C}" type="parTrans" cxnId="{3E5B2F7D-3DD0-4128-BB41-EF3744E5E26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8DDEA3F6-8085-4624-A9DB-A367BFE5FE7B}" type="sibTrans" cxnId="{3E5B2F7D-3DD0-4128-BB41-EF3744E5E26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E4783C1-DFC9-47C7-8F0E-FAB98AD605F0}" type="pres">
      <dgm:prSet presAssocID="{0093BDBD-6F38-4121-A45F-33FBDE8D72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158DBC5-4D27-4A6A-BFB2-258922F6F526}" type="pres">
      <dgm:prSet presAssocID="{61874655-5E18-497A-A43A-18B09EE077C4}" presName="thickLine" presStyleLbl="alignNode1" presStyleIdx="0" presStyleCnt="1" custLinFactNeighborX="1517"/>
      <dgm:spPr/>
    </dgm:pt>
    <dgm:pt modelId="{F80115CF-A64A-4FDB-8876-D5A3ADFBDFBB}" type="pres">
      <dgm:prSet presAssocID="{61874655-5E18-497A-A43A-18B09EE077C4}" presName="horz1" presStyleCnt="0"/>
      <dgm:spPr/>
    </dgm:pt>
    <dgm:pt modelId="{BB94638E-B201-415A-92CC-3FA1F291E818}" type="pres">
      <dgm:prSet presAssocID="{61874655-5E18-497A-A43A-18B09EE077C4}" presName="tx1" presStyleLbl="revTx" presStyleIdx="0" presStyleCnt="11"/>
      <dgm:spPr/>
      <dgm:t>
        <a:bodyPr/>
        <a:lstStyle/>
        <a:p>
          <a:endParaRPr lang="pt-BR"/>
        </a:p>
      </dgm:t>
    </dgm:pt>
    <dgm:pt modelId="{40F296DE-97C2-4A29-A4A1-4011977CF5A5}" type="pres">
      <dgm:prSet presAssocID="{61874655-5E18-497A-A43A-18B09EE077C4}" presName="vert1" presStyleCnt="0"/>
      <dgm:spPr/>
    </dgm:pt>
    <dgm:pt modelId="{232C5344-D855-4D56-AB56-71C6731D8BB6}" type="pres">
      <dgm:prSet presAssocID="{0D20ABE9-CAEB-4660-83C3-C59DF94EF5A7}" presName="vertSpace2a" presStyleCnt="0"/>
      <dgm:spPr/>
    </dgm:pt>
    <dgm:pt modelId="{B746C555-6B7B-4942-A90E-8399DDA81A1B}" type="pres">
      <dgm:prSet presAssocID="{0D20ABE9-CAEB-4660-83C3-C59DF94EF5A7}" presName="horz2" presStyleCnt="0"/>
      <dgm:spPr/>
    </dgm:pt>
    <dgm:pt modelId="{01C07B76-2572-4064-89BA-D39D7A4EEF77}" type="pres">
      <dgm:prSet presAssocID="{0D20ABE9-CAEB-4660-83C3-C59DF94EF5A7}" presName="horzSpace2" presStyleCnt="0"/>
      <dgm:spPr/>
    </dgm:pt>
    <dgm:pt modelId="{97665ACE-1E4E-4DD3-8E4C-55BA19DF462A}" type="pres">
      <dgm:prSet presAssocID="{0D20ABE9-CAEB-4660-83C3-C59DF94EF5A7}" presName="tx2" presStyleLbl="revTx" presStyleIdx="1" presStyleCnt="11"/>
      <dgm:spPr/>
      <dgm:t>
        <a:bodyPr/>
        <a:lstStyle/>
        <a:p>
          <a:endParaRPr lang="pt-BR"/>
        </a:p>
      </dgm:t>
    </dgm:pt>
    <dgm:pt modelId="{6BDD65B2-CCC6-4DFE-92DE-4017B762CCAB}" type="pres">
      <dgm:prSet presAssocID="{0D20ABE9-CAEB-4660-83C3-C59DF94EF5A7}" presName="vert2" presStyleCnt="0"/>
      <dgm:spPr/>
    </dgm:pt>
    <dgm:pt modelId="{73F79BBB-0BC9-4A37-9276-C8EB58D73DC4}" type="pres">
      <dgm:prSet presAssocID="{0D20ABE9-CAEB-4660-83C3-C59DF94EF5A7}" presName="thinLine2b" presStyleLbl="callout" presStyleIdx="0" presStyleCnt="10"/>
      <dgm:spPr/>
    </dgm:pt>
    <dgm:pt modelId="{E570CA51-315C-47E7-AB44-25AAC3755BC3}" type="pres">
      <dgm:prSet presAssocID="{0D20ABE9-CAEB-4660-83C3-C59DF94EF5A7}" presName="vertSpace2b" presStyleCnt="0"/>
      <dgm:spPr/>
    </dgm:pt>
    <dgm:pt modelId="{8A5B194F-ED4B-45C0-9550-8F9BDBFD0DE8}" type="pres">
      <dgm:prSet presAssocID="{A6845780-8D0C-4142-8C0D-1890BCE00AEA}" presName="horz2" presStyleCnt="0"/>
      <dgm:spPr/>
    </dgm:pt>
    <dgm:pt modelId="{662341A9-A5B7-4469-B375-4E5D1E49C5FF}" type="pres">
      <dgm:prSet presAssocID="{A6845780-8D0C-4142-8C0D-1890BCE00AEA}" presName="horzSpace2" presStyleCnt="0"/>
      <dgm:spPr/>
    </dgm:pt>
    <dgm:pt modelId="{527D4466-64E5-4C8F-AD49-50A100C197F4}" type="pres">
      <dgm:prSet presAssocID="{A6845780-8D0C-4142-8C0D-1890BCE00AEA}" presName="tx2" presStyleLbl="revTx" presStyleIdx="2" presStyleCnt="11"/>
      <dgm:spPr/>
      <dgm:t>
        <a:bodyPr/>
        <a:lstStyle/>
        <a:p>
          <a:endParaRPr lang="pt-BR"/>
        </a:p>
      </dgm:t>
    </dgm:pt>
    <dgm:pt modelId="{8C83F6F1-7677-4BB5-ABC7-C029DE8E1D22}" type="pres">
      <dgm:prSet presAssocID="{A6845780-8D0C-4142-8C0D-1890BCE00AEA}" presName="vert2" presStyleCnt="0"/>
      <dgm:spPr/>
    </dgm:pt>
    <dgm:pt modelId="{2F645420-8C0A-47EE-B91A-BA5002245EAB}" type="pres">
      <dgm:prSet presAssocID="{A6845780-8D0C-4142-8C0D-1890BCE00AEA}" presName="thinLine2b" presStyleLbl="callout" presStyleIdx="1" presStyleCnt="10"/>
      <dgm:spPr/>
    </dgm:pt>
    <dgm:pt modelId="{56ADB30C-DEA3-4BDE-B62C-7DA9DFC355EC}" type="pres">
      <dgm:prSet presAssocID="{A6845780-8D0C-4142-8C0D-1890BCE00AEA}" presName="vertSpace2b" presStyleCnt="0"/>
      <dgm:spPr/>
    </dgm:pt>
    <dgm:pt modelId="{FFDAF985-F9E0-493B-976D-65A3C497A9B5}" type="pres">
      <dgm:prSet presAssocID="{A8A497F8-184C-4992-A69C-F8EEFB993F91}" presName="horz2" presStyleCnt="0"/>
      <dgm:spPr/>
    </dgm:pt>
    <dgm:pt modelId="{DB270590-6037-49B0-8799-A531AD2AB2AA}" type="pres">
      <dgm:prSet presAssocID="{A8A497F8-184C-4992-A69C-F8EEFB993F91}" presName="horzSpace2" presStyleCnt="0"/>
      <dgm:spPr/>
    </dgm:pt>
    <dgm:pt modelId="{19ADBFFD-FC98-457B-80C7-7BCCEC728BA6}" type="pres">
      <dgm:prSet presAssocID="{A8A497F8-184C-4992-A69C-F8EEFB993F91}" presName="tx2" presStyleLbl="revTx" presStyleIdx="3" presStyleCnt="11"/>
      <dgm:spPr/>
      <dgm:t>
        <a:bodyPr/>
        <a:lstStyle/>
        <a:p>
          <a:endParaRPr lang="pt-BR"/>
        </a:p>
      </dgm:t>
    </dgm:pt>
    <dgm:pt modelId="{610F8692-634A-45FC-948D-C74B3C8F3F0D}" type="pres">
      <dgm:prSet presAssocID="{A8A497F8-184C-4992-A69C-F8EEFB993F91}" presName="vert2" presStyleCnt="0"/>
      <dgm:spPr/>
    </dgm:pt>
    <dgm:pt modelId="{EC6E7152-4685-4121-989B-AB61BDBD6D9A}" type="pres">
      <dgm:prSet presAssocID="{A8A497F8-184C-4992-A69C-F8EEFB993F91}" presName="thinLine2b" presStyleLbl="callout" presStyleIdx="2" presStyleCnt="10"/>
      <dgm:spPr/>
    </dgm:pt>
    <dgm:pt modelId="{841D4F1B-B69D-44D2-B4C0-466DC8900E3F}" type="pres">
      <dgm:prSet presAssocID="{A8A497F8-184C-4992-A69C-F8EEFB993F91}" presName="vertSpace2b" presStyleCnt="0"/>
      <dgm:spPr/>
    </dgm:pt>
    <dgm:pt modelId="{187D5ED5-DBAC-4BBD-9F6A-45D0F712C7E5}" type="pres">
      <dgm:prSet presAssocID="{9A64C046-B3EC-4E16-9C07-E03BA93363BC}" presName="horz2" presStyleCnt="0"/>
      <dgm:spPr/>
    </dgm:pt>
    <dgm:pt modelId="{E777CD8F-BEDD-4F75-A0B9-D630019C0A69}" type="pres">
      <dgm:prSet presAssocID="{9A64C046-B3EC-4E16-9C07-E03BA93363BC}" presName="horzSpace2" presStyleCnt="0"/>
      <dgm:spPr/>
    </dgm:pt>
    <dgm:pt modelId="{C66FD845-52F0-4B94-A012-1A3053FE55E8}" type="pres">
      <dgm:prSet presAssocID="{9A64C046-B3EC-4E16-9C07-E03BA93363BC}" presName="tx2" presStyleLbl="revTx" presStyleIdx="4" presStyleCnt="11"/>
      <dgm:spPr/>
      <dgm:t>
        <a:bodyPr/>
        <a:lstStyle/>
        <a:p>
          <a:endParaRPr lang="pt-BR"/>
        </a:p>
      </dgm:t>
    </dgm:pt>
    <dgm:pt modelId="{BE7D51FB-ADDF-4A3A-95FB-1EFE6281801F}" type="pres">
      <dgm:prSet presAssocID="{9A64C046-B3EC-4E16-9C07-E03BA93363BC}" presName="vert2" presStyleCnt="0"/>
      <dgm:spPr/>
    </dgm:pt>
    <dgm:pt modelId="{1574781A-92DA-4E86-BA01-ADADE3266266}" type="pres">
      <dgm:prSet presAssocID="{9A64C046-B3EC-4E16-9C07-E03BA93363BC}" presName="thinLine2b" presStyleLbl="callout" presStyleIdx="3" presStyleCnt="10"/>
      <dgm:spPr/>
    </dgm:pt>
    <dgm:pt modelId="{057695E4-472B-4E3B-A930-4978D0534576}" type="pres">
      <dgm:prSet presAssocID="{9A64C046-B3EC-4E16-9C07-E03BA93363BC}" presName="vertSpace2b" presStyleCnt="0"/>
      <dgm:spPr/>
    </dgm:pt>
    <dgm:pt modelId="{136980C5-05F6-4A35-B85F-DFF755C90CC6}" type="pres">
      <dgm:prSet presAssocID="{9E30466B-AB31-43C4-8360-1E79854C5EFC}" presName="horz2" presStyleCnt="0"/>
      <dgm:spPr/>
    </dgm:pt>
    <dgm:pt modelId="{5D83B6D0-4C10-452E-9803-6BF5EC07F4D2}" type="pres">
      <dgm:prSet presAssocID="{9E30466B-AB31-43C4-8360-1E79854C5EFC}" presName="horzSpace2" presStyleCnt="0"/>
      <dgm:spPr/>
    </dgm:pt>
    <dgm:pt modelId="{8BD69366-B679-4B03-B13C-8F03A32CFC27}" type="pres">
      <dgm:prSet presAssocID="{9E30466B-AB31-43C4-8360-1E79854C5EFC}" presName="tx2" presStyleLbl="revTx" presStyleIdx="5" presStyleCnt="11"/>
      <dgm:spPr/>
      <dgm:t>
        <a:bodyPr/>
        <a:lstStyle/>
        <a:p>
          <a:endParaRPr lang="pt-BR"/>
        </a:p>
      </dgm:t>
    </dgm:pt>
    <dgm:pt modelId="{3BAC9E56-1C19-40A8-8966-E955F51FA619}" type="pres">
      <dgm:prSet presAssocID="{9E30466B-AB31-43C4-8360-1E79854C5EFC}" presName="vert2" presStyleCnt="0"/>
      <dgm:spPr/>
    </dgm:pt>
    <dgm:pt modelId="{4315A78B-3AB3-4DF8-921B-D6727E3635E8}" type="pres">
      <dgm:prSet presAssocID="{9E30466B-AB31-43C4-8360-1E79854C5EFC}" presName="thinLine2b" presStyleLbl="callout" presStyleIdx="4" presStyleCnt="10"/>
      <dgm:spPr/>
    </dgm:pt>
    <dgm:pt modelId="{E8762ED4-9682-47AD-AB7D-9A2828F057CA}" type="pres">
      <dgm:prSet presAssocID="{9E30466B-AB31-43C4-8360-1E79854C5EFC}" presName="vertSpace2b" presStyleCnt="0"/>
      <dgm:spPr/>
    </dgm:pt>
    <dgm:pt modelId="{92CB2C3F-F91E-4DF9-A059-729424D0B3BB}" type="pres">
      <dgm:prSet presAssocID="{85F2BD0A-8DBE-4EE1-8480-80A68090DE6D}" presName="horz2" presStyleCnt="0"/>
      <dgm:spPr/>
    </dgm:pt>
    <dgm:pt modelId="{5BC4B286-6CBA-4045-9C81-A217E0E170DC}" type="pres">
      <dgm:prSet presAssocID="{85F2BD0A-8DBE-4EE1-8480-80A68090DE6D}" presName="horzSpace2" presStyleCnt="0"/>
      <dgm:spPr/>
    </dgm:pt>
    <dgm:pt modelId="{0E410E3A-F0FF-4FC4-B51C-6B64E3BF026F}" type="pres">
      <dgm:prSet presAssocID="{85F2BD0A-8DBE-4EE1-8480-80A68090DE6D}" presName="tx2" presStyleLbl="revTx" presStyleIdx="6" presStyleCnt="11"/>
      <dgm:spPr/>
      <dgm:t>
        <a:bodyPr/>
        <a:lstStyle/>
        <a:p>
          <a:endParaRPr lang="pt-BR"/>
        </a:p>
      </dgm:t>
    </dgm:pt>
    <dgm:pt modelId="{98E8BC76-699F-4DE8-B0B3-713AD66EF7C0}" type="pres">
      <dgm:prSet presAssocID="{85F2BD0A-8DBE-4EE1-8480-80A68090DE6D}" presName="vert2" presStyleCnt="0"/>
      <dgm:spPr/>
    </dgm:pt>
    <dgm:pt modelId="{5A71392D-739C-4DFE-B3ED-E5FB73C14444}" type="pres">
      <dgm:prSet presAssocID="{85F2BD0A-8DBE-4EE1-8480-80A68090DE6D}" presName="thinLine2b" presStyleLbl="callout" presStyleIdx="5" presStyleCnt="10"/>
      <dgm:spPr/>
    </dgm:pt>
    <dgm:pt modelId="{D422C7BA-A622-4046-9D14-0C982A918B29}" type="pres">
      <dgm:prSet presAssocID="{85F2BD0A-8DBE-4EE1-8480-80A68090DE6D}" presName="vertSpace2b" presStyleCnt="0"/>
      <dgm:spPr/>
    </dgm:pt>
    <dgm:pt modelId="{400A21C0-A120-4DAE-82F8-8F8A6CE8C735}" type="pres">
      <dgm:prSet presAssocID="{ADA0840C-221C-4B35-9DC4-3450E0BB6FF2}" presName="horz2" presStyleCnt="0"/>
      <dgm:spPr/>
    </dgm:pt>
    <dgm:pt modelId="{310E49EA-E896-4844-A7B3-6192BBCF239D}" type="pres">
      <dgm:prSet presAssocID="{ADA0840C-221C-4B35-9DC4-3450E0BB6FF2}" presName="horzSpace2" presStyleCnt="0"/>
      <dgm:spPr/>
    </dgm:pt>
    <dgm:pt modelId="{B678AC0C-CB63-46D8-92B3-E17ADDA48551}" type="pres">
      <dgm:prSet presAssocID="{ADA0840C-221C-4B35-9DC4-3450E0BB6FF2}" presName="tx2" presStyleLbl="revTx" presStyleIdx="7" presStyleCnt="11"/>
      <dgm:spPr/>
      <dgm:t>
        <a:bodyPr/>
        <a:lstStyle/>
        <a:p>
          <a:endParaRPr lang="pt-BR"/>
        </a:p>
      </dgm:t>
    </dgm:pt>
    <dgm:pt modelId="{9F962F40-2C46-4BD4-98F1-328B6A271370}" type="pres">
      <dgm:prSet presAssocID="{ADA0840C-221C-4B35-9DC4-3450E0BB6FF2}" presName="vert2" presStyleCnt="0"/>
      <dgm:spPr/>
    </dgm:pt>
    <dgm:pt modelId="{E62FC99E-229D-42CB-A154-733A726B6573}" type="pres">
      <dgm:prSet presAssocID="{ADA0840C-221C-4B35-9DC4-3450E0BB6FF2}" presName="thinLine2b" presStyleLbl="callout" presStyleIdx="6" presStyleCnt="10"/>
      <dgm:spPr/>
    </dgm:pt>
    <dgm:pt modelId="{EF575FFC-2002-4084-8F21-555E6260D9A7}" type="pres">
      <dgm:prSet presAssocID="{ADA0840C-221C-4B35-9DC4-3450E0BB6FF2}" presName="vertSpace2b" presStyleCnt="0"/>
      <dgm:spPr/>
    </dgm:pt>
    <dgm:pt modelId="{4A0BB8D8-5CF7-48C2-9A96-B7138FC22A53}" type="pres">
      <dgm:prSet presAssocID="{9C60BB43-B3AF-4131-B4E8-02AC64555E20}" presName="horz2" presStyleCnt="0"/>
      <dgm:spPr/>
    </dgm:pt>
    <dgm:pt modelId="{50FAD7D0-AFD2-4CBD-B6E5-79D7A0758AB5}" type="pres">
      <dgm:prSet presAssocID="{9C60BB43-B3AF-4131-B4E8-02AC64555E20}" presName="horzSpace2" presStyleCnt="0"/>
      <dgm:spPr/>
    </dgm:pt>
    <dgm:pt modelId="{D9109EAA-B16A-4AEE-B327-683609E7FBA7}" type="pres">
      <dgm:prSet presAssocID="{9C60BB43-B3AF-4131-B4E8-02AC64555E20}" presName="tx2" presStyleLbl="revTx" presStyleIdx="8" presStyleCnt="11"/>
      <dgm:spPr/>
      <dgm:t>
        <a:bodyPr/>
        <a:lstStyle/>
        <a:p>
          <a:endParaRPr lang="pt-BR"/>
        </a:p>
      </dgm:t>
    </dgm:pt>
    <dgm:pt modelId="{1600D30C-A9B6-4AC8-B133-512A287E95F0}" type="pres">
      <dgm:prSet presAssocID="{9C60BB43-B3AF-4131-B4E8-02AC64555E20}" presName="vert2" presStyleCnt="0"/>
      <dgm:spPr/>
    </dgm:pt>
    <dgm:pt modelId="{72D86F16-2AEE-4E91-B249-F3BECF357802}" type="pres">
      <dgm:prSet presAssocID="{9C60BB43-B3AF-4131-B4E8-02AC64555E20}" presName="thinLine2b" presStyleLbl="callout" presStyleIdx="7" presStyleCnt="10"/>
      <dgm:spPr/>
    </dgm:pt>
    <dgm:pt modelId="{548F2679-7E36-4D62-B87A-65A4155AF800}" type="pres">
      <dgm:prSet presAssocID="{9C60BB43-B3AF-4131-B4E8-02AC64555E20}" presName="vertSpace2b" presStyleCnt="0"/>
      <dgm:spPr/>
    </dgm:pt>
    <dgm:pt modelId="{F00F8F1D-5DF1-4486-A58D-DD55F76FBA75}" type="pres">
      <dgm:prSet presAssocID="{64A5C811-D1DB-4638-A6B4-0CD87939CA3F}" presName="horz2" presStyleCnt="0"/>
      <dgm:spPr/>
    </dgm:pt>
    <dgm:pt modelId="{CDF67E1B-786F-4E6F-92AE-D6CEA742C6F7}" type="pres">
      <dgm:prSet presAssocID="{64A5C811-D1DB-4638-A6B4-0CD87939CA3F}" presName="horzSpace2" presStyleCnt="0"/>
      <dgm:spPr/>
    </dgm:pt>
    <dgm:pt modelId="{20241D48-04DD-4E7E-A4FF-3410CA275DFE}" type="pres">
      <dgm:prSet presAssocID="{64A5C811-D1DB-4638-A6B4-0CD87939CA3F}" presName="tx2" presStyleLbl="revTx" presStyleIdx="9" presStyleCnt="11" custScaleY="152269"/>
      <dgm:spPr/>
      <dgm:t>
        <a:bodyPr/>
        <a:lstStyle/>
        <a:p>
          <a:endParaRPr lang="pt-BR"/>
        </a:p>
      </dgm:t>
    </dgm:pt>
    <dgm:pt modelId="{F3072C1B-3D11-4A7A-A54D-194F7A1BC7A0}" type="pres">
      <dgm:prSet presAssocID="{64A5C811-D1DB-4638-A6B4-0CD87939CA3F}" presName="vert2" presStyleCnt="0"/>
      <dgm:spPr/>
    </dgm:pt>
    <dgm:pt modelId="{A6F14ADA-E76A-480D-8E95-7275D1AF3376}" type="pres">
      <dgm:prSet presAssocID="{64A5C811-D1DB-4638-A6B4-0CD87939CA3F}" presName="thinLine2b" presStyleLbl="callout" presStyleIdx="8" presStyleCnt="10"/>
      <dgm:spPr/>
    </dgm:pt>
    <dgm:pt modelId="{D9B2C598-5688-4990-98FF-324D87661191}" type="pres">
      <dgm:prSet presAssocID="{64A5C811-D1DB-4638-A6B4-0CD87939CA3F}" presName="vertSpace2b" presStyleCnt="0"/>
      <dgm:spPr/>
    </dgm:pt>
    <dgm:pt modelId="{355CE8FB-6219-4670-9D8A-2A5783C74FAA}" type="pres">
      <dgm:prSet presAssocID="{DAB228D2-2280-4012-8B85-970AFDE60FC8}" presName="horz2" presStyleCnt="0"/>
      <dgm:spPr/>
    </dgm:pt>
    <dgm:pt modelId="{527993A4-E09A-4E9A-B194-397F728D4770}" type="pres">
      <dgm:prSet presAssocID="{DAB228D2-2280-4012-8B85-970AFDE60FC8}" presName="horzSpace2" presStyleCnt="0"/>
      <dgm:spPr/>
    </dgm:pt>
    <dgm:pt modelId="{56DA81C8-6917-4883-AEEC-2EB178A1E6E3}" type="pres">
      <dgm:prSet presAssocID="{DAB228D2-2280-4012-8B85-970AFDE60FC8}" presName="tx2" presStyleLbl="revTx" presStyleIdx="10" presStyleCnt="11" custScaleY="222709"/>
      <dgm:spPr/>
      <dgm:t>
        <a:bodyPr/>
        <a:lstStyle/>
        <a:p>
          <a:endParaRPr lang="pt-BR"/>
        </a:p>
      </dgm:t>
    </dgm:pt>
    <dgm:pt modelId="{0172B5D7-4604-4722-BA17-A081B990338B}" type="pres">
      <dgm:prSet presAssocID="{DAB228D2-2280-4012-8B85-970AFDE60FC8}" presName="vert2" presStyleCnt="0"/>
      <dgm:spPr/>
    </dgm:pt>
    <dgm:pt modelId="{977DC8BB-DA0B-4162-8A11-C781C4609B73}" type="pres">
      <dgm:prSet presAssocID="{DAB228D2-2280-4012-8B85-970AFDE60FC8}" presName="thinLine2b" presStyleLbl="callout" presStyleIdx="9" presStyleCnt="10"/>
      <dgm:spPr/>
    </dgm:pt>
    <dgm:pt modelId="{D7696A9A-8674-4217-8E41-91CE0FB29F6E}" type="pres">
      <dgm:prSet presAssocID="{DAB228D2-2280-4012-8B85-970AFDE60FC8}" presName="vertSpace2b" presStyleCnt="0"/>
      <dgm:spPr/>
    </dgm:pt>
  </dgm:ptLst>
  <dgm:cxnLst>
    <dgm:cxn modelId="{4ADAEFC4-9CD2-4994-BE1C-A0E9CB768CF6}" srcId="{0093BDBD-6F38-4121-A45F-33FBDE8D72B2}" destId="{61874655-5E18-497A-A43A-18B09EE077C4}" srcOrd="0" destOrd="0" parTransId="{A587CE93-38F8-45E9-A05D-0D2D897A35A8}" sibTransId="{C6E76B6A-3BD4-4E99-94A6-E7C44705C722}"/>
    <dgm:cxn modelId="{B34AB66F-863E-4F35-9303-577DDE262FCF}" type="presOf" srcId="{ADA0840C-221C-4B35-9DC4-3450E0BB6FF2}" destId="{B678AC0C-CB63-46D8-92B3-E17ADDA48551}" srcOrd="0" destOrd="0" presId="urn:microsoft.com/office/officeart/2008/layout/LinedList"/>
    <dgm:cxn modelId="{6E8FB1D3-020B-49B3-8742-07A041264D11}" type="presOf" srcId="{9C60BB43-B3AF-4131-B4E8-02AC64555E20}" destId="{D9109EAA-B16A-4AEE-B327-683609E7FBA7}" srcOrd="0" destOrd="0" presId="urn:microsoft.com/office/officeart/2008/layout/LinedList"/>
    <dgm:cxn modelId="{B1BFDFE1-41D3-4B7C-A54F-C330F0A0D3B9}" srcId="{61874655-5E18-497A-A43A-18B09EE077C4}" destId="{9E30466B-AB31-43C4-8360-1E79854C5EFC}" srcOrd="4" destOrd="0" parTransId="{94128AEC-5BBF-44CD-9FAC-5874EEFBDDDB}" sibTransId="{04FA2A97-9565-491C-8A62-ECFF7E11A427}"/>
    <dgm:cxn modelId="{50EBE29F-535A-4FA9-8D9A-D993B69598CC}" srcId="{61874655-5E18-497A-A43A-18B09EE077C4}" destId="{9C60BB43-B3AF-4131-B4E8-02AC64555E20}" srcOrd="7" destOrd="0" parTransId="{A96E2227-CAE3-45EA-BCE2-4739190EC35C}" sibTransId="{9E5ACA4A-785A-4EBE-AF2C-726167741181}"/>
    <dgm:cxn modelId="{D69A3D3B-C13B-4764-B801-C8DFD0C577E1}" srcId="{61874655-5E18-497A-A43A-18B09EE077C4}" destId="{85F2BD0A-8DBE-4EE1-8480-80A68090DE6D}" srcOrd="5" destOrd="0" parTransId="{25E8ECDC-3C83-4190-8E91-12A6B6C8F28F}" sibTransId="{3594F6A4-570A-47CB-909C-D45D3D6D60F5}"/>
    <dgm:cxn modelId="{3E5B2F7D-3DD0-4128-BB41-EF3744E5E268}" srcId="{61874655-5E18-497A-A43A-18B09EE077C4}" destId="{A8A497F8-184C-4992-A69C-F8EEFB993F91}" srcOrd="2" destOrd="0" parTransId="{D5AD0AE8-BF70-431F-A7B3-1E54D28A693C}" sibTransId="{8DDEA3F6-8085-4624-A9DB-A367BFE5FE7B}"/>
    <dgm:cxn modelId="{45952FE1-4A8A-4174-882E-BDDAD1C6A99F}" srcId="{61874655-5E18-497A-A43A-18B09EE077C4}" destId="{ADA0840C-221C-4B35-9DC4-3450E0BB6FF2}" srcOrd="6" destOrd="0" parTransId="{DE4BDD85-20A7-479F-9EA6-D35F8CD6D5FC}" sibTransId="{9AF101FF-83F2-46CA-84E1-3DE66F9505E3}"/>
    <dgm:cxn modelId="{8EA6BF2C-315E-45F7-A768-BC01CA1B470F}" srcId="{61874655-5E18-497A-A43A-18B09EE077C4}" destId="{DAB228D2-2280-4012-8B85-970AFDE60FC8}" srcOrd="9" destOrd="0" parTransId="{BFE2B30D-E2E8-4859-BAA5-F89AB7CCA9B0}" sibTransId="{6C2EA4FC-51C0-4193-BF85-E51D3F940F12}"/>
    <dgm:cxn modelId="{1E7424AD-958A-4FC3-9187-4D319D2B5A5C}" type="presOf" srcId="{DAB228D2-2280-4012-8B85-970AFDE60FC8}" destId="{56DA81C8-6917-4883-AEEC-2EB178A1E6E3}" srcOrd="0" destOrd="0" presId="urn:microsoft.com/office/officeart/2008/layout/LinedList"/>
    <dgm:cxn modelId="{E939C117-B362-4E91-A616-787C892A4510}" srcId="{61874655-5E18-497A-A43A-18B09EE077C4}" destId="{0D20ABE9-CAEB-4660-83C3-C59DF94EF5A7}" srcOrd="0" destOrd="0" parTransId="{CF3693CD-ADA9-4069-BB6A-8FEC3F609945}" sibTransId="{1ABD0412-9A07-4768-BADA-DC7414AE5486}"/>
    <dgm:cxn modelId="{CB2CE47A-3589-40FD-890A-A26D8D63D18B}" srcId="{61874655-5E18-497A-A43A-18B09EE077C4}" destId="{9A64C046-B3EC-4E16-9C07-E03BA93363BC}" srcOrd="3" destOrd="0" parTransId="{54941F39-6CDD-4742-B278-B450FA9B6E5B}" sibTransId="{B4FA51A5-F1FD-4AA6-A053-249B28078CD1}"/>
    <dgm:cxn modelId="{37F0D121-C02D-4C62-B837-56D21034D79F}" type="presOf" srcId="{9A64C046-B3EC-4E16-9C07-E03BA93363BC}" destId="{C66FD845-52F0-4B94-A012-1A3053FE55E8}" srcOrd="0" destOrd="0" presId="urn:microsoft.com/office/officeart/2008/layout/LinedList"/>
    <dgm:cxn modelId="{4A684F44-CF6E-467D-9156-535DA9BE5167}" srcId="{61874655-5E18-497A-A43A-18B09EE077C4}" destId="{64A5C811-D1DB-4638-A6B4-0CD87939CA3F}" srcOrd="8" destOrd="0" parTransId="{7C1E40EF-DF7D-4821-A11E-94370A4AB6B3}" sibTransId="{5106546A-8B5F-42CD-9660-E5E32FE68262}"/>
    <dgm:cxn modelId="{7134567A-7040-42ED-A2DF-A1D41ACB2FF2}" srcId="{61874655-5E18-497A-A43A-18B09EE077C4}" destId="{A6845780-8D0C-4142-8C0D-1890BCE00AEA}" srcOrd="1" destOrd="0" parTransId="{3245549A-F706-44D1-AFD1-12A09186A2D5}" sibTransId="{7572D24D-001F-4936-9F3B-E0558B8D8C56}"/>
    <dgm:cxn modelId="{941F0C6C-1B43-4304-9658-522EB7221AE1}" type="presOf" srcId="{A6845780-8D0C-4142-8C0D-1890BCE00AEA}" destId="{527D4466-64E5-4C8F-AD49-50A100C197F4}" srcOrd="0" destOrd="0" presId="urn:microsoft.com/office/officeart/2008/layout/LinedList"/>
    <dgm:cxn modelId="{86C6C99A-E92B-4063-8E84-F8F78BCBDD8F}" type="presOf" srcId="{0093BDBD-6F38-4121-A45F-33FBDE8D72B2}" destId="{3E4783C1-DFC9-47C7-8F0E-FAB98AD605F0}" srcOrd="0" destOrd="0" presId="urn:microsoft.com/office/officeart/2008/layout/LinedList"/>
    <dgm:cxn modelId="{C7E0A22D-E15F-4CB2-89D5-AB62E6A60E92}" type="presOf" srcId="{9E30466B-AB31-43C4-8360-1E79854C5EFC}" destId="{8BD69366-B679-4B03-B13C-8F03A32CFC27}" srcOrd="0" destOrd="0" presId="urn:microsoft.com/office/officeart/2008/layout/LinedList"/>
    <dgm:cxn modelId="{98D6780B-B6C0-4A35-87AC-451764D396FE}" type="presOf" srcId="{0D20ABE9-CAEB-4660-83C3-C59DF94EF5A7}" destId="{97665ACE-1E4E-4DD3-8E4C-55BA19DF462A}" srcOrd="0" destOrd="0" presId="urn:microsoft.com/office/officeart/2008/layout/LinedList"/>
    <dgm:cxn modelId="{1C3E4213-5651-443F-91BA-4A3D901E593D}" type="presOf" srcId="{85F2BD0A-8DBE-4EE1-8480-80A68090DE6D}" destId="{0E410E3A-F0FF-4FC4-B51C-6B64E3BF026F}" srcOrd="0" destOrd="0" presId="urn:microsoft.com/office/officeart/2008/layout/LinedList"/>
    <dgm:cxn modelId="{BEDBC636-B0A0-442E-9274-5A6B78EC6ED2}" type="presOf" srcId="{A8A497F8-184C-4992-A69C-F8EEFB993F91}" destId="{19ADBFFD-FC98-457B-80C7-7BCCEC728BA6}" srcOrd="0" destOrd="0" presId="urn:microsoft.com/office/officeart/2008/layout/LinedList"/>
    <dgm:cxn modelId="{14487470-B425-41F6-ABDA-03296AC7FB34}" type="presOf" srcId="{64A5C811-D1DB-4638-A6B4-0CD87939CA3F}" destId="{20241D48-04DD-4E7E-A4FF-3410CA275DFE}" srcOrd="0" destOrd="0" presId="urn:microsoft.com/office/officeart/2008/layout/LinedList"/>
    <dgm:cxn modelId="{4C7E6983-3772-4F4C-B0A9-81EB68FB0503}" type="presOf" srcId="{61874655-5E18-497A-A43A-18B09EE077C4}" destId="{BB94638E-B201-415A-92CC-3FA1F291E818}" srcOrd="0" destOrd="0" presId="urn:microsoft.com/office/officeart/2008/layout/LinedList"/>
    <dgm:cxn modelId="{7B370860-FE82-4AEB-A9FE-496E74DDFB28}" type="presParOf" srcId="{3E4783C1-DFC9-47C7-8F0E-FAB98AD605F0}" destId="{A158DBC5-4D27-4A6A-BFB2-258922F6F526}" srcOrd="0" destOrd="0" presId="urn:microsoft.com/office/officeart/2008/layout/LinedList"/>
    <dgm:cxn modelId="{F35183C5-FC84-4491-B41E-2B307AA81E0F}" type="presParOf" srcId="{3E4783C1-DFC9-47C7-8F0E-FAB98AD605F0}" destId="{F80115CF-A64A-4FDB-8876-D5A3ADFBDFBB}" srcOrd="1" destOrd="0" presId="urn:microsoft.com/office/officeart/2008/layout/LinedList"/>
    <dgm:cxn modelId="{1FD5CA9A-4A5F-46B2-981D-2772196393FC}" type="presParOf" srcId="{F80115CF-A64A-4FDB-8876-D5A3ADFBDFBB}" destId="{BB94638E-B201-415A-92CC-3FA1F291E818}" srcOrd="0" destOrd="0" presId="urn:microsoft.com/office/officeart/2008/layout/LinedList"/>
    <dgm:cxn modelId="{32BC7E70-6984-40EB-89A4-B2EAD7A67332}" type="presParOf" srcId="{F80115CF-A64A-4FDB-8876-D5A3ADFBDFBB}" destId="{40F296DE-97C2-4A29-A4A1-4011977CF5A5}" srcOrd="1" destOrd="0" presId="urn:microsoft.com/office/officeart/2008/layout/LinedList"/>
    <dgm:cxn modelId="{24F4A5F6-3516-4AED-B763-766F9E894F53}" type="presParOf" srcId="{40F296DE-97C2-4A29-A4A1-4011977CF5A5}" destId="{232C5344-D855-4D56-AB56-71C6731D8BB6}" srcOrd="0" destOrd="0" presId="urn:microsoft.com/office/officeart/2008/layout/LinedList"/>
    <dgm:cxn modelId="{D723DA31-D67A-4AD2-80B6-49947D93E779}" type="presParOf" srcId="{40F296DE-97C2-4A29-A4A1-4011977CF5A5}" destId="{B746C555-6B7B-4942-A90E-8399DDA81A1B}" srcOrd="1" destOrd="0" presId="urn:microsoft.com/office/officeart/2008/layout/LinedList"/>
    <dgm:cxn modelId="{17D514EE-3ED8-4D49-A6B6-183CE46BF998}" type="presParOf" srcId="{B746C555-6B7B-4942-A90E-8399DDA81A1B}" destId="{01C07B76-2572-4064-89BA-D39D7A4EEF77}" srcOrd="0" destOrd="0" presId="urn:microsoft.com/office/officeart/2008/layout/LinedList"/>
    <dgm:cxn modelId="{98D123F0-E4B0-4CFD-9489-ED42BC3FF53D}" type="presParOf" srcId="{B746C555-6B7B-4942-A90E-8399DDA81A1B}" destId="{97665ACE-1E4E-4DD3-8E4C-55BA19DF462A}" srcOrd="1" destOrd="0" presId="urn:microsoft.com/office/officeart/2008/layout/LinedList"/>
    <dgm:cxn modelId="{535B95AD-67B7-42D6-9D43-445044B65BE1}" type="presParOf" srcId="{B746C555-6B7B-4942-A90E-8399DDA81A1B}" destId="{6BDD65B2-CCC6-4DFE-92DE-4017B762CCAB}" srcOrd="2" destOrd="0" presId="urn:microsoft.com/office/officeart/2008/layout/LinedList"/>
    <dgm:cxn modelId="{F7DBCD58-20E5-4D90-AB90-E4AD3886FCEB}" type="presParOf" srcId="{40F296DE-97C2-4A29-A4A1-4011977CF5A5}" destId="{73F79BBB-0BC9-4A37-9276-C8EB58D73DC4}" srcOrd="2" destOrd="0" presId="urn:microsoft.com/office/officeart/2008/layout/LinedList"/>
    <dgm:cxn modelId="{6CBB684D-E70E-4286-8F3B-6FDCAA49590B}" type="presParOf" srcId="{40F296DE-97C2-4A29-A4A1-4011977CF5A5}" destId="{E570CA51-315C-47E7-AB44-25AAC3755BC3}" srcOrd="3" destOrd="0" presId="urn:microsoft.com/office/officeart/2008/layout/LinedList"/>
    <dgm:cxn modelId="{09A14BCF-7C3E-4FE2-8395-1A941E2E6485}" type="presParOf" srcId="{40F296DE-97C2-4A29-A4A1-4011977CF5A5}" destId="{8A5B194F-ED4B-45C0-9550-8F9BDBFD0DE8}" srcOrd="4" destOrd="0" presId="urn:microsoft.com/office/officeart/2008/layout/LinedList"/>
    <dgm:cxn modelId="{7B1F3398-7686-4F80-B58A-D27B46CF45D1}" type="presParOf" srcId="{8A5B194F-ED4B-45C0-9550-8F9BDBFD0DE8}" destId="{662341A9-A5B7-4469-B375-4E5D1E49C5FF}" srcOrd="0" destOrd="0" presId="urn:microsoft.com/office/officeart/2008/layout/LinedList"/>
    <dgm:cxn modelId="{28694A30-0F70-4F62-8684-4968D1FE1F7F}" type="presParOf" srcId="{8A5B194F-ED4B-45C0-9550-8F9BDBFD0DE8}" destId="{527D4466-64E5-4C8F-AD49-50A100C197F4}" srcOrd="1" destOrd="0" presId="urn:microsoft.com/office/officeart/2008/layout/LinedList"/>
    <dgm:cxn modelId="{B9F1BAFA-D367-48B0-92CB-8B687EE3008C}" type="presParOf" srcId="{8A5B194F-ED4B-45C0-9550-8F9BDBFD0DE8}" destId="{8C83F6F1-7677-4BB5-ABC7-C029DE8E1D22}" srcOrd="2" destOrd="0" presId="urn:microsoft.com/office/officeart/2008/layout/LinedList"/>
    <dgm:cxn modelId="{935EF96F-E17F-4256-B28F-8F2EE8C25425}" type="presParOf" srcId="{40F296DE-97C2-4A29-A4A1-4011977CF5A5}" destId="{2F645420-8C0A-47EE-B91A-BA5002245EAB}" srcOrd="5" destOrd="0" presId="urn:microsoft.com/office/officeart/2008/layout/LinedList"/>
    <dgm:cxn modelId="{4EF59A31-5BD8-4269-99C2-8B46689A7E35}" type="presParOf" srcId="{40F296DE-97C2-4A29-A4A1-4011977CF5A5}" destId="{56ADB30C-DEA3-4BDE-B62C-7DA9DFC355EC}" srcOrd="6" destOrd="0" presId="urn:microsoft.com/office/officeart/2008/layout/LinedList"/>
    <dgm:cxn modelId="{9A13B349-CDD7-4487-9975-7A98B43D8C15}" type="presParOf" srcId="{40F296DE-97C2-4A29-A4A1-4011977CF5A5}" destId="{FFDAF985-F9E0-493B-976D-65A3C497A9B5}" srcOrd="7" destOrd="0" presId="urn:microsoft.com/office/officeart/2008/layout/LinedList"/>
    <dgm:cxn modelId="{22A78B67-48D0-4182-8D71-2F41B76628F6}" type="presParOf" srcId="{FFDAF985-F9E0-493B-976D-65A3C497A9B5}" destId="{DB270590-6037-49B0-8799-A531AD2AB2AA}" srcOrd="0" destOrd="0" presId="urn:microsoft.com/office/officeart/2008/layout/LinedList"/>
    <dgm:cxn modelId="{03521489-C591-41FE-AFB2-1161D57274F6}" type="presParOf" srcId="{FFDAF985-F9E0-493B-976D-65A3C497A9B5}" destId="{19ADBFFD-FC98-457B-80C7-7BCCEC728BA6}" srcOrd="1" destOrd="0" presId="urn:microsoft.com/office/officeart/2008/layout/LinedList"/>
    <dgm:cxn modelId="{C4358797-E59B-4209-8F73-850946104D30}" type="presParOf" srcId="{FFDAF985-F9E0-493B-976D-65A3C497A9B5}" destId="{610F8692-634A-45FC-948D-C74B3C8F3F0D}" srcOrd="2" destOrd="0" presId="urn:microsoft.com/office/officeart/2008/layout/LinedList"/>
    <dgm:cxn modelId="{B0D23976-A3D6-41F2-B6E1-671851659CB4}" type="presParOf" srcId="{40F296DE-97C2-4A29-A4A1-4011977CF5A5}" destId="{EC6E7152-4685-4121-989B-AB61BDBD6D9A}" srcOrd="8" destOrd="0" presId="urn:microsoft.com/office/officeart/2008/layout/LinedList"/>
    <dgm:cxn modelId="{6891458D-B8C1-48CA-92C0-7F7751B4A7EF}" type="presParOf" srcId="{40F296DE-97C2-4A29-A4A1-4011977CF5A5}" destId="{841D4F1B-B69D-44D2-B4C0-466DC8900E3F}" srcOrd="9" destOrd="0" presId="urn:microsoft.com/office/officeart/2008/layout/LinedList"/>
    <dgm:cxn modelId="{CEBA072C-9C34-460E-A642-FE3E5F25B150}" type="presParOf" srcId="{40F296DE-97C2-4A29-A4A1-4011977CF5A5}" destId="{187D5ED5-DBAC-4BBD-9F6A-45D0F712C7E5}" srcOrd="10" destOrd="0" presId="urn:microsoft.com/office/officeart/2008/layout/LinedList"/>
    <dgm:cxn modelId="{AD7EDA1F-FE36-40AF-8BF9-5EA004102E77}" type="presParOf" srcId="{187D5ED5-DBAC-4BBD-9F6A-45D0F712C7E5}" destId="{E777CD8F-BEDD-4F75-A0B9-D630019C0A69}" srcOrd="0" destOrd="0" presId="urn:microsoft.com/office/officeart/2008/layout/LinedList"/>
    <dgm:cxn modelId="{16626AC3-9028-4915-A7B5-27132D2CF67B}" type="presParOf" srcId="{187D5ED5-DBAC-4BBD-9F6A-45D0F712C7E5}" destId="{C66FD845-52F0-4B94-A012-1A3053FE55E8}" srcOrd="1" destOrd="0" presId="urn:microsoft.com/office/officeart/2008/layout/LinedList"/>
    <dgm:cxn modelId="{9CCA1FBE-91D0-4045-BA1D-3C8A17000B32}" type="presParOf" srcId="{187D5ED5-DBAC-4BBD-9F6A-45D0F712C7E5}" destId="{BE7D51FB-ADDF-4A3A-95FB-1EFE6281801F}" srcOrd="2" destOrd="0" presId="urn:microsoft.com/office/officeart/2008/layout/LinedList"/>
    <dgm:cxn modelId="{DCFC66C8-2BF8-42C6-9245-A7D3C0B8CB75}" type="presParOf" srcId="{40F296DE-97C2-4A29-A4A1-4011977CF5A5}" destId="{1574781A-92DA-4E86-BA01-ADADE3266266}" srcOrd="11" destOrd="0" presId="urn:microsoft.com/office/officeart/2008/layout/LinedList"/>
    <dgm:cxn modelId="{C785EE62-7990-4004-A2DB-A0F823C7B220}" type="presParOf" srcId="{40F296DE-97C2-4A29-A4A1-4011977CF5A5}" destId="{057695E4-472B-4E3B-A930-4978D0534576}" srcOrd="12" destOrd="0" presId="urn:microsoft.com/office/officeart/2008/layout/LinedList"/>
    <dgm:cxn modelId="{279FAFFE-3102-45C6-A612-CDA5DA818D8F}" type="presParOf" srcId="{40F296DE-97C2-4A29-A4A1-4011977CF5A5}" destId="{136980C5-05F6-4A35-B85F-DFF755C90CC6}" srcOrd="13" destOrd="0" presId="urn:microsoft.com/office/officeart/2008/layout/LinedList"/>
    <dgm:cxn modelId="{5A944DD0-6D4A-480C-9BA6-3598419D236D}" type="presParOf" srcId="{136980C5-05F6-4A35-B85F-DFF755C90CC6}" destId="{5D83B6D0-4C10-452E-9803-6BF5EC07F4D2}" srcOrd="0" destOrd="0" presId="urn:microsoft.com/office/officeart/2008/layout/LinedList"/>
    <dgm:cxn modelId="{0B080F73-4BDA-4429-8B74-268D4CFAA136}" type="presParOf" srcId="{136980C5-05F6-4A35-B85F-DFF755C90CC6}" destId="{8BD69366-B679-4B03-B13C-8F03A32CFC27}" srcOrd="1" destOrd="0" presId="urn:microsoft.com/office/officeart/2008/layout/LinedList"/>
    <dgm:cxn modelId="{15AEB86B-3976-4631-828B-5145887CCAF2}" type="presParOf" srcId="{136980C5-05F6-4A35-B85F-DFF755C90CC6}" destId="{3BAC9E56-1C19-40A8-8966-E955F51FA619}" srcOrd="2" destOrd="0" presId="urn:microsoft.com/office/officeart/2008/layout/LinedList"/>
    <dgm:cxn modelId="{E79AA094-9754-44B5-B1E4-7A6E9FED686B}" type="presParOf" srcId="{40F296DE-97C2-4A29-A4A1-4011977CF5A5}" destId="{4315A78B-3AB3-4DF8-921B-D6727E3635E8}" srcOrd="14" destOrd="0" presId="urn:microsoft.com/office/officeart/2008/layout/LinedList"/>
    <dgm:cxn modelId="{8B88226A-6C6C-46C4-91F8-4E0B42B1E5F3}" type="presParOf" srcId="{40F296DE-97C2-4A29-A4A1-4011977CF5A5}" destId="{E8762ED4-9682-47AD-AB7D-9A2828F057CA}" srcOrd="15" destOrd="0" presId="urn:microsoft.com/office/officeart/2008/layout/LinedList"/>
    <dgm:cxn modelId="{63430BE3-8A4F-480E-92F9-8D0E2D921541}" type="presParOf" srcId="{40F296DE-97C2-4A29-A4A1-4011977CF5A5}" destId="{92CB2C3F-F91E-4DF9-A059-729424D0B3BB}" srcOrd="16" destOrd="0" presId="urn:microsoft.com/office/officeart/2008/layout/LinedList"/>
    <dgm:cxn modelId="{18A23056-3334-4A93-A269-A5A4C916EF5C}" type="presParOf" srcId="{92CB2C3F-F91E-4DF9-A059-729424D0B3BB}" destId="{5BC4B286-6CBA-4045-9C81-A217E0E170DC}" srcOrd="0" destOrd="0" presId="urn:microsoft.com/office/officeart/2008/layout/LinedList"/>
    <dgm:cxn modelId="{022A38B2-FD18-44DF-8CFE-598381AE1194}" type="presParOf" srcId="{92CB2C3F-F91E-4DF9-A059-729424D0B3BB}" destId="{0E410E3A-F0FF-4FC4-B51C-6B64E3BF026F}" srcOrd="1" destOrd="0" presId="urn:microsoft.com/office/officeart/2008/layout/LinedList"/>
    <dgm:cxn modelId="{56BA0F31-0C62-4CA7-B0EA-3030E50C6424}" type="presParOf" srcId="{92CB2C3F-F91E-4DF9-A059-729424D0B3BB}" destId="{98E8BC76-699F-4DE8-B0B3-713AD66EF7C0}" srcOrd="2" destOrd="0" presId="urn:microsoft.com/office/officeart/2008/layout/LinedList"/>
    <dgm:cxn modelId="{83944D36-B8CA-475D-8756-335D988B443C}" type="presParOf" srcId="{40F296DE-97C2-4A29-A4A1-4011977CF5A5}" destId="{5A71392D-739C-4DFE-B3ED-E5FB73C14444}" srcOrd="17" destOrd="0" presId="urn:microsoft.com/office/officeart/2008/layout/LinedList"/>
    <dgm:cxn modelId="{70C05CDF-1382-4840-A939-87B95A962455}" type="presParOf" srcId="{40F296DE-97C2-4A29-A4A1-4011977CF5A5}" destId="{D422C7BA-A622-4046-9D14-0C982A918B29}" srcOrd="18" destOrd="0" presId="urn:microsoft.com/office/officeart/2008/layout/LinedList"/>
    <dgm:cxn modelId="{E54D1221-128C-4E3C-8E49-C9C9577AE078}" type="presParOf" srcId="{40F296DE-97C2-4A29-A4A1-4011977CF5A5}" destId="{400A21C0-A120-4DAE-82F8-8F8A6CE8C735}" srcOrd="19" destOrd="0" presId="urn:microsoft.com/office/officeart/2008/layout/LinedList"/>
    <dgm:cxn modelId="{7AE1C0CB-3A4E-4CA9-978D-A667F8004FE8}" type="presParOf" srcId="{400A21C0-A120-4DAE-82F8-8F8A6CE8C735}" destId="{310E49EA-E896-4844-A7B3-6192BBCF239D}" srcOrd="0" destOrd="0" presId="urn:microsoft.com/office/officeart/2008/layout/LinedList"/>
    <dgm:cxn modelId="{BD6638E4-F118-4ACD-87B2-18E609D7A256}" type="presParOf" srcId="{400A21C0-A120-4DAE-82F8-8F8A6CE8C735}" destId="{B678AC0C-CB63-46D8-92B3-E17ADDA48551}" srcOrd="1" destOrd="0" presId="urn:microsoft.com/office/officeart/2008/layout/LinedList"/>
    <dgm:cxn modelId="{66A45C97-6732-40BD-BCB8-517A4CA0570B}" type="presParOf" srcId="{400A21C0-A120-4DAE-82F8-8F8A6CE8C735}" destId="{9F962F40-2C46-4BD4-98F1-328B6A271370}" srcOrd="2" destOrd="0" presId="urn:microsoft.com/office/officeart/2008/layout/LinedList"/>
    <dgm:cxn modelId="{5CD058D5-9AB7-4C4A-9BA6-DB6482F19C6E}" type="presParOf" srcId="{40F296DE-97C2-4A29-A4A1-4011977CF5A5}" destId="{E62FC99E-229D-42CB-A154-733A726B6573}" srcOrd="20" destOrd="0" presId="urn:microsoft.com/office/officeart/2008/layout/LinedList"/>
    <dgm:cxn modelId="{14D23931-A2B7-4B30-A596-D3A5847DD7EC}" type="presParOf" srcId="{40F296DE-97C2-4A29-A4A1-4011977CF5A5}" destId="{EF575FFC-2002-4084-8F21-555E6260D9A7}" srcOrd="21" destOrd="0" presId="urn:microsoft.com/office/officeart/2008/layout/LinedList"/>
    <dgm:cxn modelId="{3A278CDB-E8E0-443C-A270-E80B92BF51E5}" type="presParOf" srcId="{40F296DE-97C2-4A29-A4A1-4011977CF5A5}" destId="{4A0BB8D8-5CF7-48C2-9A96-B7138FC22A53}" srcOrd="22" destOrd="0" presId="urn:microsoft.com/office/officeart/2008/layout/LinedList"/>
    <dgm:cxn modelId="{5559707A-8FAD-42CE-BAE9-2E8E5FBFACF5}" type="presParOf" srcId="{4A0BB8D8-5CF7-48C2-9A96-B7138FC22A53}" destId="{50FAD7D0-AFD2-4CBD-B6E5-79D7A0758AB5}" srcOrd="0" destOrd="0" presId="urn:microsoft.com/office/officeart/2008/layout/LinedList"/>
    <dgm:cxn modelId="{8953C331-F9E5-4E94-9716-03055E1DDB99}" type="presParOf" srcId="{4A0BB8D8-5CF7-48C2-9A96-B7138FC22A53}" destId="{D9109EAA-B16A-4AEE-B327-683609E7FBA7}" srcOrd="1" destOrd="0" presId="urn:microsoft.com/office/officeart/2008/layout/LinedList"/>
    <dgm:cxn modelId="{A1B21983-D17D-44F6-B35A-9B5F5530A5B3}" type="presParOf" srcId="{4A0BB8D8-5CF7-48C2-9A96-B7138FC22A53}" destId="{1600D30C-A9B6-4AC8-B133-512A287E95F0}" srcOrd="2" destOrd="0" presId="urn:microsoft.com/office/officeart/2008/layout/LinedList"/>
    <dgm:cxn modelId="{9F477CDE-12B5-4006-83B1-BD825C3834DD}" type="presParOf" srcId="{40F296DE-97C2-4A29-A4A1-4011977CF5A5}" destId="{72D86F16-2AEE-4E91-B249-F3BECF357802}" srcOrd="23" destOrd="0" presId="urn:microsoft.com/office/officeart/2008/layout/LinedList"/>
    <dgm:cxn modelId="{559A569E-81C3-420A-B7AE-7097AD49B32A}" type="presParOf" srcId="{40F296DE-97C2-4A29-A4A1-4011977CF5A5}" destId="{548F2679-7E36-4D62-B87A-65A4155AF800}" srcOrd="24" destOrd="0" presId="urn:microsoft.com/office/officeart/2008/layout/LinedList"/>
    <dgm:cxn modelId="{DFECB1AB-386C-4693-B874-75927E8783B7}" type="presParOf" srcId="{40F296DE-97C2-4A29-A4A1-4011977CF5A5}" destId="{F00F8F1D-5DF1-4486-A58D-DD55F76FBA75}" srcOrd="25" destOrd="0" presId="urn:microsoft.com/office/officeart/2008/layout/LinedList"/>
    <dgm:cxn modelId="{1F9D6DE4-36C8-44DB-B23B-BDA7E63DFC22}" type="presParOf" srcId="{F00F8F1D-5DF1-4486-A58D-DD55F76FBA75}" destId="{CDF67E1B-786F-4E6F-92AE-D6CEA742C6F7}" srcOrd="0" destOrd="0" presId="urn:microsoft.com/office/officeart/2008/layout/LinedList"/>
    <dgm:cxn modelId="{8730F5A4-8456-4CF9-B43C-669567407BA4}" type="presParOf" srcId="{F00F8F1D-5DF1-4486-A58D-DD55F76FBA75}" destId="{20241D48-04DD-4E7E-A4FF-3410CA275DFE}" srcOrd="1" destOrd="0" presId="urn:microsoft.com/office/officeart/2008/layout/LinedList"/>
    <dgm:cxn modelId="{37784CD7-3C24-46D2-A7F3-B3E7316235A5}" type="presParOf" srcId="{F00F8F1D-5DF1-4486-A58D-DD55F76FBA75}" destId="{F3072C1B-3D11-4A7A-A54D-194F7A1BC7A0}" srcOrd="2" destOrd="0" presId="urn:microsoft.com/office/officeart/2008/layout/LinedList"/>
    <dgm:cxn modelId="{C4724D0E-27E4-40AC-9297-A1E461A52C5D}" type="presParOf" srcId="{40F296DE-97C2-4A29-A4A1-4011977CF5A5}" destId="{A6F14ADA-E76A-480D-8E95-7275D1AF3376}" srcOrd="26" destOrd="0" presId="urn:microsoft.com/office/officeart/2008/layout/LinedList"/>
    <dgm:cxn modelId="{4830325C-E591-4B90-A2A0-BD1B666823AE}" type="presParOf" srcId="{40F296DE-97C2-4A29-A4A1-4011977CF5A5}" destId="{D9B2C598-5688-4990-98FF-324D87661191}" srcOrd="27" destOrd="0" presId="urn:microsoft.com/office/officeart/2008/layout/LinedList"/>
    <dgm:cxn modelId="{2589223F-A770-4CD4-9F8C-6BEFD4166A78}" type="presParOf" srcId="{40F296DE-97C2-4A29-A4A1-4011977CF5A5}" destId="{355CE8FB-6219-4670-9D8A-2A5783C74FAA}" srcOrd="28" destOrd="0" presId="urn:microsoft.com/office/officeart/2008/layout/LinedList"/>
    <dgm:cxn modelId="{1697227C-3C3A-455E-915D-058030116557}" type="presParOf" srcId="{355CE8FB-6219-4670-9D8A-2A5783C74FAA}" destId="{527993A4-E09A-4E9A-B194-397F728D4770}" srcOrd="0" destOrd="0" presId="urn:microsoft.com/office/officeart/2008/layout/LinedList"/>
    <dgm:cxn modelId="{9853BACF-1CA7-4FBB-BB1C-AAE74A6FC2A5}" type="presParOf" srcId="{355CE8FB-6219-4670-9D8A-2A5783C74FAA}" destId="{56DA81C8-6917-4883-AEEC-2EB178A1E6E3}" srcOrd="1" destOrd="0" presId="urn:microsoft.com/office/officeart/2008/layout/LinedList"/>
    <dgm:cxn modelId="{68B5DDA2-1C05-47CA-958C-D77C8A1BF62E}" type="presParOf" srcId="{355CE8FB-6219-4670-9D8A-2A5783C74FAA}" destId="{0172B5D7-4604-4722-BA17-A081B990338B}" srcOrd="2" destOrd="0" presId="urn:microsoft.com/office/officeart/2008/layout/LinedList"/>
    <dgm:cxn modelId="{1AA4AE61-79ED-4299-A304-178ADE4075A7}" type="presParOf" srcId="{40F296DE-97C2-4A29-A4A1-4011977CF5A5}" destId="{977DC8BB-DA0B-4162-8A11-C781C4609B73}" srcOrd="29" destOrd="0" presId="urn:microsoft.com/office/officeart/2008/layout/LinedList"/>
    <dgm:cxn modelId="{DE81CC6B-4EAD-4312-97B9-54AD74BE0F72}" type="presParOf" srcId="{40F296DE-97C2-4A29-A4A1-4011977CF5A5}" destId="{D7696A9A-8674-4217-8E41-91CE0FB29F6E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4B683-3652-4418-B137-E29C023256DC}">
      <dsp:nvSpPr>
        <dsp:cNvPr id="0" name=""/>
        <dsp:cNvSpPr/>
      </dsp:nvSpPr>
      <dsp:spPr>
        <a:xfrm>
          <a:off x="0" y="4726931"/>
          <a:ext cx="9026012" cy="1033708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Como operar sustentabilidade dos RPPS neste contexto? ....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E ainda considerando histórico da previdência do servidor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0" y="4726931"/>
        <a:ext cx="9026012" cy="1033708"/>
      </dsp:txXfrm>
    </dsp:sp>
    <dsp:sp modelId="{F5B1B337-A8E8-4EDF-8873-D011414B40E8}">
      <dsp:nvSpPr>
        <dsp:cNvPr id="0" name=""/>
        <dsp:cNvSpPr/>
      </dsp:nvSpPr>
      <dsp:spPr>
        <a:xfrm rot="10800000">
          <a:off x="0" y="3514693"/>
          <a:ext cx="9026012" cy="1589843"/>
        </a:xfrm>
        <a:prstGeom prst="upArrowCallou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Outras Políticas Públicas (saúde, educação, segurança...)</a:t>
          </a:r>
          <a:endParaRPr lang="pt-BR" sz="2000" b="1" kern="1200" dirty="0">
            <a:solidFill>
              <a:schemeClr val="tx1"/>
            </a:solidFill>
          </a:endParaRPr>
        </a:p>
      </dsp:txBody>
      <dsp:txXfrm rot="10800000">
        <a:off x="0" y="3514693"/>
        <a:ext cx="9026012" cy="1033032"/>
      </dsp:txXfrm>
    </dsp:sp>
    <dsp:sp modelId="{23BF692D-F95F-463E-A351-532EE181D3CF}">
      <dsp:nvSpPr>
        <dsp:cNvPr id="0" name=""/>
        <dsp:cNvSpPr/>
      </dsp:nvSpPr>
      <dsp:spPr>
        <a:xfrm rot="10800000">
          <a:off x="0" y="2074537"/>
          <a:ext cx="9026012" cy="1589843"/>
        </a:xfrm>
        <a:prstGeom prst="upArrowCallou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Organização Heterogênea</a:t>
          </a:r>
          <a:endParaRPr lang="pt-BR" sz="2000" b="1" kern="1200" dirty="0">
            <a:solidFill>
              <a:schemeClr val="tx1"/>
            </a:solidFill>
          </a:endParaRPr>
        </a:p>
      </dsp:txBody>
      <dsp:txXfrm rot="10800000">
        <a:off x="0" y="2074537"/>
        <a:ext cx="9026012" cy="1033032"/>
      </dsp:txXfrm>
    </dsp:sp>
    <dsp:sp modelId="{8789EA96-B188-4D4D-BBC5-F2263EDEFD75}">
      <dsp:nvSpPr>
        <dsp:cNvPr id="0" name=""/>
        <dsp:cNvSpPr/>
      </dsp:nvSpPr>
      <dsp:spPr>
        <a:xfrm rot="10800000">
          <a:off x="0" y="634382"/>
          <a:ext cx="9026012" cy="1589843"/>
        </a:xfrm>
        <a:prstGeom prst="upArrowCallou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Autonomia Federativa</a:t>
          </a:r>
          <a:endParaRPr lang="pt-BR" sz="2000" b="1" kern="1200" dirty="0">
            <a:solidFill>
              <a:schemeClr val="tx1"/>
            </a:solidFill>
          </a:endParaRPr>
        </a:p>
      </dsp:txBody>
      <dsp:txXfrm rot="10800000">
        <a:off x="0" y="634382"/>
        <a:ext cx="9026012" cy="1033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39BDD-FD1F-4FD0-A20A-72D620CAF284}">
      <dsp:nvSpPr>
        <dsp:cNvPr id="0" name=""/>
        <dsp:cNvSpPr/>
      </dsp:nvSpPr>
      <dsp:spPr>
        <a:xfrm>
          <a:off x="3642360" y="822"/>
          <a:ext cx="5463540" cy="3209391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Dados cadastrais posicionados entre os meses de julho a dezembro do exercício anterior ao da exigência de sua apresentação.</a:t>
          </a:r>
          <a:endParaRPr lang="pt-BR" sz="2400" kern="1200" dirty="0"/>
        </a:p>
      </dsp:txBody>
      <dsp:txXfrm>
        <a:off x="3642360" y="401996"/>
        <a:ext cx="4260018" cy="2407043"/>
      </dsp:txXfrm>
    </dsp:sp>
    <dsp:sp modelId="{D2342294-B294-4C24-B17B-5BB28249D2E9}">
      <dsp:nvSpPr>
        <dsp:cNvPr id="0" name=""/>
        <dsp:cNvSpPr/>
      </dsp:nvSpPr>
      <dsp:spPr>
        <a:xfrm>
          <a:off x="0" y="822"/>
          <a:ext cx="3642360" cy="320939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>
              <a:solidFill>
                <a:schemeClr val="tx1"/>
              </a:solidFill>
            </a:rPr>
            <a:t>Posição da Base Cadastral</a:t>
          </a:r>
          <a:endParaRPr lang="pt-BR" sz="4800" kern="1200" dirty="0">
            <a:solidFill>
              <a:schemeClr val="tx1"/>
            </a:solidFill>
          </a:endParaRPr>
        </a:p>
      </dsp:txBody>
      <dsp:txXfrm>
        <a:off x="156670" y="157492"/>
        <a:ext cx="3329020" cy="2896051"/>
      </dsp:txXfrm>
    </dsp:sp>
    <dsp:sp modelId="{EC535FC5-FBF2-4976-9769-6284500E356E}">
      <dsp:nvSpPr>
        <dsp:cNvPr id="0" name=""/>
        <dsp:cNvSpPr/>
      </dsp:nvSpPr>
      <dsp:spPr>
        <a:xfrm>
          <a:off x="3642360" y="3531153"/>
          <a:ext cx="5463540" cy="3209391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1900" b="1" kern="1200" dirty="0" smtClean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Data da Avaliação:</a:t>
          </a:r>
          <a:r>
            <a:rPr lang="pt-BR" altLang="pt-BR" sz="1900" b="1" kern="1200" dirty="0" smtClean="0"/>
            <a:t> </a:t>
          </a:r>
          <a:r>
            <a:rPr lang="pt-BR" altLang="pt-BR" sz="1900" kern="1200" dirty="0" smtClean="0"/>
            <a:t>a data focal para o cálculo do valor atual dos compromissos futuros do plano de benefícios, das necessidades de custeio e para precificação dos ativos e apuração do resultado atuarial. 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1900" b="1" kern="1200" dirty="0" smtClean="0">
              <a:solidFill>
                <a:srgbClr val="000080"/>
              </a:solidFill>
            </a:rPr>
            <a:t>Os valores dos ativos e das obrigações atuariais deverão ser precificados nesta data focal.</a:t>
          </a:r>
          <a:r>
            <a:rPr lang="pt-BR" altLang="pt-BR" sz="1900" kern="1200" dirty="0" smtClean="0"/>
            <a:t> </a:t>
          </a:r>
          <a:endParaRPr lang="pt-BR" altLang="pt-BR" sz="1900" kern="1200" dirty="0"/>
        </a:p>
      </dsp:txBody>
      <dsp:txXfrm>
        <a:off x="3642360" y="3932327"/>
        <a:ext cx="4260018" cy="2407043"/>
      </dsp:txXfrm>
    </dsp:sp>
    <dsp:sp modelId="{2720BB94-3629-4E9F-8EF2-B756C4ADE3ED}">
      <dsp:nvSpPr>
        <dsp:cNvPr id="0" name=""/>
        <dsp:cNvSpPr/>
      </dsp:nvSpPr>
      <dsp:spPr>
        <a:xfrm>
          <a:off x="0" y="3531153"/>
          <a:ext cx="3642360" cy="320939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>
              <a:solidFill>
                <a:schemeClr val="tx1"/>
              </a:solidFill>
            </a:rPr>
            <a:t>Data da Avaliação: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>
              <a:solidFill>
                <a:schemeClr val="tx1"/>
              </a:solidFill>
            </a:rPr>
            <a:t>31/12/</a:t>
          </a:r>
          <a:r>
            <a:rPr lang="pt-BR" sz="4800" kern="1200" dirty="0" err="1" smtClean="0">
              <a:solidFill>
                <a:schemeClr val="tx1"/>
              </a:solidFill>
            </a:rPr>
            <a:t>xxxx</a:t>
          </a:r>
          <a:endParaRPr lang="pt-BR" sz="4800" kern="1200" dirty="0">
            <a:solidFill>
              <a:schemeClr val="tx1"/>
            </a:solidFill>
          </a:endParaRPr>
        </a:p>
      </dsp:txBody>
      <dsp:txXfrm>
        <a:off x="156670" y="3687823"/>
        <a:ext cx="3329020" cy="2896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6F556-B1D8-47CE-998E-C29EFCB3A411}">
      <dsp:nvSpPr>
        <dsp:cNvPr id="0" name=""/>
        <dsp:cNvSpPr/>
      </dsp:nvSpPr>
      <dsp:spPr>
        <a:xfrm rot="16200000">
          <a:off x="989856" y="-989856"/>
          <a:ext cx="2592288" cy="4572000"/>
        </a:xfrm>
        <a:prstGeom prst="round1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SEGREGAÇÃO DA MASSA ?</a:t>
          </a:r>
          <a:endParaRPr lang="pt-BR" sz="3600" kern="1200" dirty="0">
            <a:solidFill>
              <a:schemeClr val="tx1"/>
            </a:solidFill>
          </a:endParaRPr>
        </a:p>
      </dsp:txBody>
      <dsp:txXfrm rot="5400000">
        <a:off x="0" y="0"/>
        <a:ext cx="4572000" cy="1944216"/>
      </dsp:txXfrm>
    </dsp:sp>
    <dsp:sp modelId="{CBDCC0BB-521C-424D-8396-79C49DAC41DE}">
      <dsp:nvSpPr>
        <dsp:cNvPr id="0" name=""/>
        <dsp:cNvSpPr/>
      </dsp:nvSpPr>
      <dsp:spPr>
        <a:xfrm>
          <a:off x="4572000" y="0"/>
          <a:ext cx="4572000" cy="2592288"/>
        </a:xfrm>
        <a:prstGeom prst="round1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PLANO DE AMORTIZAÇÃO ?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4572000" y="0"/>
        <a:ext cx="4572000" cy="1944216"/>
      </dsp:txXfrm>
    </dsp:sp>
    <dsp:sp modelId="{310BED1B-2E9E-4CFE-9B61-1CE0F5ACA6F3}">
      <dsp:nvSpPr>
        <dsp:cNvPr id="0" name=""/>
        <dsp:cNvSpPr/>
      </dsp:nvSpPr>
      <dsp:spPr>
        <a:xfrm rot="10800000">
          <a:off x="0" y="2592288"/>
          <a:ext cx="4572000" cy="2592288"/>
        </a:xfrm>
        <a:prstGeom prst="round1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FUNDOS DE BENS E DIREITOS ?</a:t>
          </a:r>
          <a:endParaRPr lang="pt-BR" sz="3600" kern="1200" dirty="0">
            <a:solidFill>
              <a:schemeClr val="tx1"/>
            </a:solidFill>
          </a:endParaRPr>
        </a:p>
      </dsp:txBody>
      <dsp:txXfrm rot="10800000">
        <a:off x="0" y="3240359"/>
        <a:ext cx="4572000" cy="1944216"/>
      </dsp:txXfrm>
    </dsp:sp>
    <dsp:sp modelId="{27384ED5-FC3A-4D9F-AB4A-D27D90821A99}">
      <dsp:nvSpPr>
        <dsp:cNvPr id="0" name=""/>
        <dsp:cNvSpPr/>
      </dsp:nvSpPr>
      <dsp:spPr>
        <a:xfrm rot="5400000">
          <a:off x="5561856" y="1602431"/>
          <a:ext cx="2592288" cy="4572000"/>
        </a:xfrm>
        <a:prstGeom prst="round1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MEDIDAS LEGISLATIVAS E DE GESTÃO ?</a:t>
          </a:r>
          <a:endParaRPr lang="pt-BR" sz="3600" kern="1200" dirty="0">
            <a:solidFill>
              <a:schemeClr val="tx1"/>
            </a:solidFill>
          </a:endParaRPr>
        </a:p>
      </dsp:txBody>
      <dsp:txXfrm rot="-5400000">
        <a:off x="4572000" y="3240359"/>
        <a:ext cx="4572000" cy="1944216"/>
      </dsp:txXfrm>
    </dsp:sp>
    <dsp:sp modelId="{9D636355-610C-414A-992B-C8A199030FC7}">
      <dsp:nvSpPr>
        <dsp:cNvPr id="0" name=""/>
        <dsp:cNvSpPr/>
      </dsp:nvSpPr>
      <dsp:spPr>
        <a:xfrm>
          <a:off x="2618512" y="1728187"/>
          <a:ext cx="3993989" cy="1681487"/>
        </a:xfrm>
        <a:prstGeom prst="roundRect">
          <a:avLst/>
        </a:prstGeom>
        <a:solidFill>
          <a:srgbClr val="F7B3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EXISTE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SOLUÇÃO ÚNICA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???</a:t>
          </a:r>
          <a:endParaRPr lang="pt-BR" sz="3200" kern="1200" dirty="0"/>
        </a:p>
      </dsp:txBody>
      <dsp:txXfrm>
        <a:off x="2700595" y="1810270"/>
        <a:ext cx="3829823" cy="1517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CF725-7C54-40CA-B05C-D99C4A776990}">
      <dsp:nvSpPr>
        <dsp:cNvPr id="0" name=""/>
        <dsp:cNvSpPr/>
      </dsp:nvSpPr>
      <dsp:spPr>
        <a:xfrm>
          <a:off x="680084" y="0"/>
          <a:ext cx="7707630" cy="5128344"/>
        </a:xfrm>
        <a:prstGeom prst="rightArrow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B7EDA-EE92-4F88-8706-92BCB7FE0E92}">
      <dsp:nvSpPr>
        <dsp:cNvPr id="0" name=""/>
        <dsp:cNvSpPr/>
      </dsp:nvSpPr>
      <dsp:spPr>
        <a:xfrm>
          <a:off x="464" y="1538503"/>
          <a:ext cx="1294226" cy="2051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Obtenção e crítica dos dados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63643" y="1601682"/>
        <a:ext cx="1167868" cy="1924979"/>
      </dsp:txXfrm>
    </dsp:sp>
    <dsp:sp modelId="{1CDF8BAD-06E8-4287-B3BD-CAE66DFF6240}">
      <dsp:nvSpPr>
        <dsp:cNvPr id="0" name=""/>
        <dsp:cNvSpPr/>
      </dsp:nvSpPr>
      <dsp:spPr>
        <a:xfrm>
          <a:off x="1482201" y="1538503"/>
          <a:ext cx="1479693" cy="2051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Proposição e aprovação das hipóteses atuariais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1554434" y="1610736"/>
        <a:ext cx="1335227" cy="1906871"/>
      </dsp:txXfrm>
    </dsp:sp>
    <dsp:sp modelId="{CA6FB2C5-4E83-46FE-B643-DE3ED2C1859E}">
      <dsp:nvSpPr>
        <dsp:cNvPr id="0" name=""/>
        <dsp:cNvSpPr/>
      </dsp:nvSpPr>
      <dsp:spPr>
        <a:xfrm>
          <a:off x="3149405" y="1538503"/>
          <a:ext cx="1283313" cy="2051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Estudos atuariais de </a:t>
          </a:r>
          <a:r>
            <a:rPr lang="pt-BR" sz="1700" b="1" kern="1200" dirty="0" err="1" smtClean="0">
              <a:solidFill>
                <a:schemeClr val="tx1"/>
              </a:solidFill>
            </a:rPr>
            <a:t>aplicabili-dade</a:t>
          </a:r>
          <a:r>
            <a:rPr lang="pt-BR" sz="1700" b="1" kern="1200" dirty="0" smtClean="0">
              <a:solidFill>
                <a:schemeClr val="tx1"/>
              </a:solidFill>
            </a:rPr>
            <a:t> das </a:t>
          </a:r>
          <a:r>
            <a:rPr lang="pt-BR" sz="1600" b="1" kern="1200" dirty="0" smtClean="0">
              <a:solidFill>
                <a:schemeClr val="tx1"/>
              </a:solidFill>
            </a:rPr>
            <a:t>premissas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3212051" y="1601149"/>
        <a:ext cx="1158021" cy="1926045"/>
      </dsp:txXfrm>
    </dsp:sp>
    <dsp:sp modelId="{C4CC2D31-5582-438A-89CB-25B72D1951D0}">
      <dsp:nvSpPr>
        <dsp:cNvPr id="0" name=""/>
        <dsp:cNvSpPr/>
      </dsp:nvSpPr>
      <dsp:spPr>
        <a:xfrm>
          <a:off x="4620229" y="1538503"/>
          <a:ext cx="1526293" cy="2051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Aprovação dos resultados pelos órgãos estatutários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4694736" y="1613010"/>
        <a:ext cx="1377279" cy="1902323"/>
      </dsp:txXfrm>
    </dsp:sp>
    <dsp:sp modelId="{F6301631-FBF5-454C-86D6-98003D3A2E32}">
      <dsp:nvSpPr>
        <dsp:cNvPr id="0" name=""/>
        <dsp:cNvSpPr/>
      </dsp:nvSpPr>
      <dsp:spPr>
        <a:xfrm>
          <a:off x="6334033" y="1538503"/>
          <a:ext cx="1263242" cy="2051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Obtenção do Fluxo Atuarial</a:t>
          </a:r>
        </a:p>
      </dsp:txBody>
      <dsp:txXfrm>
        <a:off x="6395699" y="1600169"/>
        <a:ext cx="1139910" cy="1928005"/>
      </dsp:txXfrm>
    </dsp:sp>
    <dsp:sp modelId="{D45A5566-7A42-45C0-91ED-B10A2CFD558F}">
      <dsp:nvSpPr>
        <dsp:cNvPr id="0" name=""/>
        <dsp:cNvSpPr/>
      </dsp:nvSpPr>
      <dsp:spPr>
        <a:xfrm>
          <a:off x="7784786" y="1538503"/>
          <a:ext cx="1282548" cy="2051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Avaliação Atuarial </a:t>
          </a:r>
        </a:p>
      </dsp:txBody>
      <dsp:txXfrm>
        <a:off x="7847395" y="1601112"/>
        <a:ext cx="1157330" cy="19261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8DBC5-4D27-4A6A-BFB2-258922F6F526}">
      <dsp:nvSpPr>
        <dsp:cNvPr id="0" name=""/>
        <dsp:cNvSpPr/>
      </dsp:nvSpPr>
      <dsp:spPr>
        <a:xfrm>
          <a:off x="0" y="2355"/>
          <a:ext cx="88997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4638E-B201-415A-92CC-3FA1F291E818}">
      <dsp:nvSpPr>
        <dsp:cNvPr id="0" name=""/>
        <dsp:cNvSpPr/>
      </dsp:nvSpPr>
      <dsp:spPr>
        <a:xfrm>
          <a:off x="0" y="2355"/>
          <a:ext cx="1779955" cy="48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0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Exposição a riscos</a:t>
          </a:r>
          <a:endParaRPr lang="pt-BR" sz="2000" b="1" i="0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sp:txBody>
      <dsp:txXfrm>
        <a:off x="0" y="2355"/>
        <a:ext cx="1779955" cy="4819824"/>
      </dsp:txXfrm>
    </dsp:sp>
    <dsp:sp modelId="{97665ACE-1E4E-4DD3-8E4C-55BA19DF462A}">
      <dsp:nvSpPr>
        <dsp:cNvPr id="0" name=""/>
        <dsp:cNvSpPr/>
      </dsp:nvSpPr>
      <dsp:spPr>
        <a:xfrm>
          <a:off x="1913451" y="21948"/>
          <a:ext cx="6986324" cy="39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Rentabilidade da carteira 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sp:txBody>
      <dsp:txXfrm>
        <a:off x="1913451" y="21948"/>
        <a:ext cx="6986324" cy="391846"/>
      </dsp:txXfrm>
    </dsp:sp>
    <dsp:sp modelId="{73F79BBB-0BC9-4A37-9276-C8EB58D73DC4}">
      <dsp:nvSpPr>
        <dsp:cNvPr id="0" name=""/>
        <dsp:cNvSpPr/>
      </dsp:nvSpPr>
      <dsp:spPr>
        <a:xfrm>
          <a:off x="1779955" y="413794"/>
          <a:ext cx="7119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D4466-64E5-4C8F-AD49-50A100C197F4}">
      <dsp:nvSpPr>
        <dsp:cNvPr id="0" name=""/>
        <dsp:cNvSpPr/>
      </dsp:nvSpPr>
      <dsp:spPr>
        <a:xfrm>
          <a:off x="1913451" y="433386"/>
          <a:ext cx="6986324" cy="39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Crescimento salarial</a:t>
          </a:r>
        </a:p>
      </dsp:txBody>
      <dsp:txXfrm>
        <a:off x="1913451" y="433386"/>
        <a:ext cx="6986324" cy="391846"/>
      </dsp:txXfrm>
    </dsp:sp>
    <dsp:sp modelId="{2F645420-8C0A-47EE-B91A-BA5002245EAB}">
      <dsp:nvSpPr>
        <dsp:cNvPr id="0" name=""/>
        <dsp:cNvSpPr/>
      </dsp:nvSpPr>
      <dsp:spPr>
        <a:xfrm>
          <a:off x="1779955" y="825232"/>
          <a:ext cx="7119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DBFFD-FC98-457B-80C7-7BCCEC728BA6}">
      <dsp:nvSpPr>
        <dsp:cNvPr id="0" name=""/>
        <dsp:cNvSpPr/>
      </dsp:nvSpPr>
      <dsp:spPr>
        <a:xfrm>
          <a:off x="1913451" y="844824"/>
          <a:ext cx="6986324" cy="39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Estrutura de cargos e salários</a:t>
          </a:r>
        </a:p>
      </dsp:txBody>
      <dsp:txXfrm>
        <a:off x="1913451" y="844824"/>
        <a:ext cx="6986324" cy="391846"/>
      </dsp:txXfrm>
    </dsp:sp>
    <dsp:sp modelId="{EC6E7152-4685-4121-989B-AB61BDBD6D9A}">
      <dsp:nvSpPr>
        <dsp:cNvPr id="0" name=""/>
        <dsp:cNvSpPr/>
      </dsp:nvSpPr>
      <dsp:spPr>
        <a:xfrm>
          <a:off x="1779955" y="1236670"/>
          <a:ext cx="7119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FD845-52F0-4B94-A012-1A3053FE55E8}">
      <dsp:nvSpPr>
        <dsp:cNvPr id="0" name=""/>
        <dsp:cNvSpPr/>
      </dsp:nvSpPr>
      <dsp:spPr>
        <a:xfrm>
          <a:off x="1913451" y="1256263"/>
          <a:ext cx="6986324" cy="39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Paridade – regras de transição 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sp:txBody>
      <dsp:txXfrm>
        <a:off x="1913451" y="1256263"/>
        <a:ext cx="6986324" cy="391846"/>
      </dsp:txXfrm>
    </dsp:sp>
    <dsp:sp modelId="{1574781A-92DA-4E86-BA01-ADADE3266266}">
      <dsp:nvSpPr>
        <dsp:cNvPr id="0" name=""/>
        <dsp:cNvSpPr/>
      </dsp:nvSpPr>
      <dsp:spPr>
        <a:xfrm>
          <a:off x="1779955" y="1648109"/>
          <a:ext cx="7119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69366-B679-4B03-B13C-8F03A32CFC27}">
      <dsp:nvSpPr>
        <dsp:cNvPr id="0" name=""/>
        <dsp:cNvSpPr/>
      </dsp:nvSpPr>
      <dsp:spPr>
        <a:xfrm>
          <a:off x="1913451" y="1667701"/>
          <a:ext cx="6986324" cy="39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Políticas de admissão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sp:txBody>
      <dsp:txXfrm>
        <a:off x="1913451" y="1667701"/>
        <a:ext cx="6986324" cy="391846"/>
      </dsp:txXfrm>
    </dsp:sp>
    <dsp:sp modelId="{4315A78B-3AB3-4DF8-921B-D6727E3635E8}">
      <dsp:nvSpPr>
        <dsp:cNvPr id="0" name=""/>
        <dsp:cNvSpPr/>
      </dsp:nvSpPr>
      <dsp:spPr>
        <a:xfrm>
          <a:off x="1779955" y="2059547"/>
          <a:ext cx="7119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10E3A-F0FF-4FC4-B51C-6B64E3BF026F}">
      <dsp:nvSpPr>
        <dsp:cNvPr id="0" name=""/>
        <dsp:cNvSpPr/>
      </dsp:nvSpPr>
      <dsp:spPr>
        <a:xfrm>
          <a:off x="1913451" y="2079139"/>
          <a:ext cx="6986324" cy="39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0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Expectativa de sobrevida </a:t>
          </a:r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 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sp:txBody>
      <dsp:txXfrm>
        <a:off x="1913451" y="2079139"/>
        <a:ext cx="6986324" cy="391846"/>
      </dsp:txXfrm>
    </dsp:sp>
    <dsp:sp modelId="{5A71392D-739C-4DFE-B3ED-E5FB73C14444}">
      <dsp:nvSpPr>
        <dsp:cNvPr id="0" name=""/>
        <dsp:cNvSpPr/>
      </dsp:nvSpPr>
      <dsp:spPr>
        <a:xfrm>
          <a:off x="1779955" y="2470986"/>
          <a:ext cx="7119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8AC0C-CB63-46D8-92B3-E17ADDA48551}">
      <dsp:nvSpPr>
        <dsp:cNvPr id="0" name=""/>
        <dsp:cNvSpPr/>
      </dsp:nvSpPr>
      <dsp:spPr>
        <a:xfrm>
          <a:off x="1913451" y="2490578"/>
          <a:ext cx="6986324" cy="39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Limites Fiscais (LRF)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sp:txBody>
      <dsp:txXfrm>
        <a:off x="1913451" y="2490578"/>
        <a:ext cx="6986324" cy="391846"/>
      </dsp:txXfrm>
    </dsp:sp>
    <dsp:sp modelId="{E62FC99E-229D-42CB-A154-733A726B6573}">
      <dsp:nvSpPr>
        <dsp:cNvPr id="0" name=""/>
        <dsp:cNvSpPr/>
      </dsp:nvSpPr>
      <dsp:spPr>
        <a:xfrm>
          <a:off x="1779955" y="2882424"/>
          <a:ext cx="7119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09EAA-B16A-4AEE-B327-683609E7FBA7}">
      <dsp:nvSpPr>
        <dsp:cNvPr id="0" name=""/>
        <dsp:cNvSpPr/>
      </dsp:nvSpPr>
      <dsp:spPr>
        <a:xfrm>
          <a:off x="1913451" y="2902016"/>
          <a:ext cx="6986324" cy="39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Capacidade financeira e orçamentária</a:t>
          </a:r>
          <a:endParaRPr lang="pt-BR" sz="2000" b="1" i="0" kern="1200" dirty="0" smtClean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sp:txBody>
      <dsp:txXfrm>
        <a:off x="1913451" y="2902016"/>
        <a:ext cx="6986324" cy="391846"/>
      </dsp:txXfrm>
    </dsp:sp>
    <dsp:sp modelId="{72D86F16-2AEE-4E91-B249-F3BECF357802}">
      <dsp:nvSpPr>
        <dsp:cNvPr id="0" name=""/>
        <dsp:cNvSpPr/>
      </dsp:nvSpPr>
      <dsp:spPr>
        <a:xfrm>
          <a:off x="1779955" y="3293862"/>
          <a:ext cx="7119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41D48-04DD-4E7E-A4FF-3410CA275DFE}">
      <dsp:nvSpPr>
        <dsp:cNvPr id="0" name=""/>
        <dsp:cNvSpPr/>
      </dsp:nvSpPr>
      <dsp:spPr>
        <a:xfrm>
          <a:off x="1913451" y="3313455"/>
          <a:ext cx="6986324" cy="596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Plano de Benefícios Garantido: regras constitucionais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sp:txBody>
      <dsp:txXfrm>
        <a:off x="1913451" y="3313455"/>
        <a:ext cx="6986324" cy="596660"/>
      </dsp:txXfrm>
    </dsp:sp>
    <dsp:sp modelId="{A6F14ADA-E76A-480D-8E95-7275D1AF3376}">
      <dsp:nvSpPr>
        <dsp:cNvPr id="0" name=""/>
        <dsp:cNvSpPr/>
      </dsp:nvSpPr>
      <dsp:spPr>
        <a:xfrm>
          <a:off x="1779955" y="3910115"/>
          <a:ext cx="7119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A81C8-6917-4883-AEEC-2EB178A1E6E3}">
      <dsp:nvSpPr>
        <dsp:cNvPr id="0" name=""/>
        <dsp:cNvSpPr/>
      </dsp:nvSpPr>
      <dsp:spPr>
        <a:xfrm>
          <a:off x="1913451" y="3929707"/>
          <a:ext cx="6986324" cy="8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+mn-cs"/>
            </a:rPr>
            <a:t>Regramento do plano: requisitos para dependentes; temporalidade pensão por morte; benefícios de curta duração ‘auxílios’; teto mínimo aposentadoria por invalidez; base de cálculo da contribuição x benefício</a:t>
          </a:r>
          <a:endParaRPr lang="pt-BR" sz="2000" b="1" kern="1200" dirty="0">
            <a:solidFill>
              <a:schemeClr val="tx1"/>
            </a:solidFill>
            <a:latin typeface="Calibri" pitchFamily="34" charset="0"/>
            <a:ea typeface="MS PGothic" pitchFamily="34" charset="-128"/>
            <a:cs typeface="+mn-cs"/>
          </a:endParaRPr>
        </a:p>
      </dsp:txBody>
      <dsp:txXfrm>
        <a:off x="1913451" y="3929707"/>
        <a:ext cx="6986324" cy="872676"/>
      </dsp:txXfrm>
    </dsp:sp>
    <dsp:sp modelId="{977DC8BB-DA0B-4162-8A11-C781C4609B73}">
      <dsp:nvSpPr>
        <dsp:cNvPr id="0" name=""/>
        <dsp:cNvSpPr/>
      </dsp:nvSpPr>
      <dsp:spPr>
        <a:xfrm>
          <a:off x="1779955" y="4802384"/>
          <a:ext cx="7119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71" cy="49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294" y="0"/>
            <a:ext cx="2942271" cy="49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5148"/>
            <a:ext cx="2942271" cy="4967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294" y="9425148"/>
            <a:ext cx="2942271" cy="4967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9AE05E6-3E40-4D79-85AA-201D650D0B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0679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71" cy="49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294" y="0"/>
            <a:ext cx="2942271" cy="49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498" y="4713368"/>
            <a:ext cx="5431154" cy="44657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5148"/>
            <a:ext cx="2942271" cy="4967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294" y="9425148"/>
            <a:ext cx="2942271" cy="4967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D82B1DD-14F1-46D7-85A1-FB241E9B3C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6894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62525" cy="3722687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07" y="4713367"/>
            <a:ext cx="4980936" cy="4467384"/>
          </a:xfrm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1616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CAB8A-D38F-4A7E-8B7C-9D01AB9321C7}" type="slidenum">
              <a:rPr lang="pt-BR"/>
              <a:pPr/>
              <a:t>15</a:t>
            </a:fld>
            <a:endParaRPr lang="pt-BR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249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5449C0-9BBF-4148-9603-0B529BB7ECC1}" type="slidenum">
              <a:rPr lang="pt-BR" altLang="pt-BR" b="0" smtClean="0"/>
              <a:pPr/>
              <a:t>16</a:t>
            </a:fld>
            <a:endParaRPr lang="pt-BR" altLang="pt-BR" b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49047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5449C0-9BBF-4148-9603-0B529BB7ECC1}" type="slidenum">
              <a:rPr lang="pt-BR" altLang="pt-BR" b="0" smtClean="0"/>
              <a:pPr/>
              <a:t>17</a:t>
            </a:fld>
            <a:endParaRPr lang="pt-BR" altLang="pt-BR" b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97591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5449C0-9BBF-4148-9603-0B529BB7ECC1}" type="slidenum">
              <a:rPr lang="pt-BR" altLang="pt-BR" b="0" smtClean="0"/>
              <a:pPr/>
              <a:t>19</a:t>
            </a:fld>
            <a:endParaRPr lang="pt-BR" altLang="pt-BR" b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57656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5449C0-9BBF-4148-9603-0B529BB7ECC1}" type="slidenum">
              <a:rPr lang="pt-BR" altLang="pt-BR" b="0" smtClean="0"/>
              <a:pPr/>
              <a:t>21</a:t>
            </a:fld>
            <a:endParaRPr lang="pt-BR" altLang="pt-BR" b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98115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5449C0-9BBF-4148-9603-0B529BB7ECC1}" type="slidenum">
              <a:rPr lang="pt-BR" altLang="pt-BR" b="0" smtClean="0"/>
              <a:pPr/>
              <a:t>25</a:t>
            </a:fld>
            <a:endParaRPr lang="pt-BR" altLang="pt-BR" b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36770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3491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5449C0-9BBF-4148-9603-0B529BB7ECC1}" type="slidenum">
              <a:rPr lang="pt-BR" altLang="pt-BR" b="0" smtClean="0"/>
              <a:pPr/>
              <a:t>32</a:t>
            </a:fld>
            <a:endParaRPr lang="pt-BR" altLang="pt-BR" b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1239838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63011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5250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0893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5449C0-9BBF-4148-9603-0B529BB7ECC1}" type="slidenum">
              <a:rPr lang="pt-BR" altLang="pt-BR" b="0" smtClean="0"/>
              <a:pPr/>
              <a:t>5</a:t>
            </a:fld>
            <a:endParaRPr lang="pt-BR" altLang="pt-BR" b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1031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9339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9601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239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D44BBA-F392-4FA0-838C-E3AD9A4B24E3}" type="slidenum">
              <a:rPr lang="pt-BR" altLang="pt-BR" b="0" smtClean="0"/>
              <a:pPr/>
              <a:t>7</a:t>
            </a:fld>
            <a:endParaRPr lang="pt-BR" altLang="pt-BR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6463"/>
            <a:ext cx="543560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7534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4183062"/>
          </a:xfrm>
          <a:noFill/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9921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D0A16-C035-48B9-8714-5FBDEC7A87EB}" type="slidenum">
              <a:rPr lang="pt-BR"/>
              <a:pPr/>
              <a:t>11</a:t>
            </a:fld>
            <a:endParaRPr lang="pt-BR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47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9598A-01A0-4F64-ABED-74750C834538}" type="slidenum">
              <a:rPr lang="pt-BR"/>
              <a:pPr/>
              <a:t>12</a:t>
            </a:fld>
            <a:endParaRPr lang="pt-BR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84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08173-7264-4E77-B964-37608D0BE339}" type="slidenum">
              <a:rPr lang="pt-BR"/>
              <a:pPr/>
              <a:t>13</a:t>
            </a:fld>
            <a:endParaRPr lang="pt-BR"/>
          </a:p>
        </p:txBody>
      </p:sp>
      <p:sp>
        <p:nvSpPr>
          <p:cNvPr id="393218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552" tIns="47776" rIns="95552" bIns="47776" anchor="b"/>
          <a:lstStyle>
            <a:lvl1pPr algn="l" defTabSz="955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2000" indent="-293688" algn="l" defTabSz="9556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1575" indent="-234950" algn="l" defTabSz="9556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9888" indent="-233363" algn="l" defTabSz="9556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09788" indent="-234950" algn="l" defTabSz="9556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988" indent="-23495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4188" indent="-23495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1388" indent="-23495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8588" indent="-23495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5BEA4170-FF21-49C9-9DB3-ECCD7E370295}" type="slidenum">
              <a:rPr lang="pt-BR" sz="1300"/>
              <a:pPr algn="r"/>
              <a:t>13</a:t>
            </a:fld>
            <a:endParaRPr lang="pt-BR" sz="1300"/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4607"/>
            <a:ext cx="5483837" cy="4115019"/>
          </a:xfrm>
        </p:spPr>
        <p:txBody>
          <a:bodyPr lIns="95552" tIns="47776" rIns="95552" bIns="47776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15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B7C12-9F37-48E9-B4C1-2EA9E8EC0E39}" type="slidenum">
              <a:rPr lang="pt-BR"/>
              <a:pPr/>
              <a:t>14</a:t>
            </a:fld>
            <a:endParaRPr lang="pt-BR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3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3563-516B-4B88-987C-F421261AD6BE}" type="datetimeFigureOut">
              <a:rPr lang="pt-BR"/>
              <a:pPr>
                <a:defRPr/>
              </a:pPr>
              <a:t>07/03/2017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6BC9-DA82-4C2C-9D13-3ADBACC6847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4D4D-BC16-4E78-BB75-52AFAF05A38F}" type="datetimeFigureOut">
              <a:rPr lang="pt-BR"/>
              <a:pPr>
                <a:defRPr/>
              </a:pPr>
              <a:t>07/03/2017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2371-B391-49CC-BAC5-F691E5BB40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3117-68C0-4214-B73C-A253B45EED11}" type="datetimeFigureOut">
              <a:rPr lang="pt-BR"/>
              <a:pPr>
                <a:defRPr/>
              </a:pPr>
              <a:t>07/03/2017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4DC7-28B9-46CC-8D63-ACD827B12E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1742-38C9-4C77-A53F-56571AA3C534}" type="datetimeFigureOut">
              <a:rPr lang="pt-BR"/>
              <a:pPr>
                <a:defRPr/>
              </a:pPr>
              <a:t>07/03/2017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7C5C-B0B2-4F78-8322-7BAEAC1FA34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5CC0-5BD6-48BA-BC98-AFC37A9EB5BF}" type="datetimeFigureOut">
              <a:rPr lang="pt-BR"/>
              <a:pPr>
                <a:defRPr/>
              </a:pPr>
              <a:t>07/03/2017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B195-76BA-43AC-98EE-F1926C241FB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CEFC-29FF-498B-BB17-F8261392D06C}" type="datetimeFigureOut">
              <a:rPr lang="pt-BR"/>
              <a:pPr>
                <a:defRPr/>
              </a:pPr>
              <a:t>07/03/2017</a:t>
            </a:fld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57C2-CCF6-4C57-BBD9-9231F8D71E2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8FE9-529D-458B-A5FA-1C0DFA2550BB}" type="datetimeFigureOut">
              <a:rPr lang="pt-BR"/>
              <a:pPr>
                <a:defRPr/>
              </a:pPr>
              <a:t>07/03/2017</a:t>
            </a:fld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457F-687B-4465-886F-43BC956B370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7F634-80CC-489A-B942-735B0118CE03}" type="datetimeFigureOut">
              <a:rPr lang="pt-BR"/>
              <a:pPr>
                <a:defRPr/>
              </a:pPr>
              <a:t>07/03/2017</a:t>
            </a:fld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40D1-35F4-49C8-9713-885901E4D75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DDF1-BCC8-44CF-9F5F-C38CEA5118E2}" type="datetimeFigureOut">
              <a:rPr lang="pt-BR"/>
              <a:pPr>
                <a:defRPr/>
              </a:pPr>
              <a:t>07/03/2017</a:t>
            </a:fld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9BE6-F20F-4780-A34E-455DA3B1D4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837E-F75B-41E8-999B-E5E456B9F66E}" type="datetimeFigureOut">
              <a:rPr lang="pt-BR"/>
              <a:pPr>
                <a:defRPr/>
              </a:pPr>
              <a:t>07/03/2017</a:t>
            </a:fld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8785-62B8-465A-B0F7-C435797F3D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90AEB5D-DA7C-4FCC-AF15-358C07E6B167}" type="datetimeFigureOut">
              <a:rPr lang="pt-BR"/>
              <a:pPr>
                <a:defRPr/>
              </a:pPr>
              <a:t>07/03/2017</a:t>
            </a:fld>
            <a:endParaRPr lang="pt-BR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28375A-BA4E-4E31-A4FF-E64BDFD7D83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8" name="Text Box 2"/>
          <p:cNvSpPr txBox="1">
            <a:spLocks noChangeArrowheads="1"/>
          </p:cNvSpPr>
          <p:nvPr/>
        </p:nvSpPr>
        <p:spPr bwMode="auto">
          <a:xfrm>
            <a:off x="1447800" y="4530725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89" name="Group 4"/>
          <p:cNvGrpSpPr>
            <a:grpSpLocks/>
          </p:cNvGrpSpPr>
          <p:nvPr/>
        </p:nvGrpSpPr>
        <p:grpSpPr bwMode="auto">
          <a:xfrm>
            <a:off x="179388" y="765175"/>
            <a:ext cx="8532812" cy="6040438"/>
            <a:chOff x="576" y="307"/>
            <a:chExt cx="4656" cy="3658"/>
          </a:xfrm>
        </p:grpSpPr>
        <p:graphicFrame>
          <p:nvGraphicFramePr>
            <p:cNvPr id="10387" name="Object 147"/>
            <p:cNvGraphicFramePr>
              <a:graphicFrameLocks noChangeAspect="1"/>
            </p:cNvGraphicFramePr>
            <p:nvPr/>
          </p:nvGraphicFramePr>
          <p:xfrm>
            <a:off x="869" y="951"/>
            <a:ext cx="4008" cy="3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Picture" r:id="rId4" imgW="677333" imgH="541867" progId="Word.Picture.8">
                    <p:embed/>
                  </p:oleObj>
                </mc:Choice>
                <mc:Fallback>
                  <p:oleObj name="Picture" r:id="rId4" imgW="677333" imgH="541867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40000" contrast="-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9" y="951"/>
                          <a:ext cx="4008" cy="30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094" name="Rectangle 6"/>
            <p:cNvSpPr>
              <a:spLocks noChangeArrowheads="1"/>
            </p:cNvSpPr>
            <p:nvPr/>
          </p:nvSpPr>
          <p:spPr bwMode="auto">
            <a:xfrm>
              <a:off x="576" y="307"/>
              <a:ext cx="4656" cy="6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endParaRPr lang="pt-BR" sz="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ctr" eaLnBrk="0" hangingPunct="0">
                <a:defRPr/>
              </a:pPr>
              <a:r>
                <a:rPr lang="pt-BR" sz="1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MF - Ministério da Fazenda</a:t>
              </a:r>
            </a:p>
            <a:p>
              <a:pPr algn="ctr" eaLnBrk="0" hangingPunct="0">
                <a:defRPr/>
              </a:pPr>
              <a:r>
                <a:rPr lang="pt-BR" sz="1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SPPS - Secretaria de Políticas de Previdência Social</a:t>
              </a:r>
            </a:p>
            <a:p>
              <a:pPr algn="ctr" eaLnBrk="0" hangingPunct="0">
                <a:defRPr/>
              </a:pPr>
              <a:r>
                <a:rPr lang="pt-BR" sz="1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DRPSP - Departamento dos Regimes de Previdência no Serviço Público</a:t>
              </a:r>
            </a:p>
          </p:txBody>
        </p:sp>
      </p:grp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0" y="5589240"/>
            <a:ext cx="9144000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pt-BR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29º Seminário </a:t>
            </a:r>
            <a:r>
              <a:rPr lang="pt-BR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Nacional de Previdência Social da </a:t>
            </a:r>
            <a:r>
              <a:rPr lang="pt-BR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ABIPEM e 6º Congresso Estadual da ASSIMPASC </a:t>
            </a:r>
            <a:endParaRPr lang="pt-BR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r" eaLnBrk="0" hangingPunct="0">
              <a:spcBef>
                <a:spcPts val="0"/>
              </a:spcBef>
              <a:defRPr/>
            </a:pPr>
            <a:r>
              <a:rPr lang="pt-BR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FLORIANÓPOLIS - DF - 10 DE MARÇO DE 2017</a:t>
            </a:r>
            <a:endParaRPr lang="pt-BR" sz="1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392" name="Rectangle 152"/>
          <p:cNvSpPr>
            <a:spLocks noChangeArrowheads="1"/>
          </p:cNvSpPr>
          <p:nvPr/>
        </p:nvSpPr>
        <p:spPr bwMode="auto">
          <a:xfrm>
            <a:off x="1" y="2940050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6600" b="1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GESTÃO ATUARIAL</a:t>
            </a:r>
            <a:endParaRPr lang="pt-BR" sz="6600" b="1" i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6161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637270"/>
            <a:ext cx="9117604" cy="465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pt-BR" altLang="pt-BR" sz="2700" u="sng" dirty="0" smtClean="0">
                <a:latin typeface="Calibri" panose="020F0502020204030204" pitchFamily="34" charset="0"/>
                <a:sym typeface="Wingdings" pitchFamily="2" charset="2"/>
              </a:rPr>
              <a:t>Nota Técnica Atuarial</a:t>
            </a:r>
            <a:r>
              <a:rPr lang="pt-BR" altLang="pt-BR" sz="2700" dirty="0">
                <a:latin typeface="Calibri" panose="020F0502020204030204" pitchFamily="34" charset="0"/>
                <a:sym typeface="Wingdings" pitchFamily="2" charset="2"/>
              </a:rPr>
              <a:t>: </a:t>
            </a:r>
            <a:r>
              <a:rPr lang="pt-BR" altLang="pt-BR" sz="2700" dirty="0" smtClean="0">
                <a:latin typeface="Calibri" panose="020F0502020204030204" pitchFamily="34" charset="0"/>
                <a:sym typeface="Wingdings" pitchFamily="2" charset="2"/>
              </a:rPr>
              <a:t>Documento </a:t>
            </a:r>
            <a:r>
              <a:rPr lang="pt-BR" altLang="pt-BR" sz="2700" dirty="0">
                <a:latin typeface="Calibri" panose="020F0502020204030204" pitchFamily="34" charset="0"/>
                <a:sym typeface="Wingdings" pitchFamily="2" charset="2"/>
              </a:rPr>
              <a:t>que descreve as bases técnicas, premissas e formulações utilizadas para os cálculos</a:t>
            </a:r>
            <a:r>
              <a:rPr lang="pt-BR" altLang="pt-BR" sz="2700" dirty="0" smtClean="0">
                <a:latin typeface="Calibri" panose="020F0502020204030204" pitchFamily="34" charset="0"/>
                <a:sym typeface="Wingdings" pitchFamily="2" charset="2"/>
              </a:rPr>
              <a:t>.</a:t>
            </a:r>
          </a:p>
          <a:p>
            <a:pPr marL="457200" indent="-457200" algn="just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pt-BR" altLang="pt-BR" sz="2700" u="sng" dirty="0">
                <a:latin typeface="Calibri" panose="020F0502020204030204" pitchFamily="34" charset="0"/>
                <a:sym typeface="Wingdings" pitchFamily="2" charset="2"/>
              </a:rPr>
              <a:t>Relatório da </a:t>
            </a:r>
            <a:r>
              <a:rPr lang="pt-BR" altLang="pt-BR" sz="2700" u="sng" dirty="0" smtClean="0">
                <a:latin typeface="Calibri" panose="020F0502020204030204" pitchFamily="34" charset="0"/>
                <a:sym typeface="Wingdings" pitchFamily="2" charset="2"/>
              </a:rPr>
              <a:t>Avaliação Atuarial</a:t>
            </a:r>
            <a:r>
              <a:rPr lang="pt-BR" altLang="pt-BR" sz="2700" dirty="0">
                <a:latin typeface="Calibri" panose="020F0502020204030204" pitchFamily="34" charset="0"/>
                <a:sym typeface="Wingdings" pitchFamily="2" charset="2"/>
              </a:rPr>
              <a:t>: </a:t>
            </a:r>
            <a:r>
              <a:rPr lang="pt-BR" altLang="pt-BR" sz="2700" dirty="0" smtClean="0">
                <a:latin typeface="Calibri" panose="020F0502020204030204" pitchFamily="34" charset="0"/>
                <a:sym typeface="Wingdings" pitchFamily="2" charset="2"/>
              </a:rPr>
              <a:t>Apresenta</a:t>
            </a:r>
            <a:r>
              <a:rPr lang="pt-BR" altLang="pt-BR" sz="2700" dirty="0">
                <a:latin typeface="Calibri" panose="020F0502020204030204" pitchFamily="34" charset="0"/>
                <a:sym typeface="Wingdings" pitchFamily="2" charset="2"/>
              </a:rPr>
              <a:t>, de forma descritiva, as bases, hipóteses e resultados apurados pela avaliação </a:t>
            </a:r>
            <a:r>
              <a:rPr lang="pt-BR" altLang="pt-BR" sz="2700" dirty="0" smtClean="0">
                <a:latin typeface="Calibri" panose="020F0502020204030204" pitchFamily="34" charset="0"/>
                <a:sym typeface="Wingdings" pitchFamily="2" charset="2"/>
              </a:rPr>
              <a:t>atuarial.</a:t>
            </a:r>
          </a:p>
          <a:p>
            <a:pPr marL="457200" indent="-457200" algn="just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pt-BR" altLang="pt-BR" sz="2700" u="sng" dirty="0">
                <a:latin typeface="Calibri" panose="020F0502020204030204" pitchFamily="34" charset="0"/>
                <a:sym typeface="Wingdings" pitchFamily="2" charset="2"/>
              </a:rPr>
              <a:t>Parecer </a:t>
            </a:r>
            <a:r>
              <a:rPr lang="pt-BR" altLang="pt-BR" sz="2700" u="sng" dirty="0" smtClean="0">
                <a:latin typeface="Calibri" panose="020F0502020204030204" pitchFamily="34" charset="0"/>
                <a:sym typeface="Wingdings" pitchFamily="2" charset="2"/>
              </a:rPr>
              <a:t>Atuarial</a:t>
            </a:r>
            <a:r>
              <a:rPr lang="pt-BR" altLang="pt-BR" sz="2700" dirty="0">
                <a:latin typeface="Calibri" panose="020F0502020204030204" pitchFamily="34" charset="0"/>
                <a:sym typeface="Wingdings" pitchFamily="2" charset="2"/>
              </a:rPr>
              <a:t>: </a:t>
            </a:r>
            <a:r>
              <a:rPr lang="pt-BR" altLang="pt-BR" sz="2700" dirty="0" smtClean="0">
                <a:latin typeface="Calibri" panose="020F0502020204030204" pitchFamily="34" charset="0"/>
                <a:sym typeface="Wingdings" pitchFamily="2" charset="2"/>
              </a:rPr>
              <a:t>Apresenta</a:t>
            </a:r>
            <a:r>
              <a:rPr lang="pt-BR" altLang="pt-BR" sz="2700" dirty="0">
                <a:latin typeface="Calibri" panose="020F0502020204030204" pitchFamily="34" charset="0"/>
                <a:sym typeface="Wingdings" pitchFamily="2" charset="2"/>
              </a:rPr>
              <a:t>, de forma conclusiva, a situação financeira e atuarial do plano, certifica a adequação da base de dados e das hipóteses utilizadas na avaliação e aponta medidas para a busca e manutenção do equilíbrio financeiro e </a:t>
            </a:r>
            <a:r>
              <a:rPr lang="pt-BR" altLang="pt-BR" sz="2700" dirty="0" smtClean="0">
                <a:latin typeface="Calibri" panose="020F0502020204030204" pitchFamily="34" charset="0"/>
                <a:sym typeface="Wingdings" pitchFamily="2" charset="2"/>
              </a:rPr>
              <a:t>atuarial.</a:t>
            </a:r>
          </a:p>
          <a:p>
            <a:pPr marL="457200" indent="-457200" algn="just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pt-BR" altLang="pt-BR" sz="2700" u="sng" dirty="0">
                <a:latin typeface="Calibri" panose="020F0502020204030204" pitchFamily="34" charset="0"/>
                <a:sym typeface="Wingdings" pitchFamily="2" charset="2"/>
              </a:rPr>
              <a:t>Demonstrativo de Resultado da Avaliação Atuarial - DRAA</a:t>
            </a:r>
            <a:r>
              <a:rPr lang="pt-BR" altLang="pt-BR" sz="2700" dirty="0">
                <a:latin typeface="Calibri" panose="020F0502020204030204" pitchFamily="34" charset="0"/>
                <a:sym typeface="Wingdings" pitchFamily="2" charset="2"/>
              </a:rPr>
              <a:t>: </a:t>
            </a:r>
            <a:r>
              <a:rPr lang="pt-BR" altLang="pt-BR" sz="2700" dirty="0" smtClean="0">
                <a:latin typeface="Calibri" panose="020F0502020204030204" pitchFamily="34" charset="0"/>
                <a:sym typeface="Wingdings" pitchFamily="2" charset="2"/>
              </a:rPr>
              <a:t>Resumo </a:t>
            </a:r>
            <a:r>
              <a:rPr lang="pt-BR" altLang="pt-BR" sz="2700" dirty="0">
                <a:latin typeface="Calibri" panose="020F0502020204030204" pitchFamily="34" charset="0"/>
                <a:sym typeface="Wingdings" pitchFamily="2" charset="2"/>
              </a:rPr>
              <a:t>da avaliação atuarial, encaminhado ao Ministério da Previdência Social, até o dia 31 de março de cada </a:t>
            </a:r>
            <a:r>
              <a:rPr lang="pt-BR" altLang="pt-BR" sz="2700" dirty="0" smtClean="0">
                <a:latin typeface="Calibri" panose="020F0502020204030204" pitchFamily="34" charset="0"/>
                <a:sym typeface="Wingdings" pitchFamily="2" charset="2"/>
              </a:rPr>
              <a:t>exercício</a:t>
            </a:r>
            <a:r>
              <a:rPr lang="pt-BR" altLang="pt-BR" sz="2700" dirty="0">
                <a:latin typeface="Calibri" panose="020F0502020204030204" pitchFamily="34" charset="0"/>
                <a:sym typeface="Wingdings" pitchFamily="2" charset="2"/>
              </a:rPr>
              <a:t>.</a:t>
            </a:r>
            <a:endParaRPr lang="pt-BR" altLang="pt-BR" sz="2700" dirty="0" smtClean="0"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037" y="915851"/>
            <a:ext cx="9135963" cy="57606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AVALIAÇÃO ATUARIAL: DOCUMENTOS PRODUZIDOS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9415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100" y="1209675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pt-BR" sz="2200">
              <a:solidFill>
                <a:schemeClr val="tx2"/>
              </a:solidFill>
            </a:endParaRPr>
          </a:p>
        </p:txBody>
      </p:sp>
      <p:sp>
        <p:nvSpPr>
          <p:cNvPr id="114691" name="Rectangle 9"/>
          <p:cNvSpPr>
            <a:spLocks noChangeArrowheads="1"/>
          </p:cNvSpPr>
          <p:nvPr/>
        </p:nvSpPr>
        <p:spPr bwMode="auto">
          <a:xfrm>
            <a:off x="467544" y="1412875"/>
            <a:ext cx="8371656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19100" indent="-4191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3200" dirty="0">
                <a:latin typeface="Verdana" pitchFamily="34" charset="0"/>
              </a:rPr>
              <a:t>Nota Técnica Atuarial - NTA</a:t>
            </a: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1600" dirty="0">
              <a:latin typeface="Verdana" pitchFamily="34" charset="0"/>
            </a:endParaRP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200" dirty="0">
                <a:solidFill>
                  <a:schemeClr val="tx2"/>
                </a:solidFill>
                <a:latin typeface="Verdana" pitchFamily="34" charset="0"/>
              </a:rPr>
              <a:t>É o documento exclusivo de cada RPPS que descreve de forma clara e precisa as características gerais dos planos de benefícios, a formulação para o cálculo do custeio e das reservas matemáticas previdenciárias, as suas bases técnicas e premissas a serem utilizadas nos cálculos, contendo, no mínimo, os dados constantes do Anexo da Portaria nº 403/2008.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217488"/>
            <a:ext cx="8659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pt-BR" sz="2000" b="1">
              <a:solidFill>
                <a:srgbClr val="006666"/>
              </a:solidFill>
            </a:endParaRPr>
          </a:p>
          <a:p>
            <a:pPr algn="r"/>
            <a:endParaRPr lang="pt-BR" sz="2000" b="1">
              <a:solidFill>
                <a:srgbClr val="006666"/>
              </a:solidFill>
            </a:endParaRPr>
          </a:p>
          <a:p>
            <a:pPr algn="r"/>
            <a:r>
              <a:rPr lang="pt-BR" sz="2200" b="1">
                <a:solidFill>
                  <a:srgbClr val="006666"/>
                </a:solidFill>
                <a:latin typeface="Arial" pitchFamily="34" charset="0"/>
              </a:rPr>
              <a:t>Atuária – Aplicada aos RPPS</a:t>
            </a:r>
          </a:p>
          <a:p>
            <a:pPr eaLnBrk="0" hangingPunct="0">
              <a:spcBef>
                <a:spcPct val="20000"/>
              </a:spcBef>
            </a:pPr>
            <a:endParaRPr lang="pt-BR" sz="3200">
              <a:latin typeface="Arial" pitchFamily="34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283968" y="5445224"/>
            <a:ext cx="42821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dirty="0">
                <a:latin typeface="Tahoma" pitchFamily="34" charset="0"/>
              </a:rPr>
              <a:t>(Portaria </a:t>
            </a:r>
            <a:r>
              <a:rPr lang="pt-BR" sz="2000" dirty="0" smtClean="0">
                <a:latin typeface="Tahoma" pitchFamily="34" charset="0"/>
              </a:rPr>
              <a:t>MPS 403/2008</a:t>
            </a:r>
            <a:r>
              <a:rPr lang="pt-BR" sz="2000" dirty="0">
                <a:latin typeface="Tahoma" pitchFamily="34" charset="0"/>
              </a:rPr>
              <a:t>, Art. 2º, </a:t>
            </a:r>
            <a:r>
              <a:rPr lang="pt-BR" sz="2000" dirty="0" smtClean="0">
                <a:latin typeface="Tahoma" pitchFamily="34" charset="0"/>
              </a:rPr>
              <a:t>VII </a:t>
            </a:r>
            <a:r>
              <a:rPr lang="pt-BR" sz="2000" dirty="0">
                <a:latin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191287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100" y="1209675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pt-BR" sz="2200">
              <a:solidFill>
                <a:schemeClr val="tx2"/>
              </a:solidFill>
            </a:endParaRPr>
          </a:p>
        </p:txBody>
      </p:sp>
      <p:sp>
        <p:nvSpPr>
          <p:cNvPr id="115715" name="Rectangle 9"/>
          <p:cNvSpPr>
            <a:spLocks noChangeArrowheads="1"/>
          </p:cNvSpPr>
          <p:nvPr/>
        </p:nvSpPr>
        <p:spPr bwMode="auto">
          <a:xfrm>
            <a:off x="684213" y="1412875"/>
            <a:ext cx="7772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1600" dirty="0"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29242" y="2147093"/>
            <a:ext cx="179293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2400" b="1" dirty="0" smtClean="0">
                <a:latin typeface="Arial" pitchFamily="34" charset="0"/>
              </a:rPr>
              <a:t>Elementos</a:t>
            </a: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2400" b="1" dirty="0" smtClean="0">
                <a:latin typeface="Arial" pitchFamily="34" charset="0"/>
              </a:rPr>
              <a:t>Mínimos</a:t>
            </a: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2400" b="1" dirty="0" smtClean="0">
                <a:latin typeface="Arial" pitchFamily="34" charset="0"/>
              </a:rPr>
              <a:t>da Nota</a:t>
            </a: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2400" b="1" dirty="0" smtClean="0">
                <a:latin typeface="Arial" pitchFamily="34" charset="0"/>
              </a:rPr>
              <a:t>Técnica</a:t>
            </a:r>
          </a:p>
          <a:p>
            <a:pPr marL="419100" indent="-4191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2400" b="1" dirty="0" smtClean="0">
                <a:latin typeface="Arial" pitchFamily="34" charset="0"/>
              </a:rPr>
              <a:t>Atuarial -</a:t>
            </a:r>
          </a:p>
          <a:p>
            <a:pPr marL="419100" indent="-4191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2400" b="1" dirty="0" smtClean="0">
                <a:latin typeface="Arial" pitchFamily="34" charset="0"/>
              </a:rPr>
              <a:t>NTA</a:t>
            </a:r>
            <a:endParaRPr lang="pt-BR" sz="2400" b="1" dirty="0">
              <a:latin typeface="Arial" pitchFamily="34" charset="0"/>
            </a:endParaRP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2400" b="1" dirty="0">
              <a:latin typeface="Verdana" pitchFamily="34" charset="0"/>
            </a:endParaRPr>
          </a:p>
          <a:p>
            <a:pPr algn="r"/>
            <a:endParaRPr lang="pt-BR" sz="2200" b="1" dirty="0">
              <a:solidFill>
                <a:srgbClr val="006666"/>
              </a:solidFill>
              <a:latin typeface="Arial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pt-BR" sz="2200" b="1" dirty="0">
              <a:latin typeface="Arial" pitchFamily="34" charset="0"/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69" y="545"/>
            <a:ext cx="7545499" cy="674136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5430361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13"/>
          <p:cNvSpPr>
            <a:spLocks noChangeArrowheads="1"/>
          </p:cNvSpPr>
          <p:nvPr/>
        </p:nvSpPr>
        <p:spPr bwMode="auto">
          <a:xfrm>
            <a:off x="38100" y="1209675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pt-BR" sz="2200">
              <a:solidFill>
                <a:schemeClr val="tx2"/>
              </a:solidFill>
            </a:endParaRPr>
          </a:p>
        </p:txBody>
      </p:sp>
      <p:sp>
        <p:nvSpPr>
          <p:cNvPr id="392195" name="Rectangle 9"/>
          <p:cNvSpPr>
            <a:spLocks noChangeArrowheads="1"/>
          </p:cNvSpPr>
          <p:nvPr/>
        </p:nvSpPr>
        <p:spPr bwMode="auto">
          <a:xfrm>
            <a:off x="684213" y="1412875"/>
            <a:ext cx="7772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3200">
                <a:latin typeface="Arial" pitchFamily="34" charset="0"/>
              </a:rPr>
              <a:t>Exemplo </a:t>
            </a: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3200">
                <a:latin typeface="Arial" pitchFamily="34" charset="0"/>
              </a:rPr>
              <a:t>Simplificado</a:t>
            </a: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3200">
                <a:latin typeface="Arial" pitchFamily="34" charset="0"/>
              </a:rPr>
              <a:t>de  NTA</a:t>
            </a: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2000">
              <a:latin typeface="Verdana" pitchFamily="34" charset="0"/>
            </a:endParaRP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1600">
              <a:latin typeface="Arial" pitchFamily="34" charset="0"/>
            </a:endParaRPr>
          </a:p>
        </p:txBody>
      </p:sp>
      <p:pic>
        <p:nvPicPr>
          <p:cNvPr id="39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1412875"/>
            <a:ext cx="4178300" cy="518477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3957074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100" y="1209675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pt-BR" sz="2200">
              <a:solidFill>
                <a:schemeClr val="tx2"/>
              </a:solidFill>
            </a:endParaRPr>
          </a:p>
        </p:txBody>
      </p:sp>
      <p:sp>
        <p:nvSpPr>
          <p:cNvPr id="157699" name="Rectangle 9"/>
          <p:cNvSpPr>
            <a:spLocks noChangeArrowheads="1"/>
          </p:cNvSpPr>
          <p:nvPr/>
        </p:nvSpPr>
        <p:spPr bwMode="auto">
          <a:xfrm>
            <a:off x="144091" y="3079303"/>
            <a:ext cx="1007467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3200" dirty="0">
                <a:latin typeface="Arial" pitchFamily="34" charset="0"/>
              </a:rPr>
              <a:t>NTA</a:t>
            </a: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2000" dirty="0">
              <a:latin typeface="Verdana" pitchFamily="34" charset="0"/>
            </a:endParaRP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1600" dirty="0"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511175"/>
            <a:ext cx="8659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pt-BR" sz="2000" b="1">
              <a:solidFill>
                <a:srgbClr val="006666"/>
              </a:solidFill>
            </a:endParaRPr>
          </a:p>
          <a:p>
            <a:pPr algn="r"/>
            <a:r>
              <a:rPr lang="pt-BR" sz="2200" b="1">
                <a:solidFill>
                  <a:srgbClr val="006666"/>
                </a:solidFill>
                <a:latin typeface="Arial" pitchFamily="34" charset="0"/>
              </a:rPr>
              <a:t>Atuária – Aplicada aos RPPS</a:t>
            </a:r>
          </a:p>
          <a:p>
            <a:pPr eaLnBrk="0" hangingPunct="0">
              <a:spcBef>
                <a:spcPct val="20000"/>
              </a:spcBef>
            </a:pPr>
            <a:endParaRPr lang="pt-BR" sz="2200">
              <a:latin typeface="Arial" pitchFamily="34" charset="0"/>
            </a:endParaRPr>
          </a:p>
        </p:txBody>
      </p:sp>
      <p:pic>
        <p:nvPicPr>
          <p:cNvPr id="1577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5103"/>
            <a:ext cx="7560840" cy="66762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77302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100" y="1209675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pt-BR" sz="2200">
              <a:solidFill>
                <a:schemeClr val="tx2"/>
              </a:solidFill>
            </a:endParaRPr>
          </a:p>
        </p:txBody>
      </p:sp>
      <p:sp>
        <p:nvSpPr>
          <p:cNvPr id="159747" name="Rectangle 9"/>
          <p:cNvSpPr>
            <a:spLocks noChangeArrowheads="1"/>
          </p:cNvSpPr>
          <p:nvPr/>
        </p:nvSpPr>
        <p:spPr bwMode="auto">
          <a:xfrm>
            <a:off x="38100" y="3212753"/>
            <a:ext cx="1079475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3200" dirty="0">
                <a:latin typeface="Arial" pitchFamily="34" charset="0"/>
              </a:rPr>
              <a:t>NTA</a:t>
            </a: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2000" dirty="0">
              <a:latin typeface="Verdana" pitchFamily="34" charset="0"/>
            </a:endParaRPr>
          </a:p>
          <a:p>
            <a:pPr marL="419100" indent="-4191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1600" dirty="0">
              <a:latin typeface="Arial" pitchFamily="34" charset="0"/>
            </a:endParaRPr>
          </a:p>
        </p:txBody>
      </p:sp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1841"/>
            <a:ext cx="7846268" cy="6766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85195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ChangeArrowheads="1"/>
          </p:cNvSpPr>
          <p:nvPr/>
        </p:nvSpPr>
        <p:spPr bwMode="auto">
          <a:xfrm>
            <a:off x="-70714" y="551873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6771" name="Rectangle 9"/>
          <p:cNvSpPr>
            <a:spLocks noChangeArrowheads="1"/>
          </p:cNvSpPr>
          <p:nvPr/>
        </p:nvSpPr>
        <p:spPr bwMode="auto">
          <a:xfrm>
            <a:off x="323852" y="1412877"/>
            <a:ext cx="8569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1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2000" dirty="0"/>
          </a:p>
        </p:txBody>
      </p:sp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323852" y="1069977"/>
            <a:ext cx="86598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lang="pt-BR" altLang="pt-BR" sz="3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REGIMES FINANCEIROS</a:t>
            </a:r>
            <a:endParaRPr lang="pt-BR" altLang="pt-BR" sz="3400" dirty="0"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7504" y="1782766"/>
            <a:ext cx="8889582" cy="482443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Os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regimes financeiros determinam a forma adotada para o financiamento dos benefícios, ou seja, como serão quantificadas as contribuições necessárias face aos fluxos de pagamento de benefícios e demais despesas previstos para o plano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</a:p>
          <a:p>
            <a:pPr marL="0" indent="0" algn="just">
              <a:defRPr/>
            </a:pPr>
            <a:endParaRPr lang="pt-BR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dimensionamento das reservas matemáticas é função do regime 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financeiro adotado:</a:t>
            </a:r>
          </a:p>
          <a:p>
            <a:pPr marL="432000" indent="0" algn="just"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a) Repartição simples.</a:t>
            </a:r>
          </a:p>
          <a:p>
            <a:pPr marL="432000" indent="0" algn="just"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b) Repartição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de capitais de 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cobertura.</a:t>
            </a:r>
          </a:p>
          <a:p>
            <a:pPr marL="432000" indent="0" algn="just"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c) Capitalização.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569349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ChangeArrowheads="1"/>
          </p:cNvSpPr>
          <p:nvPr/>
        </p:nvSpPr>
        <p:spPr bwMode="auto">
          <a:xfrm>
            <a:off x="-70714" y="551873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6771" name="Rectangle 9"/>
          <p:cNvSpPr>
            <a:spLocks noChangeArrowheads="1"/>
          </p:cNvSpPr>
          <p:nvPr/>
        </p:nvSpPr>
        <p:spPr bwMode="auto">
          <a:xfrm>
            <a:off x="323852" y="1412877"/>
            <a:ext cx="8569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1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2000" dirty="0"/>
          </a:p>
        </p:txBody>
      </p:sp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216225" y="961850"/>
            <a:ext cx="86598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lang="pt-BR" altLang="pt-BR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REGIME FINANCEIRO DE REPARTIÇÃO SIMPLES</a:t>
            </a:r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26415" y="1412877"/>
            <a:ext cx="9170415" cy="628202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Font typeface="Wingdings" pitchFamily="2" charset="2"/>
              <a:buChar char="ü"/>
              <a:tabLst>
                <a:tab pos="442913" algn="l"/>
              </a:tabLst>
            </a:pPr>
            <a:r>
              <a:rPr lang="pt-BR" sz="2300" dirty="0" smtClean="0"/>
              <a:t>	</a:t>
            </a:r>
            <a:r>
              <a:rPr lang="pt-BR" sz="2300" b="1" dirty="0" smtClean="0"/>
              <a:t>A</a:t>
            </a:r>
            <a:r>
              <a:rPr lang="pt-BR" sz="2250" b="1" dirty="0" smtClean="0"/>
              <a:t>rrecadam-se </a:t>
            </a:r>
            <a:r>
              <a:rPr lang="pt-BR" sz="2250" b="1" dirty="0"/>
              <a:t>os recursos suficientes para cobrir as despesas esperadas do mesmo exercício </a:t>
            </a:r>
            <a:r>
              <a:rPr lang="pt-BR" sz="2250" dirty="0"/>
              <a:t>com benefícios de </a:t>
            </a:r>
            <a:r>
              <a:rPr lang="pt-BR" sz="2250" b="1" dirty="0"/>
              <a:t>pagamento único </a:t>
            </a:r>
            <a:r>
              <a:rPr lang="pt-BR" sz="2250" dirty="0"/>
              <a:t>cujo evento gerador seja invalidez, morte, doença ou reclusão, ou </a:t>
            </a:r>
            <a:r>
              <a:rPr lang="pt-BR" sz="2250" b="1" dirty="0"/>
              <a:t>benefícios temporários de curta duração</a:t>
            </a:r>
            <a:r>
              <a:rPr lang="pt-BR" sz="2250" dirty="0"/>
              <a:t>, nos casos de doença ou reclusão</a:t>
            </a:r>
            <a:r>
              <a:rPr lang="pt-BR" sz="2250" dirty="0" smtClean="0"/>
              <a:t>.</a:t>
            </a:r>
          </a:p>
          <a:p>
            <a:pPr marL="0" indent="0" algn="just">
              <a:buFont typeface="Wingdings" pitchFamily="2" charset="2"/>
              <a:buChar char="ü"/>
              <a:tabLst>
                <a:tab pos="442913" algn="l"/>
              </a:tabLst>
            </a:pPr>
            <a:r>
              <a:rPr lang="pt-BR" sz="2250" dirty="0"/>
              <a:t>	</a:t>
            </a:r>
            <a:r>
              <a:rPr lang="pt-BR" sz="2250" b="1" dirty="0" smtClean="0"/>
              <a:t>Não </a:t>
            </a:r>
            <a:r>
              <a:rPr lang="pt-BR" sz="2250" b="1" dirty="0"/>
              <a:t>há constituição de reservas matemáticas </a:t>
            </a:r>
            <a:r>
              <a:rPr lang="pt-BR" sz="2250" dirty="0"/>
              <a:t>para fazer frente aos compromissos calculados sob esse regime, admitindo-se a constituição de fundo </a:t>
            </a:r>
            <a:r>
              <a:rPr lang="pt-BR" sz="2250" dirty="0" err="1"/>
              <a:t>previdencial</a:t>
            </a:r>
            <a:r>
              <a:rPr lang="pt-BR" sz="2250" dirty="0"/>
              <a:t> </a:t>
            </a:r>
            <a:r>
              <a:rPr lang="pt-BR" sz="2250" dirty="0" smtClean="0"/>
              <a:t>para oscilação de riscos.</a:t>
            </a:r>
          </a:p>
          <a:p>
            <a:pPr marL="0" indent="0" algn="just">
              <a:buFont typeface="Wingdings" pitchFamily="2" charset="2"/>
              <a:buChar char="ü"/>
              <a:tabLst>
                <a:tab pos="442913" algn="l"/>
              </a:tabLst>
            </a:pPr>
            <a:endParaRPr lang="pt-BR" sz="2250" dirty="0" smtClean="0"/>
          </a:p>
          <a:p>
            <a:pPr marL="0" indent="0" algn="just">
              <a:buFont typeface="Wingdings" pitchFamily="2" charset="2"/>
              <a:buChar char="ü"/>
              <a:tabLst>
                <a:tab pos="442913" algn="l"/>
              </a:tabLst>
            </a:pPr>
            <a:r>
              <a:rPr lang="pt-BR" sz="2250" b="1" dirty="0" smtClean="0">
                <a:cs typeface="Arial" pitchFamily="34" charset="0"/>
              </a:rPr>
              <a:t>Portaria MPS 403/2008 (art. 4º, § 3º):</a:t>
            </a:r>
            <a:r>
              <a:rPr lang="pt-BR" sz="2250" dirty="0" smtClean="0">
                <a:cs typeface="Arial" pitchFamily="34" charset="0"/>
              </a:rPr>
              <a:t> Admitido apenas (*) para benefícios de curto prazo: auxílio-doença</a:t>
            </a:r>
            <a:r>
              <a:rPr lang="pt-BR" sz="2250" dirty="0">
                <a:cs typeface="Arial" pitchFamily="34" charset="0"/>
              </a:rPr>
              <a:t>, salário-maternidade, auxílio-reclusão e salário-família</a:t>
            </a:r>
            <a:r>
              <a:rPr lang="pt-BR" sz="2250" dirty="0" smtClean="0">
                <a:cs typeface="Arial" pitchFamily="34" charset="0"/>
              </a:rPr>
              <a:t>.</a:t>
            </a:r>
          </a:p>
          <a:p>
            <a:pPr marL="0" indent="0" algn="just">
              <a:tabLst>
                <a:tab pos="442913" algn="l"/>
              </a:tabLst>
            </a:pPr>
            <a:r>
              <a:rPr lang="pt-BR" sz="2250" dirty="0" smtClean="0">
                <a:cs typeface="Arial" pitchFamily="34" charset="0"/>
              </a:rPr>
              <a:t>(*) Exceção: Plano Financeiro de RPPS com segregação da massa.</a:t>
            </a:r>
            <a:endParaRPr lang="pt-BR" sz="2250" dirty="0"/>
          </a:p>
        </p:txBody>
      </p:sp>
    </p:spTree>
    <p:extLst>
      <p:ext uri="{BB962C8B-B14F-4D97-AF65-F5344CB8AC3E}">
        <p14:creationId xmlns:p14="http://schemas.microsoft.com/office/powerpoint/2010/main" val="99944256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74355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600" dirty="0">
              <a:latin typeface="Arial Black" panose="020B0A04020102020204" pitchFamily="34" charset="0"/>
            </a:endParaRPr>
          </a:p>
          <a:p>
            <a:pPr algn="ctr"/>
            <a:r>
              <a:rPr lang="pt-BR" sz="2400" u="sng" dirty="0">
                <a:latin typeface="Arial Black" panose="020B0A04020102020204" pitchFamily="34" charset="0"/>
              </a:rPr>
              <a:t>REGIME FINANCEIRO DE REPARTIÇÃO SIMPLES</a:t>
            </a:r>
          </a:p>
        </p:txBody>
      </p:sp>
      <p:pic>
        <p:nvPicPr>
          <p:cNvPr id="4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"/>
          <a:stretch>
            <a:fillRect/>
          </a:stretch>
        </p:blipFill>
        <p:spPr bwMode="auto">
          <a:xfrm>
            <a:off x="0" y="1340768"/>
            <a:ext cx="9143999" cy="5400600"/>
          </a:xfrm>
          <a:prstGeom prst="rect">
            <a:avLst/>
          </a:prstGeom>
          <a:solidFill>
            <a:srgbClr val="99CC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63301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ChangeArrowheads="1"/>
          </p:cNvSpPr>
          <p:nvPr/>
        </p:nvSpPr>
        <p:spPr bwMode="auto">
          <a:xfrm>
            <a:off x="-72523" y="967011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6771" name="Rectangle 9"/>
          <p:cNvSpPr>
            <a:spLocks noChangeArrowheads="1"/>
          </p:cNvSpPr>
          <p:nvPr/>
        </p:nvSpPr>
        <p:spPr bwMode="auto">
          <a:xfrm>
            <a:off x="323852" y="1412877"/>
            <a:ext cx="8569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1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2000" dirty="0"/>
          </a:p>
        </p:txBody>
      </p:sp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131471" y="1077975"/>
            <a:ext cx="86598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lang="pt-BR" altLang="pt-BR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REGIME FINANCEIRO DE REPARTIÇÃO DE CAPITAIS DE COBERTURA</a:t>
            </a:r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26415" y="2060848"/>
            <a:ext cx="9170415" cy="479715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Há </a:t>
            </a:r>
            <a:r>
              <a:rPr lang="pt-BR" sz="2400" dirty="0"/>
              <a:t>constituição de reservas matemáticas apenas para os benefícios concedidos. </a:t>
            </a:r>
            <a:endParaRPr lang="pt-B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Admite-se </a:t>
            </a:r>
            <a:r>
              <a:rPr lang="pt-BR" sz="2400" dirty="0" smtClean="0"/>
              <a:t>sua </a:t>
            </a:r>
            <a:r>
              <a:rPr lang="pt-BR" sz="2400" dirty="0"/>
              <a:t>utilização </a:t>
            </a:r>
            <a:r>
              <a:rPr lang="pt-BR" sz="2400" dirty="0" smtClean="0"/>
              <a:t>para </a:t>
            </a:r>
            <a:r>
              <a:rPr lang="pt-BR" sz="2400" dirty="0"/>
              <a:t>o financiamento dos </a:t>
            </a:r>
            <a:r>
              <a:rPr lang="pt-BR" sz="2400" b="1" dirty="0"/>
              <a:t>benefícios </a:t>
            </a:r>
            <a:r>
              <a:rPr lang="pt-BR" sz="2400" b="1" dirty="0" smtClean="0"/>
              <a:t>de risco de prestação continuada de aposentadoria por invalidez</a:t>
            </a:r>
            <a:r>
              <a:rPr lang="pt-BR" sz="2400" b="1" dirty="0"/>
              <a:t>, </a:t>
            </a:r>
            <a:r>
              <a:rPr lang="pt-BR" sz="2400" b="1" dirty="0" smtClean="0"/>
              <a:t>pensão por morte de segurado em atividade, </a:t>
            </a:r>
            <a:r>
              <a:rPr lang="pt-BR" sz="2400" b="1" dirty="0"/>
              <a:t>doença ou </a:t>
            </a:r>
            <a:r>
              <a:rPr lang="pt-BR" sz="2400" b="1" dirty="0" smtClean="0"/>
              <a:t>reclusão</a:t>
            </a:r>
            <a:r>
              <a:rPr lang="pt-BR" sz="2400" dirty="0" smtClean="0"/>
              <a:t>. (art. 4º, § 2º)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Constitui Reserva </a:t>
            </a:r>
            <a:r>
              <a:rPr lang="pt-BR" sz="2400" dirty="0"/>
              <a:t>Matemática para Benefícios </a:t>
            </a:r>
            <a:r>
              <a:rPr lang="pt-BR" sz="2400" dirty="0" smtClean="0"/>
              <a:t>Concedidos.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/>
              <a:t> A arrecadação de um período deve ser suficiente para formação de um patrimônio suficiente para pagamento dos benefícios </a:t>
            </a:r>
            <a:r>
              <a:rPr lang="pt-BR" sz="2400" b="1" dirty="0"/>
              <a:t>gerados </a:t>
            </a:r>
            <a:r>
              <a:rPr lang="pt-BR" sz="2400" dirty="0"/>
              <a:t>no mesmo período e que serão </a:t>
            </a:r>
            <a:r>
              <a:rPr lang="pt-BR" sz="2400" dirty="0" smtClean="0"/>
              <a:t>pagos no exercício atual e nos </a:t>
            </a:r>
            <a:r>
              <a:rPr lang="pt-BR" sz="2400" dirty="0"/>
              <a:t>exercícios </a:t>
            </a:r>
            <a:r>
              <a:rPr lang="pt-BR" sz="2400" dirty="0" smtClean="0"/>
              <a:t>seguintes.</a:t>
            </a:r>
          </a:p>
        </p:txBody>
      </p:sp>
    </p:spTree>
    <p:extLst>
      <p:ext uri="{BB962C8B-B14F-4D97-AF65-F5344CB8AC3E}">
        <p14:creationId xmlns:p14="http://schemas.microsoft.com/office/powerpoint/2010/main" val="42903706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58994" y="346348"/>
          <a:ext cx="90260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05434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551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46104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ChangeArrowheads="1"/>
          </p:cNvSpPr>
          <p:nvPr/>
        </p:nvSpPr>
        <p:spPr bwMode="auto">
          <a:xfrm>
            <a:off x="-72523" y="967011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6771" name="Rectangle 9"/>
          <p:cNvSpPr>
            <a:spLocks noChangeArrowheads="1"/>
          </p:cNvSpPr>
          <p:nvPr/>
        </p:nvSpPr>
        <p:spPr bwMode="auto">
          <a:xfrm>
            <a:off x="323852" y="1412877"/>
            <a:ext cx="8569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1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2000" dirty="0"/>
          </a:p>
        </p:txBody>
      </p:sp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131471" y="1077975"/>
            <a:ext cx="86598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lang="pt-BR" altLang="pt-BR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REGIME FINANCEIRO DE CAPITALIZAÇÃO</a:t>
            </a:r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26415" y="1502737"/>
            <a:ext cx="9170415" cy="479715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sz="2200" b="1" dirty="0"/>
              <a:t>Capitalização:</a:t>
            </a:r>
            <a:r>
              <a:rPr lang="pt-BR" sz="2200" dirty="0"/>
              <a:t> </a:t>
            </a:r>
            <a:r>
              <a:rPr lang="pt-BR" sz="2200" dirty="0" smtClean="0"/>
              <a:t>Meio </a:t>
            </a:r>
            <a:r>
              <a:rPr lang="pt-BR" sz="2200" dirty="0"/>
              <a:t>de formação da poupança previdenciária em regime de mutualismo, enquanto </a:t>
            </a:r>
            <a:r>
              <a:rPr lang="pt-BR" sz="2200" dirty="0" smtClean="0"/>
              <a:t>se está trabalhando, </a:t>
            </a:r>
            <a:r>
              <a:rPr lang="pt-BR" sz="2200" dirty="0"/>
              <a:t>para que esse montante planejado garanta os benefícios a serem concedidos.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200" dirty="0"/>
              <a:t>É um conceito de economia intertemporal em que não se gasta (não se consome) tudo o que se ganha na fase laborativa, mas se busca acumular poupança para garantir no futuro</a:t>
            </a:r>
            <a:r>
              <a:rPr lang="pt-BR" sz="22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Cada </a:t>
            </a:r>
            <a:r>
              <a:rPr lang="pt-BR" sz="2200" dirty="0"/>
              <a:t>geração deve constituir as suas próprias reservas previdenciárias.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O </a:t>
            </a:r>
            <a:r>
              <a:rPr lang="pt-BR" sz="2200" dirty="0"/>
              <a:t>regime financeiro de capitalização pressupõe o </a:t>
            </a:r>
            <a:r>
              <a:rPr lang="pt-BR" sz="2200" b="1" dirty="0"/>
              <a:t>financiamento gradual do custo dos benefícios futuros durante a vida laboral do participante</a:t>
            </a:r>
            <a:r>
              <a:rPr lang="pt-BR" sz="22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É </a:t>
            </a:r>
            <a:r>
              <a:rPr lang="pt-BR" sz="2200" b="1" dirty="0"/>
              <a:t>obrigatória </a:t>
            </a:r>
            <a:r>
              <a:rPr lang="pt-BR" sz="2200" dirty="0"/>
              <a:t>a utilização desse regime para o financiamento dos </a:t>
            </a:r>
            <a:r>
              <a:rPr lang="pt-BR" sz="2200" b="1" dirty="0"/>
              <a:t>benefícios que sejam programados e continuados</a:t>
            </a:r>
            <a:r>
              <a:rPr lang="pt-BR" sz="2200" dirty="0"/>
              <a:t>, sendo facultativo para os demais </a:t>
            </a:r>
            <a:r>
              <a:rPr lang="pt-BR" sz="2200" dirty="0" smtClean="0"/>
              <a:t>benefícios (aposentadoria programadas e pensões por morte de aposentado - art. 4º, § 1º).</a:t>
            </a:r>
          </a:p>
        </p:txBody>
      </p:sp>
    </p:spTree>
    <p:extLst>
      <p:ext uri="{BB962C8B-B14F-4D97-AF65-F5344CB8AC3E}">
        <p14:creationId xmlns:p14="http://schemas.microsoft.com/office/powerpoint/2010/main" val="242628324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" y="576064"/>
            <a:ext cx="913596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4962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52736"/>
            <a:ext cx="799147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02890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" y="908720"/>
            <a:ext cx="908093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7231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ChangeArrowheads="1"/>
          </p:cNvSpPr>
          <p:nvPr/>
        </p:nvSpPr>
        <p:spPr bwMode="auto">
          <a:xfrm>
            <a:off x="-72523" y="967011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6771" name="Rectangle 9"/>
          <p:cNvSpPr>
            <a:spLocks noChangeArrowheads="1"/>
          </p:cNvSpPr>
          <p:nvPr/>
        </p:nvSpPr>
        <p:spPr bwMode="auto">
          <a:xfrm>
            <a:off x="323852" y="1412877"/>
            <a:ext cx="8569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1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2000" dirty="0"/>
          </a:p>
        </p:txBody>
      </p:sp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228886" y="1167782"/>
            <a:ext cx="86598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lang="pt-BR" altLang="pt-BR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MÉTODOS DE FINANCIAMENTO</a:t>
            </a:r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26415" y="1810626"/>
            <a:ext cx="9170415" cy="479715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sz="2500" dirty="0" smtClean="0"/>
              <a:t>Regime Financeiro de Capitalização pressupõe a formação de reservas para o pagamento dos benefícios.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500" dirty="0" smtClean="0"/>
              <a:t>Mas de que forma essas reservas serão acumuladas?</a:t>
            </a:r>
          </a:p>
          <a:p>
            <a:pPr algn="just">
              <a:buFont typeface="Wingdings" pitchFamily="2" charset="2"/>
              <a:buChar char="ü"/>
            </a:pPr>
            <a:endParaRPr lang="pt-BR" sz="25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500" dirty="0" smtClean="0"/>
              <a:t>A </a:t>
            </a:r>
            <a:r>
              <a:rPr lang="pt-BR" sz="2500" dirty="0" smtClean="0"/>
              <a:t>resposta é dada pelo método de financiamento. Ele estabelece o “ritmo” de acumulação das reservas.</a:t>
            </a:r>
            <a:endParaRPr lang="pt-BR" sz="2500" dirty="0"/>
          </a:p>
          <a:p>
            <a:pPr algn="just">
              <a:buFont typeface="Wingdings" pitchFamily="2" charset="2"/>
              <a:buChar char="ü"/>
            </a:pPr>
            <a:r>
              <a:rPr lang="pt-BR" sz="2500" dirty="0"/>
              <a:t>A </a:t>
            </a:r>
            <a:r>
              <a:rPr lang="pt-BR" sz="2500" dirty="0" smtClean="0"/>
              <a:t>escolha do </a:t>
            </a:r>
            <a:r>
              <a:rPr lang="pt-BR" sz="2500" dirty="0"/>
              <a:t>método de financiamento </a:t>
            </a:r>
            <a:r>
              <a:rPr lang="pt-BR" sz="2500" dirty="0" smtClean="0"/>
              <a:t>irá determinar se o custeio será estável </a:t>
            </a:r>
            <a:r>
              <a:rPr lang="pt-BR" sz="2500" dirty="0"/>
              <a:t>ou crescente ao longo dos anos </a:t>
            </a:r>
            <a:r>
              <a:rPr lang="pt-BR" sz="2500" dirty="0" smtClean="0"/>
              <a:t>futuros.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500" dirty="0" smtClean="0"/>
              <a:t>Método de financiamento atuarial mínimo para apuração dos custos projetados dos benefícios avaliados em regime de capitalização: Crédito Unitário Projeto - PUC (art. 4º, § 1º).</a:t>
            </a:r>
          </a:p>
        </p:txBody>
      </p:sp>
    </p:spTree>
    <p:extLst>
      <p:ext uri="{BB962C8B-B14F-4D97-AF65-F5344CB8AC3E}">
        <p14:creationId xmlns:p14="http://schemas.microsoft.com/office/powerpoint/2010/main" val="413452458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3"/>
            <a:ext cx="8888182" cy="347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96" y="3573016"/>
            <a:ext cx="8121444" cy="290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8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100" y="1209677"/>
            <a:ext cx="9067800" cy="85725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pt-BR" sz="2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6563" name="Rectangle 9"/>
          <p:cNvSpPr>
            <a:spLocks noChangeArrowheads="1"/>
          </p:cNvSpPr>
          <p:nvPr/>
        </p:nvSpPr>
        <p:spPr bwMode="auto">
          <a:xfrm>
            <a:off x="685800" y="1489871"/>
            <a:ext cx="77724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pt-BR" altLang="pt-BR" sz="200"/>
              <a:t> </a:t>
            </a:r>
          </a:p>
        </p:txBody>
      </p:sp>
      <p:sp>
        <p:nvSpPr>
          <p:cNvPr id="36878" name="AutoShape 16"/>
          <p:cNvSpPr>
            <a:spLocks noChangeArrowheads="1"/>
          </p:cNvSpPr>
          <p:nvPr/>
        </p:nvSpPr>
        <p:spPr bwMode="auto">
          <a:xfrm>
            <a:off x="827088" y="2205040"/>
            <a:ext cx="1655762" cy="3095625"/>
          </a:xfrm>
          <a:prstGeom prst="curvedRightArrow">
            <a:avLst>
              <a:gd name="adj1" fmla="val 24350"/>
              <a:gd name="adj2" fmla="val 51168"/>
              <a:gd name="adj3" fmla="val 33333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879" name="Oval 17"/>
          <p:cNvSpPr>
            <a:spLocks noChangeArrowheads="1"/>
          </p:cNvSpPr>
          <p:nvPr/>
        </p:nvSpPr>
        <p:spPr bwMode="auto">
          <a:xfrm>
            <a:off x="839788" y="1773238"/>
            <a:ext cx="2392362" cy="1528762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 dirty="0">
                <a:solidFill>
                  <a:schemeClr val="bg1"/>
                </a:solidFill>
                <a:latin typeface="Tahoma" panose="020B0604030504040204" pitchFamily="34" charset="0"/>
              </a:rPr>
              <a:t>BASE NORMATIVA</a:t>
            </a:r>
          </a:p>
          <a:p>
            <a:pPr algn="ctr"/>
            <a:r>
              <a:rPr lang="pt-BR" altLang="pt-BR" sz="1400" b="1" dirty="0">
                <a:solidFill>
                  <a:schemeClr val="bg1"/>
                </a:solidFill>
                <a:latin typeface="Tahoma" panose="020B0604030504040204" pitchFamily="34" charset="0"/>
              </a:rPr>
              <a:t>Rol de benefícios, </a:t>
            </a:r>
            <a:br>
              <a:rPr lang="pt-BR" altLang="pt-BR" sz="14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pt-BR" altLang="pt-BR" sz="1400" b="1" dirty="0">
                <a:solidFill>
                  <a:schemeClr val="bg1"/>
                </a:solidFill>
                <a:latin typeface="Tahoma" panose="020B0604030504040204" pitchFamily="34" charset="0"/>
              </a:rPr>
              <a:t>valores e critérios </a:t>
            </a:r>
            <a:br>
              <a:rPr lang="pt-BR" altLang="pt-BR" sz="14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pt-BR" altLang="pt-BR" sz="1400" b="1" dirty="0">
                <a:solidFill>
                  <a:schemeClr val="bg1"/>
                </a:solidFill>
                <a:latin typeface="Tahoma" panose="020B0604030504040204" pitchFamily="34" charset="0"/>
              </a:rPr>
              <a:t>de elegibilidades</a:t>
            </a:r>
          </a:p>
          <a:p>
            <a:pPr algn="ctr"/>
            <a:r>
              <a:rPr lang="pt-BR" altLang="pt-BR" sz="1400" b="1" dirty="0">
                <a:solidFill>
                  <a:schemeClr val="bg1"/>
                </a:solidFill>
                <a:latin typeface="Tahoma" panose="020B0604030504040204" pitchFamily="34" charset="0"/>
              </a:rPr>
              <a:t>(LEI)</a:t>
            </a:r>
          </a:p>
        </p:txBody>
      </p:sp>
      <p:sp>
        <p:nvSpPr>
          <p:cNvPr id="36877" name="AutoShape 15"/>
          <p:cNvSpPr>
            <a:spLocks noChangeArrowheads="1"/>
          </p:cNvSpPr>
          <p:nvPr/>
        </p:nvSpPr>
        <p:spPr bwMode="auto">
          <a:xfrm>
            <a:off x="4151315" y="2474915"/>
            <a:ext cx="928687" cy="1571625"/>
          </a:xfrm>
          <a:prstGeom prst="downArrow">
            <a:avLst>
              <a:gd name="adj1" fmla="val 50000"/>
              <a:gd name="adj2" fmla="val 3655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 sz="2400" b="1">
              <a:solidFill>
                <a:schemeClr val="bg1"/>
              </a:solidFill>
            </a:endParaRPr>
          </a:p>
        </p:txBody>
      </p:sp>
      <p:sp>
        <p:nvSpPr>
          <p:cNvPr id="36876" name="AutoShape 14"/>
          <p:cNvSpPr>
            <a:spLocks noChangeArrowheads="1"/>
          </p:cNvSpPr>
          <p:nvPr/>
        </p:nvSpPr>
        <p:spPr bwMode="auto">
          <a:xfrm flipH="1">
            <a:off x="6472238" y="1973263"/>
            <a:ext cx="1511300" cy="3384550"/>
          </a:xfrm>
          <a:prstGeom prst="curvedRightArrow">
            <a:avLst>
              <a:gd name="adj1" fmla="val 24349"/>
              <a:gd name="adj2" fmla="val 51174"/>
              <a:gd name="adj3" fmla="val 33333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 sz="2400" b="1">
              <a:solidFill>
                <a:schemeClr val="bg1"/>
              </a:solidFill>
            </a:endParaRPr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2655890" y="4078288"/>
            <a:ext cx="3730625" cy="1154112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Tahoma" panose="020B0604030504040204" pitchFamily="34" charset="0"/>
              </a:rPr>
              <a:t>CÁLCULO DO CUSTO E OBRIGAÇÕES</a:t>
            </a:r>
          </a:p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Tahoma" panose="020B0604030504040204" pitchFamily="34" charset="0"/>
              </a:rPr>
              <a:t>DO PLANO DE  BENEFÍCIOS</a:t>
            </a:r>
          </a:p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Tahoma" panose="020B0604030504040204" pitchFamily="34" charset="0"/>
              </a:rPr>
              <a:t> DO RPPS</a:t>
            </a:r>
          </a:p>
        </p:txBody>
      </p:sp>
      <p:sp>
        <p:nvSpPr>
          <p:cNvPr id="66572" name="Retângulo 10"/>
          <p:cNvSpPr>
            <a:spLocks noChangeArrowheads="1"/>
          </p:cNvSpPr>
          <p:nvPr/>
        </p:nvSpPr>
        <p:spPr bwMode="auto">
          <a:xfrm>
            <a:off x="4082194" y="6134101"/>
            <a:ext cx="4953000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Fonte: Adaptado de Gushiken (2002)</a:t>
            </a:r>
          </a:p>
        </p:txBody>
      </p:sp>
      <p:sp>
        <p:nvSpPr>
          <p:cNvPr id="36882" name="Oval 20"/>
          <p:cNvSpPr>
            <a:spLocks noChangeArrowheads="1"/>
          </p:cNvSpPr>
          <p:nvPr/>
        </p:nvSpPr>
        <p:spPr bwMode="auto">
          <a:xfrm>
            <a:off x="3348040" y="1773240"/>
            <a:ext cx="2592387" cy="15065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 dirty="0">
                <a:solidFill>
                  <a:schemeClr val="bg1"/>
                </a:solidFill>
                <a:latin typeface="Tahoma" panose="020B0604030504040204" pitchFamily="34" charset="0"/>
              </a:rPr>
              <a:t>BASE CADASTRAL</a:t>
            </a:r>
          </a:p>
          <a:p>
            <a:pPr algn="ctr"/>
            <a:r>
              <a:rPr lang="pt-BR" altLang="pt-BR" sz="1400" b="1" dirty="0">
                <a:solidFill>
                  <a:schemeClr val="bg1"/>
                </a:solidFill>
                <a:latin typeface="Tahoma" panose="020B0604030504040204" pitchFamily="34" charset="0"/>
              </a:rPr>
              <a:t>Características individuais</a:t>
            </a:r>
          </a:p>
          <a:p>
            <a:pPr algn="ctr"/>
            <a:r>
              <a:rPr lang="pt-BR" altLang="pt-BR" sz="1400" b="1" dirty="0">
                <a:solidFill>
                  <a:schemeClr val="bg1"/>
                </a:solidFill>
                <a:latin typeface="Tahoma" panose="020B0604030504040204" pitchFamily="34" charset="0"/>
              </a:rPr>
              <a:t>dos Participantes</a:t>
            </a:r>
          </a:p>
          <a:p>
            <a:pPr algn="ctr"/>
            <a:r>
              <a:rPr lang="pt-BR" altLang="pt-BR" sz="1400" b="1" dirty="0">
                <a:solidFill>
                  <a:schemeClr val="bg1"/>
                </a:solidFill>
                <a:latin typeface="Tahoma" panose="020B0604030504040204" pitchFamily="34" charset="0"/>
              </a:rPr>
              <a:t>(CADASTRO)</a:t>
            </a:r>
          </a:p>
        </p:txBody>
      </p:sp>
      <p:sp>
        <p:nvSpPr>
          <p:cNvPr id="36881" name="Oval 19"/>
          <p:cNvSpPr>
            <a:spLocks noChangeArrowheads="1"/>
          </p:cNvSpPr>
          <p:nvPr/>
        </p:nvSpPr>
        <p:spPr bwMode="auto">
          <a:xfrm>
            <a:off x="6099177" y="1773238"/>
            <a:ext cx="2405063" cy="155575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>
                <a:solidFill>
                  <a:schemeClr val="bg1"/>
                </a:solidFill>
                <a:latin typeface="Tahoma" panose="020B0604030504040204" pitchFamily="34" charset="0"/>
              </a:rPr>
              <a:t>BASE ATUARIAL</a:t>
            </a:r>
          </a:p>
          <a:p>
            <a:pPr algn="ctr"/>
            <a:r>
              <a:rPr lang="pt-BR" altLang="pt-BR" sz="1400" b="1">
                <a:solidFill>
                  <a:schemeClr val="bg1"/>
                </a:solidFill>
                <a:latin typeface="Tahoma" panose="020B0604030504040204" pitchFamily="34" charset="0"/>
              </a:rPr>
              <a:t>Hipóteses atuariais e </a:t>
            </a:r>
            <a:br>
              <a:rPr lang="pt-BR" altLang="pt-BR" sz="1400" b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pt-BR" altLang="pt-BR" sz="1400" b="1">
                <a:solidFill>
                  <a:schemeClr val="bg1"/>
                </a:solidFill>
                <a:latin typeface="Tahoma" panose="020B0604030504040204" pitchFamily="34" charset="0"/>
              </a:rPr>
              <a:t>mecanismos de projeção</a:t>
            </a:r>
            <a:br>
              <a:rPr lang="pt-BR" altLang="pt-BR" sz="1400" b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pt-BR" altLang="pt-BR" sz="1400" b="1">
                <a:solidFill>
                  <a:schemeClr val="bg1"/>
                </a:solidFill>
                <a:latin typeface="Tahoma" panose="020B0604030504040204" pitchFamily="34" charset="0"/>
              </a:rPr>
              <a:t>de valores futuros</a:t>
            </a:r>
          </a:p>
          <a:p>
            <a:pPr algn="ctr"/>
            <a:r>
              <a:rPr lang="pt-BR" altLang="pt-BR" sz="1400" b="1">
                <a:solidFill>
                  <a:schemeClr val="bg1"/>
                </a:solidFill>
                <a:latin typeface="Tahoma" panose="020B0604030504040204" pitchFamily="34" charset="0"/>
              </a:rPr>
              <a:t>(NTA)</a:t>
            </a:r>
            <a:endParaRPr lang="pt-BR" altLang="pt-BR" sz="1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917970"/>
            <a:ext cx="9144000" cy="713584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200" dirty="0" smtClean="0">
                <a:solidFill>
                  <a:srgbClr val="FFFFFF"/>
                </a:solidFill>
              </a:rPr>
              <a:t>DIMENSÕES/BASES </a:t>
            </a:r>
            <a:r>
              <a:rPr lang="pt-BR" altLang="pt-BR" sz="3200" dirty="0">
                <a:solidFill>
                  <a:srgbClr val="FFFFFF"/>
                </a:solidFill>
              </a:rPr>
              <a:t>DA </a:t>
            </a:r>
            <a:r>
              <a:rPr lang="pt-BR" altLang="pt-BR" sz="3200" dirty="0" smtClean="0">
                <a:solidFill>
                  <a:srgbClr val="FFFFFF"/>
                </a:solidFill>
              </a:rPr>
              <a:t>AVALIAÇÃO </a:t>
            </a:r>
            <a:r>
              <a:rPr lang="pt-BR" altLang="pt-BR" sz="3200" dirty="0">
                <a:solidFill>
                  <a:srgbClr val="FFFFFF"/>
                </a:solidFill>
              </a:rPr>
              <a:t>ATUARIAL</a:t>
            </a:r>
          </a:p>
        </p:txBody>
      </p:sp>
    </p:spTree>
    <p:extLst>
      <p:ext uri="{BB962C8B-B14F-4D97-AF65-F5344CB8AC3E}">
        <p14:creationId xmlns:p14="http://schemas.microsoft.com/office/powerpoint/2010/main" val="220689060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470521"/>
            <a:ext cx="91440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600" b="1" u="sng" dirty="0" smtClean="0">
                <a:latin typeface="Calibri" panose="020F0502020204030204" pitchFamily="34" charset="0"/>
              </a:rPr>
              <a:t>BASE </a:t>
            </a:r>
            <a:r>
              <a:rPr lang="pt-BR" altLang="pt-BR" sz="2600" b="1" u="sng" dirty="0">
                <a:latin typeface="Calibri" panose="020F0502020204030204" pitchFamily="34" charset="0"/>
              </a:rPr>
              <a:t>NORMATIVA DOS BENEFÍCIOS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600" dirty="0" smtClean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600" dirty="0">
                <a:latin typeface="Calibri" panose="020F0502020204030204" pitchFamily="34" charset="0"/>
                <a:sym typeface="Wingdings" pitchFamily="2" charset="2"/>
              </a:rPr>
              <a:t>Identifica na legislação do RPPS: relação de benefícios abrangidos, regras de concessão, períodos de carência, metodologia de cálculo e fórmula de reajuste.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600" dirty="0">
                <a:latin typeface="Calibri" panose="020F0502020204030204" pitchFamily="34" charset="0"/>
                <a:sym typeface="Wingdings" pitchFamily="2" charset="2"/>
              </a:rPr>
              <a:t> RPPS não apresentam grandes variações em sua base normativa de benefícios, pois tem configuração definida no texto constitucional e os benefícios que representam maior custo (aposentadorias e pensão) são obrigatórios.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600" dirty="0">
                <a:latin typeface="Calibri" panose="020F0502020204030204" pitchFamily="34" charset="0"/>
                <a:sym typeface="Wingdings" pitchFamily="2" charset="2"/>
              </a:rPr>
              <a:t> Demais benefícios (auxílio-doença, auxílio-reclusão, salário-maternidade e salário-família), podem ou não integrar o plano de benefícios.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600" dirty="0">
                <a:latin typeface="Calibri" panose="020F0502020204030204" pitchFamily="34" charset="0"/>
                <a:sym typeface="Wingdings" pitchFamily="2" charset="2"/>
              </a:rPr>
              <a:t> RPPS operam com plano na modalidade de </a:t>
            </a:r>
            <a:r>
              <a:rPr lang="pt-BR" altLang="pt-BR" sz="2600" b="1" dirty="0">
                <a:latin typeface="Calibri" panose="020F0502020204030204" pitchFamily="34" charset="0"/>
                <a:sym typeface="Wingdings" pitchFamily="2" charset="2"/>
              </a:rPr>
              <a:t>“</a:t>
            </a:r>
            <a:r>
              <a:rPr lang="pt-BR" altLang="pt-BR" sz="2600" b="1" u="sng" dirty="0">
                <a:latin typeface="Calibri" panose="020F0502020204030204" pitchFamily="34" charset="0"/>
                <a:sym typeface="Wingdings" pitchFamily="2" charset="2"/>
              </a:rPr>
              <a:t>benefício definido - BD</a:t>
            </a:r>
            <a:r>
              <a:rPr lang="pt-BR" altLang="pt-BR" sz="2600" b="1" dirty="0" smtClean="0">
                <a:latin typeface="Calibri" panose="020F0502020204030204" pitchFamily="34" charset="0"/>
                <a:sym typeface="Wingdings" pitchFamily="2" charset="2"/>
              </a:rPr>
              <a:t>”</a:t>
            </a:r>
            <a:r>
              <a:rPr lang="pt-BR" altLang="pt-BR" sz="2600" dirty="0" smtClean="0">
                <a:latin typeface="Calibri" panose="020F0502020204030204" pitchFamily="34" charset="0"/>
                <a:sym typeface="Wingdings" pitchFamily="2" charset="2"/>
              </a:rPr>
              <a:t>, enquanto previdência complementar em regra tem planos de </a:t>
            </a:r>
            <a:r>
              <a:rPr lang="pt-BR" altLang="pt-BR" sz="2600" b="1" u="sng" dirty="0" smtClean="0">
                <a:latin typeface="Calibri" panose="020F0502020204030204" pitchFamily="34" charset="0"/>
                <a:sym typeface="Wingdings" pitchFamily="2" charset="2"/>
              </a:rPr>
              <a:t>“contribuição definida - CD”</a:t>
            </a:r>
            <a:r>
              <a:rPr lang="pt-BR" altLang="pt-BR" sz="2600" dirty="0" smtClean="0">
                <a:latin typeface="Calibri" panose="020F0502020204030204" pitchFamily="34" charset="0"/>
                <a:sym typeface="Wingdings" pitchFamily="2" charset="2"/>
              </a:rPr>
              <a:t>. </a:t>
            </a:r>
            <a:endParaRPr lang="pt-BR" sz="2600" dirty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68089" y="908720"/>
            <a:ext cx="9135963" cy="57606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AVALIAÇÃO ATUARIAL: DIMENSÕES/BASES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3724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037" y="1280249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600" b="1" u="sng" dirty="0">
                <a:latin typeface="Calibri" panose="020F0502020204030204" pitchFamily="34" charset="0"/>
              </a:rPr>
              <a:t>BASE ATUARIAL</a:t>
            </a:r>
          </a:p>
          <a:p>
            <a:pPr algn="just">
              <a:buFont typeface="Wingdings" pitchFamily="2" charset="2"/>
              <a:buNone/>
            </a:pPr>
            <a:r>
              <a:rPr lang="pt-BR" altLang="pt-BR" sz="2600" dirty="0">
                <a:latin typeface="Calibri" panose="020F0502020204030204" pitchFamily="34" charset="0"/>
                <a:sym typeface="Wingdings" pitchFamily="2" charset="2"/>
              </a:rPr>
              <a:t> Conjunto de hipóteses atuariais: expectativas de sobrevivência, mortalidade, invalidez e morbidez dos participantes (tábuas biométricas); estimativas de inflação; projeção das taxas de juros que serão alcançadas pela aplicação dos recursos do plano; perspectivas de crescimento da remuneração; rotatividade dos participantes; ingresso de novos segurados.</a:t>
            </a:r>
            <a:endParaRPr lang="pt-BR" sz="2600" dirty="0">
              <a:latin typeface="Calibri" panose="020F0502020204030204" pitchFamily="34" charset="0"/>
            </a:endParaRPr>
          </a:p>
          <a:p>
            <a:pPr algn="just"/>
            <a:endParaRPr lang="pt-BR" altLang="pt-BR" sz="2600" b="1" u="sng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600" b="1" u="sng" dirty="0" smtClean="0">
                <a:latin typeface="Calibri" panose="020F0502020204030204" pitchFamily="34" charset="0"/>
              </a:rPr>
              <a:t>BASE </a:t>
            </a:r>
            <a:r>
              <a:rPr lang="pt-BR" altLang="pt-BR" sz="2600" b="1" u="sng" dirty="0">
                <a:latin typeface="Calibri" panose="020F0502020204030204" pitchFamily="34" charset="0"/>
              </a:rPr>
              <a:t>CADASTRAL</a:t>
            </a:r>
          </a:p>
          <a:p>
            <a:pPr algn="just">
              <a:spcAft>
                <a:spcPts val="2400"/>
              </a:spcAft>
              <a:buFont typeface="Wingdings" pitchFamily="2" charset="2"/>
              <a:buNone/>
            </a:pPr>
            <a:r>
              <a:rPr lang="pt-BR" altLang="pt-BR" sz="2600" dirty="0">
                <a:latin typeface="Calibri" panose="020F0502020204030204" pitchFamily="34" charset="0"/>
                <a:sym typeface="Wingdings" pitchFamily="2" charset="2"/>
              </a:rPr>
              <a:t> Conjunto de características individuais dos segurados e de seus dependentes (sexo, idade, tempo no serviço público, tempo de serviço anterior, categoria com direito a aposentadoria especial, composição do grupo familiar</a:t>
            </a:r>
            <a:r>
              <a:rPr lang="pt-BR" altLang="pt-BR" sz="2600" dirty="0" smtClean="0">
                <a:latin typeface="Calibri" panose="020F0502020204030204" pitchFamily="34" charset="0"/>
                <a:sym typeface="Wingdings" pitchFamily="2" charset="2"/>
              </a:rPr>
              <a:t>).</a:t>
            </a:r>
            <a:endParaRPr lang="pt-BR" altLang="pt-BR" sz="2600" dirty="0"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68089" y="775623"/>
            <a:ext cx="9135963" cy="57606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AVALIAÇÃO ATUARIAL: CONCEITOS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0769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6613"/>
            <a:ext cx="91440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400" b="1" u="sng" dirty="0" smtClean="0"/>
              <a:t>EQUILÍBRIO FINANCEIRO E ATUARIAL: LEGISLAÇÃO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12875"/>
            <a:ext cx="9144000" cy="51571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1200" b="1" dirty="0" smtClean="0"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600" b="1" dirty="0" smtClean="0">
                <a:latin typeface="+mj-lt"/>
                <a:sym typeface="Wingdings" panose="05000000000000000000" pitchFamily="2" charset="2"/>
              </a:rPr>
              <a:t>Constituição Federal</a:t>
            </a:r>
            <a:r>
              <a:rPr lang="pt-BR" altLang="pt-BR" sz="2600" dirty="0" smtClean="0">
                <a:latin typeface="+mj-lt"/>
                <a:sym typeface="Wingdings" panose="05000000000000000000" pitchFamily="2" charset="2"/>
              </a:rPr>
              <a:t>: art. 40; art. 37, 70 e 249.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2600" b="1" dirty="0" smtClean="0"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600" b="1" dirty="0" smtClean="0">
                <a:latin typeface="+mj-lt"/>
                <a:sym typeface="Wingdings" panose="05000000000000000000" pitchFamily="2" charset="2"/>
              </a:rPr>
              <a:t>Lei nº 9.717/1998</a:t>
            </a:r>
            <a:r>
              <a:rPr lang="pt-BR" altLang="pt-BR" sz="2600" dirty="0" smtClean="0">
                <a:latin typeface="+mj-lt"/>
                <a:sym typeface="Wingdings" panose="05000000000000000000" pitchFamily="2" charset="2"/>
              </a:rPr>
              <a:t>: art. 1º; art. 6º.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2600" dirty="0" smtClean="0"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600" b="1" dirty="0" smtClean="0">
                <a:latin typeface="+mj-lt"/>
                <a:sym typeface="Wingdings" panose="05000000000000000000" pitchFamily="2" charset="2"/>
              </a:rPr>
              <a:t>Lei de Responsabilidade Fiscal - LRF</a:t>
            </a:r>
            <a:r>
              <a:rPr lang="pt-BR" altLang="pt-BR" sz="2600" dirty="0" smtClean="0">
                <a:latin typeface="+mj-lt"/>
                <a:sym typeface="Wingdings" panose="05000000000000000000" pitchFamily="2" charset="2"/>
              </a:rPr>
              <a:t>: art. 69; art. </a:t>
            </a:r>
            <a:r>
              <a:rPr lang="pt-BR" sz="2800" dirty="0" smtClean="0">
                <a:latin typeface="+mj-lt"/>
                <a:cs typeface="Times New Roman" pitchFamily="18" charset="0"/>
              </a:rPr>
              <a:t>4º</a:t>
            </a:r>
            <a:r>
              <a:rPr lang="pt-BR" sz="2800" dirty="0">
                <a:latin typeface="+mj-lt"/>
                <a:cs typeface="Times New Roman" pitchFamily="18" charset="0"/>
              </a:rPr>
              <a:t>, </a:t>
            </a:r>
            <a:r>
              <a:rPr lang="pt-BR" sz="2800" dirty="0" smtClean="0">
                <a:latin typeface="+mj-lt"/>
                <a:cs typeface="Times New Roman" pitchFamily="18" charset="0"/>
              </a:rPr>
              <a:t>§ 2º</a:t>
            </a:r>
            <a:r>
              <a:rPr lang="pt-BR" sz="2800" dirty="0">
                <a:latin typeface="+mj-lt"/>
                <a:cs typeface="Times New Roman" pitchFamily="18" charset="0"/>
              </a:rPr>
              <a:t>, IV, “a</a:t>
            </a:r>
            <a:r>
              <a:rPr lang="pt-BR" sz="2800" dirty="0" smtClean="0">
                <a:latin typeface="+mj-lt"/>
                <a:cs typeface="Times New Roman" pitchFamily="18" charset="0"/>
              </a:rPr>
              <a:t>”.</a:t>
            </a:r>
            <a:endParaRPr lang="pt-BR" altLang="pt-BR" sz="2600" dirty="0" smtClean="0">
              <a:latin typeface="+mj-lt"/>
              <a:sym typeface="Wingdings" panose="05000000000000000000" pitchFamily="2" charset="2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2600" dirty="0"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600" b="1" dirty="0" smtClean="0">
                <a:latin typeface="+mj-lt"/>
                <a:sym typeface="Wingdings" panose="05000000000000000000" pitchFamily="2" charset="2"/>
              </a:rPr>
              <a:t>Decreto nº 3.788/2001</a:t>
            </a:r>
            <a:r>
              <a:rPr lang="pt-BR" altLang="pt-BR" sz="2600" dirty="0" smtClean="0">
                <a:latin typeface="+mj-lt"/>
                <a:sym typeface="Wingdings" panose="05000000000000000000" pitchFamily="2" charset="2"/>
              </a:rPr>
              <a:t>.</a:t>
            </a:r>
            <a:endParaRPr lang="pt-BR" altLang="pt-BR" sz="2600" dirty="0">
              <a:latin typeface="+mj-lt"/>
              <a:sym typeface="Wingdings" panose="05000000000000000000" pitchFamily="2" charset="2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2600" dirty="0"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600" b="1" dirty="0" smtClean="0">
                <a:latin typeface="+mj-lt"/>
                <a:sym typeface="Wingdings" panose="05000000000000000000" pitchFamily="2" charset="2"/>
              </a:rPr>
              <a:t>Portaria MPS nº 403/2008</a:t>
            </a:r>
            <a:r>
              <a:rPr lang="pt-BR" altLang="pt-BR" sz="2600" dirty="0" smtClean="0">
                <a:latin typeface="+mj-lt"/>
                <a:sym typeface="Wingdings" panose="05000000000000000000" pitchFamily="2" charset="2"/>
              </a:rPr>
              <a:t>.</a:t>
            </a:r>
            <a:endParaRPr lang="pt-BR" altLang="pt-BR" sz="2600" dirty="0">
              <a:latin typeface="+mj-lt"/>
              <a:sym typeface="Wingdings" panose="05000000000000000000" pitchFamily="2" charset="2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2600" dirty="0" smtClean="0">
              <a:sym typeface="Wingdings" panose="05000000000000000000" pitchFamily="2" charset="2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2600" dirty="0"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endParaRPr lang="pt-BR" altLang="pt-BR" sz="2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79428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875" y="1628036"/>
            <a:ext cx="91440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Artigos </a:t>
            </a: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5º a </a:t>
            </a: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 da Portaria MPS 403/2008</a:t>
            </a: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TÁBUAS BIOMÉTRICAS MÍNIMAS</a:t>
            </a: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: </a:t>
            </a: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IBGE ambos os sexos (sobrevivência e mortalidade) e Álvaro Vindas (entrada em invalidez</a:t>
            </a: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ROTATIVIDADE</a:t>
            </a: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: </a:t>
            </a: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máximo de 1%</a:t>
            </a: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REPOSIÇÃO DE ATIVOS</a:t>
            </a: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(novos entrados): máximo de 1:1.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TAXA DE CRESCIMENTO DA REMUNERAÇÃO</a:t>
            </a: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 ao </a:t>
            </a: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longo da carreira : mínimo de 1% </a:t>
            </a: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ao </a:t>
            </a: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ano.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TAXA REAL DE JUROS</a:t>
            </a: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: </a:t>
            </a: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máximo de 6% ao ano.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CUSTO COM “AUXÍLIOS”</a:t>
            </a: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: </a:t>
            </a: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média do custo efetivo nos três últimos exercícios.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COMPENSAÇÃO PREVIDENCIÁRIA A RECEBER</a:t>
            </a: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: </a:t>
            </a:r>
            <a:r>
              <a:rPr lang="pt-BR" altLang="pt-BR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máximo de 10% do VABF, se não possuir base cadastral adequada ou não demonstrar cálculo individualizado.</a:t>
            </a:r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68089" y="907194"/>
            <a:ext cx="9135963" cy="57606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2800" b="1" dirty="0" smtClean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HIPÓTESES (OU PREMISSAS) ATUARIAIS</a:t>
            </a:r>
            <a:endParaRPr lang="pt-BR" sz="28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7407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Group 1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11462"/>
              </p:ext>
            </p:extLst>
          </p:nvPr>
        </p:nvGraphicFramePr>
        <p:xfrm>
          <a:off x="0" y="9"/>
          <a:ext cx="9144000" cy="6857988"/>
        </p:xfrm>
        <a:graphic>
          <a:graphicData uri="http://schemas.openxmlformats.org/drawingml/2006/table">
            <a:tbl>
              <a:tblPr/>
              <a:tblGrid>
                <a:gridCol w="3349122"/>
                <a:gridCol w="3349123"/>
                <a:gridCol w="2445755"/>
              </a:tblGrid>
              <a:tr h="62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HIPÓTESE ATUARIAL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REALIDADE versus HIPÓTESE ADOTADA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IMPACTO NO CUSTO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832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Taxa de juros real (investimentos do RPPS)</a:t>
                      </a: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Taxa real obtida superior à estimada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Diminui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32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Taxa real obtida inferior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Aumenta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32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Taxa real de crescimento da remuneração</a:t>
                      </a: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Crescimento real superior ao estimado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Aumenta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2832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Crescimento real inferior ao estimado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Diminui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2832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Taxa real de crescimento dos proventos (benefícios)</a:t>
                      </a: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Crescimento real superior ao estimado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Aumenta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32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Crescimento real inferior ao estimado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Diminui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32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Rotatividade anual do servidores</a:t>
                      </a: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Taxa de rotatividade superior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Diminui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2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Taxa de rotatividade inferior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Aumenta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2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Idade de novos entrados (ingresso novos servidores)</a:t>
                      </a:r>
                      <a:endParaRPr kumimoji="0" lang="pt-BR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Idade real superior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Aumenta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832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Idade real inferior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Diminui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832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Mortalidade de servidores válidos (pensão por morte)</a:t>
                      </a:r>
                      <a:endParaRPr kumimoji="0" lang="pt-BR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Mortalidade real superior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Aumenta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2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Mortalidade real inferior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Diminui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2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Sobrevivência de servidores válidos (aposentadorias)</a:t>
                      </a:r>
                      <a:endParaRPr kumimoji="0" lang="pt-BR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Sobrevivência real superior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Aumenta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832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Sobrevivência real inferior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Diminui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832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Mortalidade e sobrevivência de inválidos</a:t>
                      </a: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Sobrevivência real superior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Aumenta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2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Sobrevivência real inferior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Diminui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2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Entrada em invalidez</a:t>
                      </a: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Invalidez real superior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Aumenta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832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Invalidez real inferior à estimada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Diminui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832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Morbidez (afastamentos por doença)</a:t>
                      </a: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Afastamento real superior ao estimado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Aumenta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2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Afastamento real inferior ao estimado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Diminui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2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Composição familiar (idades da família padrão)</a:t>
                      </a: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Idades reais superiores ao estimado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Diminui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832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Idades reais inferiores ao estimado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Aumenta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569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9"/>
          <p:cNvSpPr>
            <a:spLocks noChangeArrowheads="1"/>
          </p:cNvSpPr>
          <p:nvPr/>
        </p:nvSpPr>
        <p:spPr bwMode="auto">
          <a:xfrm>
            <a:off x="323852" y="1412877"/>
            <a:ext cx="8569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1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2000" dirty="0"/>
          </a:p>
        </p:txBody>
      </p:sp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162757" y="764704"/>
            <a:ext cx="8659812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altLang="pt-B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Portaria MPS nº 403/2008 – Base Cadastral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26415" y="1700808"/>
            <a:ext cx="9170415" cy="201622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/>
              <a:t>Art. 12.</a:t>
            </a:r>
            <a:r>
              <a:rPr lang="pt-BR" sz="3000" dirty="0" smtClean="0"/>
              <a:t>  A avaliação atuarial deverá </a:t>
            </a:r>
            <a:r>
              <a:rPr lang="pt-BR" sz="3000" dirty="0" smtClean="0">
                <a:solidFill>
                  <a:srgbClr val="FF0000"/>
                </a:solidFill>
              </a:rPr>
              <a:t>contemplar os dados de todos os servidores ativos e inativos e pensionistas, de todos os poderes, entidades e órgãos</a:t>
            </a:r>
            <a:r>
              <a:rPr lang="pt-BR" sz="3000" dirty="0" smtClean="0"/>
              <a:t> do ente federativo.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/>
              <a:t>Art. 13</a:t>
            </a:r>
            <a:r>
              <a:rPr lang="pt-BR" sz="3000" b="1" dirty="0" smtClean="0"/>
              <a:t>.</a:t>
            </a:r>
            <a:r>
              <a:rPr lang="pt-BR" sz="3000" dirty="0" smtClean="0"/>
              <a:t>..</a:t>
            </a:r>
            <a:r>
              <a:rPr lang="pt-BR" sz="3000" b="1" dirty="0" smtClean="0"/>
              <a:t>§ </a:t>
            </a:r>
            <a:r>
              <a:rPr lang="pt-BR" sz="3000" b="1" dirty="0"/>
              <a:t>1</a:t>
            </a:r>
            <a:r>
              <a:rPr lang="pt-BR" sz="3000" b="1" strike="sngStrike" dirty="0"/>
              <a:t>º</a:t>
            </a:r>
            <a:r>
              <a:rPr lang="pt-BR" sz="3000" b="1" dirty="0"/>
              <a:t>  </a:t>
            </a:r>
            <a:r>
              <a:rPr lang="pt-BR" sz="3000" dirty="0" smtClean="0"/>
              <a:t>Caso esteja </a:t>
            </a:r>
            <a:r>
              <a:rPr lang="pt-BR" sz="3000" dirty="0"/>
              <a:t>incompleta ou inconsistente, o Parecer Atuarial deverá dispor sobre o impacto em relação ao resultado apurado, devendo ser adotadas, pelo </a:t>
            </a:r>
            <a:r>
              <a:rPr lang="pt-BR" sz="3000" dirty="0" smtClean="0"/>
              <a:t>ente, </a:t>
            </a:r>
            <a:r>
              <a:rPr lang="pt-BR" sz="3000" dirty="0">
                <a:solidFill>
                  <a:srgbClr val="FF0000"/>
                </a:solidFill>
              </a:rPr>
              <a:t>providências para a sua adequação</a:t>
            </a:r>
            <a:r>
              <a:rPr lang="pt-BR" sz="3000" dirty="0"/>
              <a:t> até a próxima </a:t>
            </a:r>
            <a:r>
              <a:rPr lang="pt-BR" sz="3000" dirty="0" smtClean="0"/>
              <a:t>avaliação.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3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300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defRPr/>
            </a:pPr>
            <a:endParaRPr lang="pt-BR" sz="3000" b="1" dirty="0"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pt-B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9"/>
          <p:cNvSpPr>
            <a:spLocks noChangeArrowheads="1"/>
          </p:cNvSpPr>
          <p:nvPr/>
        </p:nvSpPr>
        <p:spPr bwMode="auto">
          <a:xfrm>
            <a:off x="250825" y="1412875"/>
            <a:ext cx="87137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36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92061601"/>
              </p:ext>
            </p:extLst>
          </p:nvPr>
        </p:nvGraphicFramePr>
        <p:xfrm>
          <a:off x="38100" y="1"/>
          <a:ext cx="91059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104531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100" y="1209677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pt-BR" sz="2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2708" name="Rectangle 9"/>
          <p:cNvSpPr>
            <a:spLocks noChangeArrowheads="1"/>
          </p:cNvSpPr>
          <p:nvPr/>
        </p:nvSpPr>
        <p:spPr bwMode="auto">
          <a:xfrm>
            <a:off x="684213" y="1412877"/>
            <a:ext cx="7772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6300" indent="-419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3500" indent="-419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0700" indent="-419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47900" indent="-419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05100" indent="-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62300" indent="-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9500" indent="-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6700" indent="-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pt-BR" altLang="pt-BR" sz="3200"/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altLang="pt-BR" sz="2000"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altLang="pt-BR" sz="1600"/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7"/>
            <a:ext cx="91440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176712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5" y="2"/>
            <a:ext cx="4029073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0724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055" y="1242790"/>
            <a:ext cx="914400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5738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Calibri" panose="020F0502020204030204" pitchFamily="34" charset="0"/>
              </a:rPr>
              <a:t>Ao </a:t>
            </a:r>
            <a:r>
              <a:rPr lang="pt-BR" altLang="pt-BR" sz="2400" dirty="0">
                <a:latin typeface="Calibri" panose="020F0502020204030204" pitchFamily="34" charset="0"/>
              </a:rPr>
              <a:t>término da avaliação serão apresentados os seguintes resultados: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>
                <a:latin typeface="Calibri" panose="020F0502020204030204" pitchFamily="34" charset="0"/>
              </a:rPr>
              <a:t>Valor Atual dos Benefícios Futuros - VABF</a:t>
            </a:r>
            <a:r>
              <a:rPr lang="pt-BR" altLang="pt-BR" sz="2400" dirty="0">
                <a:latin typeface="Calibri" panose="020F0502020204030204" pitchFamily="34" charset="0"/>
              </a:rPr>
              <a:t>: Valor presente dos pagamentos futuros de benefícios pelo RPPS (concedidos e a conceder).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>
                <a:latin typeface="Calibri" panose="020F0502020204030204" pitchFamily="34" charset="0"/>
              </a:rPr>
              <a:t>Valor Atual das Contribuições Futuras - VACF</a:t>
            </a:r>
            <a:r>
              <a:rPr lang="pt-BR" altLang="pt-BR" sz="2400" dirty="0">
                <a:latin typeface="Calibri" panose="020F0502020204030204" pitchFamily="34" charset="0"/>
              </a:rPr>
              <a:t>: Valor presente das contribuições a serem recebidas pelo RPPS.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>
                <a:latin typeface="Calibri" panose="020F0502020204030204" pitchFamily="34" charset="0"/>
              </a:rPr>
              <a:t>Reservas (ou Provisões) Matemáticas Previdenciárias</a:t>
            </a:r>
            <a:r>
              <a:rPr lang="pt-BR" altLang="pt-BR" sz="2400" dirty="0">
                <a:latin typeface="Calibri" panose="020F0502020204030204" pitchFamily="34" charset="0"/>
              </a:rPr>
              <a:t>:  Totalidade de compromissos líquidos futuros do RPPS com seus segurados. Correspondem ao </a:t>
            </a:r>
            <a:r>
              <a:rPr lang="pt-BR" altLang="pt-BR" sz="2400" u="sng" dirty="0">
                <a:latin typeface="Calibri" panose="020F0502020204030204" pitchFamily="34" charset="0"/>
              </a:rPr>
              <a:t>Passivo Atuarial</a:t>
            </a:r>
            <a:r>
              <a:rPr lang="pt-BR" altLang="pt-BR" sz="2400" dirty="0">
                <a:latin typeface="Calibri" panose="020F0502020204030204" pitchFamily="34" charset="0"/>
              </a:rPr>
              <a:t>, obtido pela fórmula: Passivo = VABF (-) VACF.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>
                <a:latin typeface="Calibri" panose="020F0502020204030204" pitchFamily="34" charset="0"/>
              </a:rPr>
              <a:t>Resultado Atuarial</a:t>
            </a:r>
            <a:r>
              <a:rPr lang="pt-BR" altLang="pt-BR" sz="2400" dirty="0">
                <a:latin typeface="Calibri" panose="020F0502020204030204" pitchFamily="34" charset="0"/>
              </a:rPr>
              <a:t>: Diferença entre o Passivo Atuarial (Reservas Matemáticas Previdenciárias) e o Ativo Real Líquido  (patrimônio já acumulado pelo RPPS e créditos a receber).</a:t>
            </a:r>
          </a:p>
          <a:p>
            <a:pPr marL="271463" indent="-27146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Calibri" panose="020F0502020204030204" pitchFamily="34" charset="0"/>
              </a:rPr>
              <a:t>O </a:t>
            </a:r>
            <a:r>
              <a:rPr lang="pt-BR" altLang="pt-BR" sz="2400" dirty="0">
                <a:latin typeface="Calibri" panose="020F0502020204030204" pitchFamily="34" charset="0"/>
              </a:rPr>
              <a:t>resultado atuarial poderá se apresentar:</a:t>
            </a:r>
          </a:p>
          <a:p>
            <a:pPr marL="271463" indent="-271463" algn="just">
              <a:lnSpc>
                <a:spcPct val="80000"/>
              </a:lnSpc>
            </a:pP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>
                <a:latin typeface="Calibri" panose="020F0502020204030204" pitchFamily="34" charset="0"/>
                <a:sym typeface="Wingdings" pitchFamily="2" charset="2"/>
              </a:rPr>
              <a:t>Equilibrado</a:t>
            </a: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: Passivo = Ativo.</a:t>
            </a:r>
          </a:p>
          <a:p>
            <a:pPr marL="271463" indent="-271463" algn="just">
              <a:lnSpc>
                <a:spcPct val="80000"/>
              </a:lnSpc>
            </a:pP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>
                <a:latin typeface="Calibri" panose="020F0502020204030204" pitchFamily="34" charset="0"/>
                <a:sym typeface="Wingdings" pitchFamily="2" charset="2"/>
              </a:rPr>
              <a:t>Superavitário</a:t>
            </a: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: Passivo &lt; Ativo.</a:t>
            </a:r>
          </a:p>
          <a:p>
            <a:pPr marL="271463" indent="-271463" algn="just">
              <a:lnSpc>
                <a:spcPct val="80000"/>
              </a:lnSpc>
            </a:pP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400" u="sng" dirty="0">
                <a:latin typeface="Calibri" panose="020F0502020204030204" pitchFamily="34" charset="0"/>
                <a:sym typeface="Wingdings" pitchFamily="2" charset="2"/>
              </a:rPr>
              <a:t>Deficitário</a:t>
            </a: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: Passivo &gt; Ativo.</a:t>
            </a:r>
            <a:endParaRPr lang="pt-BR" altLang="pt-BR" sz="2400" dirty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037" y="764704"/>
            <a:ext cx="9135963" cy="57606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RESULTADO ATUARIAL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2737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664296" cy="443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2498005" cy="393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16" y="2636912"/>
            <a:ext cx="2555776" cy="406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2327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646847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pt-BR" sz="2200">
              <a:solidFill>
                <a:schemeClr val="tx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5475" name="Rectangle 9"/>
          <p:cNvSpPr>
            <a:spLocks noChangeArrowheads="1"/>
          </p:cNvSpPr>
          <p:nvPr/>
        </p:nvSpPr>
        <p:spPr bwMode="auto">
          <a:xfrm>
            <a:off x="250825" y="1412875"/>
            <a:ext cx="87137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3600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3690" y="482600"/>
            <a:ext cx="8659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endParaRPr lang="pt-BR" altLang="pt-BR" sz="2200" b="1" dirty="0">
              <a:solidFill>
                <a:srgbClr val="006666"/>
              </a:solidFill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1"/>
            <a:ext cx="9144000" cy="825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endParaRPr lang="pt-BR" altLang="pt-BR" sz="3000" b="1" dirty="0"/>
          </a:p>
        </p:txBody>
      </p:sp>
      <p:sp>
        <p:nvSpPr>
          <p:cNvPr id="3" name="Retângulo 2"/>
          <p:cNvSpPr/>
          <p:nvPr/>
        </p:nvSpPr>
        <p:spPr>
          <a:xfrm>
            <a:off x="206208" y="1628800"/>
            <a:ext cx="889317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cs typeface="Times New Roman" panose="02020603050405020304" pitchFamily="18" charset="0"/>
              </a:rPr>
              <a:t>Art. 17.  </a:t>
            </a:r>
            <a:r>
              <a:rPr lang="pt-BR" b="1" dirty="0" smtClean="0">
                <a:cs typeface="Times New Roman" panose="02020603050405020304" pitchFamily="18" charset="0"/>
              </a:rPr>
              <a:t>A avaliação atuarial </a:t>
            </a:r>
            <a:r>
              <a:rPr lang="pt-BR" b="1" dirty="0" smtClean="0">
                <a:cs typeface="Times New Roman" panose="02020603050405020304" pitchFamily="18" charset="0"/>
              </a:rPr>
              <a:t>indicará </a:t>
            </a:r>
            <a:r>
              <a:rPr lang="pt-BR" b="1" dirty="0">
                <a:cs typeface="Times New Roman" panose="02020603050405020304" pitchFamily="18" charset="0"/>
              </a:rPr>
              <a:t>o valor presente dos compromissos futuros do plano de benefícios do RPPS, suas necessidades de custeio e o resultado atuarial.</a:t>
            </a:r>
            <a:endParaRPr lang="pt-BR" b="1" dirty="0"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cs typeface="Times New Roman" panose="02020603050405020304" pitchFamily="18" charset="0"/>
              </a:rPr>
              <a:t>§§ </a:t>
            </a:r>
            <a:r>
              <a:rPr lang="pt-BR" dirty="0">
                <a:cs typeface="Times New Roman" panose="02020603050405020304" pitchFamily="18" charset="0"/>
              </a:rPr>
              <a:t>7º </a:t>
            </a:r>
            <a:r>
              <a:rPr lang="pt-BR" dirty="0" smtClean="0">
                <a:cs typeface="Times New Roman" panose="02020603050405020304" pitchFamily="18" charset="0"/>
              </a:rPr>
              <a:t>e 8º O </a:t>
            </a:r>
            <a:r>
              <a:rPr lang="pt-BR" dirty="0">
                <a:cs typeface="Times New Roman" panose="02020603050405020304" pitchFamily="18" charset="0"/>
              </a:rPr>
              <a:t>plano de custeio </a:t>
            </a:r>
            <a:r>
              <a:rPr lang="pt-BR" dirty="0" smtClean="0">
                <a:cs typeface="Times New Roman" panose="02020603050405020304" pitchFamily="18" charset="0"/>
              </a:rPr>
              <a:t>deve cobrir o </a:t>
            </a:r>
            <a:r>
              <a:rPr lang="pt-BR" dirty="0" smtClean="0">
                <a:cs typeface="Times New Roman" panose="02020603050405020304" pitchFamily="18" charset="0"/>
              </a:rPr>
              <a:t>custo </a:t>
            </a:r>
            <a:r>
              <a:rPr lang="pt-BR" dirty="0">
                <a:cs typeface="Times New Roman" panose="02020603050405020304" pitchFamily="18" charset="0"/>
              </a:rPr>
              <a:t>normal e </a:t>
            </a:r>
            <a:r>
              <a:rPr lang="pt-BR" dirty="0" smtClean="0">
                <a:cs typeface="Times New Roman" panose="02020603050405020304" pitchFamily="18" charset="0"/>
              </a:rPr>
              <a:t>o </a:t>
            </a:r>
            <a:r>
              <a:rPr lang="pt-BR" dirty="0">
                <a:cs typeface="Times New Roman" panose="02020603050405020304" pitchFamily="18" charset="0"/>
              </a:rPr>
              <a:t>custo </a:t>
            </a:r>
            <a:r>
              <a:rPr lang="pt-BR" dirty="0" smtClean="0">
                <a:cs typeface="Times New Roman" panose="02020603050405020304" pitchFamily="18" charset="0"/>
              </a:rPr>
              <a:t>suplementar, </a:t>
            </a:r>
            <a:r>
              <a:rPr lang="pt-BR" dirty="0" smtClean="0">
                <a:cs typeface="Times New Roman" panose="02020603050405020304" pitchFamily="18" charset="0"/>
              </a:rPr>
              <a:t>em relação à geração </a:t>
            </a:r>
            <a:r>
              <a:rPr lang="pt-BR" dirty="0" smtClean="0">
                <a:cs typeface="Times New Roman" panose="02020603050405020304" pitchFamily="18" charset="0"/>
              </a:rPr>
              <a:t>atual e contemplará </a:t>
            </a:r>
            <a:r>
              <a:rPr lang="pt-BR" dirty="0">
                <a:cs typeface="Times New Roman" panose="02020603050405020304" pitchFamily="18" charset="0"/>
              </a:rPr>
              <a:t>o valor necessário para a cobertura da taxa de administração definida para o RPPS</a:t>
            </a:r>
            <a:r>
              <a:rPr lang="pt-BR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pt-BR" altLang="pt-BR" dirty="0"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pt-BR" altLang="pt-BR" u="sng" dirty="0">
                <a:cs typeface="Times New Roman" panose="02020603050405020304" pitchFamily="18" charset="0"/>
                <a:sym typeface="Wingdings" pitchFamily="2" charset="2"/>
              </a:rPr>
              <a:t>Custo Normal</a:t>
            </a:r>
            <a:r>
              <a:rPr lang="pt-BR" altLang="pt-BR" dirty="0">
                <a:cs typeface="Times New Roman" panose="02020603050405020304" pitchFamily="18" charset="0"/>
                <a:sym typeface="Wingdings" pitchFamily="2" charset="2"/>
              </a:rPr>
              <a:t>: o valor correspondente às </a:t>
            </a:r>
            <a:r>
              <a:rPr lang="pt-BR" altLang="pt-BR" u="sng" dirty="0">
                <a:cs typeface="Times New Roman" panose="02020603050405020304" pitchFamily="18" charset="0"/>
                <a:sym typeface="Wingdings" pitchFamily="2" charset="2"/>
              </a:rPr>
              <a:t>necessidades de custeio do plano </a:t>
            </a:r>
            <a:r>
              <a:rPr lang="pt-BR" altLang="pt-BR" dirty="0">
                <a:cs typeface="Times New Roman" panose="02020603050405020304" pitchFamily="18" charset="0"/>
                <a:sym typeface="Wingdings" pitchFamily="2" charset="2"/>
              </a:rPr>
              <a:t>de benefícios do RPPS, atuarialmente calculadas, conforme os regimes financeiros e método de financiamento adotados, </a:t>
            </a:r>
            <a:r>
              <a:rPr lang="pt-BR" altLang="pt-BR" u="sng" dirty="0">
                <a:cs typeface="Times New Roman" panose="02020603050405020304" pitchFamily="18" charset="0"/>
                <a:sym typeface="Wingdings" pitchFamily="2" charset="2"/>
              </a:rPr>
              <a:t>referentes a períodos compreendidos entre a data da avaliação e a data de início dos benefícios</a:t>
            </a:r>
            <a:r>
              <a:rPr lang="pt-BR" altLang="pt-BR" dirty="0">
                <a:cs typeface="Times New Roman" panose="02020603050405020304" pitchFamily="18" charset="0"/>
                <a:sym typeface="Wingdings" pitchFamily="2" charset="2"/>
              </a:rPr>
              <a:t>. (artigo 2º, XV)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dirty="0"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pt-BR" altLang="pt-BR" u="sng" dirty="0">
                <a:cs typeface="Times New Roman" panose="02020603050405020304" pitchFamily="18" charset="0"/>
                <a:sym typeface="Wingdings" pitchFamily="2" charset="2"/>
              </a:rPr>
              <a:t>Custo Suplementar</a:t>
            </a:r>
            <a:r>
              <a:rPr lang="pt-BR" altLang="pt-BR" dirty="0">
                <a:cs typeface="Times New Roman" panose="02020603050405020304" pitchFamily="18" charset="0"/>
                <a:sym typeface="Wingdings" pitchFamily="2" charset="2"/>
              </a:rPr>
              <a:t>: o valor correspondente às </a:t>
            </a:r>
            <a:r>
              <a:rPr lang="pt-BR" altLang="pt-BR" u="sng" dirty="0">
                <a:cs typeface="Times New Roman" panose="02020603050405020304" pitchFamily="18" charset="0"/>
                <a:sym typeface="Wingdings" pitchFamily="2" charset="2"/>
              </a:rPr>
              <a:t>necessidades de custeio</a:t>
            </a:r>
            <a:r>
              <a:rPr lang="pt-BR" altLang="pt-BR" dirty="0">
                <a:cs typeface="Times New Roman" panose="02020603050405020304" pitchFamily="18" charset="0"/>
                <a:sym typeface="Wingdings" pitchFamily="2" charset="2"/>
              </a:rPr>
              <a:t>, atuarialmente calculadas, destinadas à </a:t>
            </a:r>
            <a:r>
              <a:rPr lang="pt-BR" altLang="pt-BR" u="sng" dirty="0">
                <a:cs typeface="Times New Roman" panose="02020603050405020304" pitchFamily="18" charset="0"/>
                <a:sym typeface="Wingdings" pitchFamily="2" charset="2"/>
              </a:rPr>
              <a:t>cobertura do tempo de serviço passado</a:t>
            </a:r>
            <a:r>
              <a:rPr lang="pt-BR" altLang="pt-BR" dirty="0">
                <a:cs typeface="Times New Roman" panose="02020603050405020304" pitchFamily="18" charset="0"/>
                <a:sym typeface="Wingdings" pitchFamily="2" charset="2"/>
              </a:rPr>
              <a:t>, ao </a:t>
            </a:r>
            <a:r>
              <a:rPr lang="pt-BR" altLang="pt-BR" u="sng" dirty="0">
                <a:cs typeface="Times New Roman" panose="02020603050405020304" pitchFamily="18" charset="0"/>
                <a:sym typeface="Wingdings" pitchFamily="2" charset="2"/>
              </a:rPr>
              <a:t>equacionamento de déficits</a:t>
            </a:r>
            <a:r>
              <a:rPr lang="pt-BR" altLang="pt-BR" dirty="0">
                <a:cs typeface="Times New Roman" panose="02020603050405020304" pitchFamily="18" charset="0"/>
                <a:sym typeface="Wingdings" pitchFamily="2" charset="2"/>
              </a:rPr>
              <a:t> gerados pela ausência ou insuficiência de alíquotas de contribuição, inadequação da metodologia ou hipóteses atuariais ou outras causas que ocasionaram a insuficiência de ativos necessários às coberturas das reservas matemáticas previdenciárias. (artigo 2º, XVI</a:t>
            </a:r>
            <a:r>
              <a:rPr lang="pt-BR" altLang="pt-BR" dirty="0" smtClean="0">
                <a:cs typeface="Times New Roman" panose="02020603050405020304" pitchFamily="18" charset="0"/>
                <a:sym typeface="Wingdings" pitchFamily="2" charset="2"/>
              </a:rPr>
              <a:t>)</a:t>
            </a:r>
            <a:endParaRPr lang="pt-BR" altLang="pt-BR" dirty="0"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09564" y="857985"/>
            <a:ext cx="6048672" cy="638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solidFill>
                  <a:schemeClr val="tx1"/>
                </a:solidFill>
              </a:rPr>
              <a:t>RESULTADO ATUARIAL</a:t>
            </a:r>
            <a:endParaRPr lang="pt-BR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6654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407" y="1849636"/>
            <a:ext cx="903649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Calibri" panose="020F0502020204030204" pitchFamily="34" charset="0"/>
              </a:rPr>
              <a:t>Caso </a:t>
            </a:r>
            <a:r>
              <a:rPr lang="pt-BR" altLang="pt-BR" sz="2400" dirty="0">
                <a:latin typeface="Calibri" panose="020F0502020204030204" pitchFamily="34" charset="0"/>
              </a:rPr>
              <a:t>a avaliação atuarial apure a existência de </a:t>
            </a:r>
            <a:r>
              <a:rPr lang="pt-BR" altLang="pt-BR" sz="2400" dirty="0" smtClean="0">
                <a:latin typeface="Calibri" panose="020F0502020204030204" pitchFamily="34" charset="0"/>
              </a:rPr>
              <a:t>deficit </a:t>
            </a:r>
            <a:r>
              <a:rPr lang="pt-BR" altLang="pt-BR" sz="2400" dirty="0">
                <a:latin typeface="Calibri" panose="020F0502020204030204" pitchFamily="34" charset="0"/>
              </a:rPr>
              <a:t>atuarial, deverá ser estabelecido plano de amortização para o seu equacionamento</a:t>
            </a:r>
            <a:r>
              <a:rPr lang="pt-BR" altLang="pt-BR" sz="2400" dirty="0" smtClean="0">
                <a:latin typeface="Calibri" panose="020F0502020204030204" pitchFamily="34" charset="0"/>
              </a:rPr>
              <a:t>. (art. 18)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Calibri" panose="020F0502020204030204" pitchFamily="34" charset="0"/>
              </a:rPr>
              <a:t>Características </a:t>
            </a:r>
            <a:r>
              <a:rPr lang="pt-BR" altLang="pt-BR" sz="2400" dirty="0">
                <a:latin typeface="Calibri" panose="020F0502020204030204" pitchFamily="34" charset="0"/>
              </a:rPr>
              <a:t>do plano de amortização (artigos 18 e 19):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pt-BR" altLang="pt-BR" sz="2400" dirty="0" smtClean="0">
                <a:latin typeface="Calibri" panose="020F0502020204030204" pitchFamily="34" charset="0"/>
                <a:sym typeface="Wingdings" pitchFamily="2" charset="2"/>
              </a:rPr>
              <a:t>Prazo </a:t>
            </a: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máximo de 35 anos</a:t>
            </a:r>
            <a:r>
              <a:rPr lang="pt-BR" altLang="pt-BR" sz="2400" dirty="0" smtClean="0">
                <a:latin typeface="Calibri" panose="020F050202020403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pt-BR" altLang="pt-BR" sz="2400" dirty="0" smtClean="0">
                <a:latin typeface="Calibri" panose="020F0502020204030204" pitchFamily="34" charset="0"/>
                <a:sym typeface="Wingdings" pitchFamily="2" charset="2"/>
              </a:rPr>
              <a:t>Revisto </a:t>
            </a: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anualmente, a cada nova avaliação</a:t>
            </a:r>
            <a:r>
              <a:rPr lang="pt-BR" altLang="pt-BR" sz="2400" dirty="0" smtClean="0">
                <a:latin typeface="Calibri" panose="020F050202020403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pt-BR" altLang="pt-BR" sz="2400" dirty="0" smtClean="0">
                <a:latin typeface="Calibri" panose="020F0502020204030204" pitchFamily="34" charset="0"/>
                <a:sym typeface="Wingdings" pitchFamily="2" charset="2"/>
              </a:rPr>
              <a:t>Somente </a:t>
            </a: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é considerado implementado a partir de seu estabelecimento em lei</a:t>
            </a:r>
            <a:r>
              <a:rPr lang="pt-BR" altLang="pt-BR" sz="2400" dirty="0" smtClean="0">
                <a:latin typeface="Calibri" panose="020F050202020403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pt-BR" altLang="pt-BR" sz="2400" dirty="0" smtClean="0">
                <a:latin typeface="Calibri" panose="020F0502020204030204" pitchFamily="34" charset="0"/>
                <a:sym typeface="Wingdings" pitchFamily="2" charset="2"/>
              </a:rPr>
              <a:t>Pode </a:t>
            </a: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ser definido por meio de alíquota de contribuição suplementar ou por aportes periódicos cujos valores sejam preestabelecidos</a:t>
            </a:r>
            <a:r>
              <a:rPr lang="pt-BR" altLang="pt-BR" sz="2400" dirty="0" smtClean="0">
                <a:latin typeface="Calibri" panose="020F050202020403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pt-BR" sz="2400" dirty="0" smtClean="0">
                <a:latin typeface="Calibri" panose="020F0502020204030204" pitchFamily="34" charset="0"/>
              </a:rPr>
              <a:t>Viabilidade orçamentária e financeira.</a:t>
            </a:r>
            <a:endParaRPr lang="pt-BR" sz="2400" dirty="0"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75557" y="1022718"/>
            <a:ext cx="6048672" cy="638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solidFill>
                  <a:schemeClr val="tx1"/>
                </a:solidFill>
              </a:rPr>
              <a:t>RESULTADO ATUARIAL</a:t>
            </a:r>
            <a:endParaRPr lang="pt-BR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2791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/>
          </p:nvPr>
        </p:nvGraphicFramePr>
        <p:xfrm>
          <a:off x="0" y="1412776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9234" y="821979"/>
            <a:ext cx="9108504" cy="590797"/>
            <a:chOff x="2018583" y="1921833"/>
            <a:chExt cx="4171744" cy="1844965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2018583" y="1921833"/>
              <a:ext cx="4171744" cy="1844965"/>
            </a:xfrm>
            <a:prstGeom prst="round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</p:sp>
        <p:sp>
          <p:nvSpPr>
            <p:cNvPr id="5" name="Retângulo 4"/>
            <p:cNvSpPr/>
            <p:nvPr/>
          </p:nvSpPr>
          <p:spPr>
            <a:xfrm>
              <a:off x="2108647" y="2123459"/>
              <a:ext cx="3991616" cy="1441706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pt-BR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EQUACIONAMENTO DE DEFICITS </a:t>
              </a:r>
              <a:endParaRPr lang="pt-BR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9234" y="3140968"/>
            <a:ext cx="269055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PREVIDENCIA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COMPLEMENTAR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?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92290" y="3212976"/>
            <a:ext cx="269055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REDEFINIÇÃO PLANO DE BENFÍCIOS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?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pt-B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636355-610C-414A-992B-C8A199030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D636355-610C-414A-992B-C8A199030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9D636355-610C-414A-992B-C8A199030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9D636355-610C-414A-992B-C8A199030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66F556-B1D8-47CE-998E-C29EFCB3A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6D66F556-B1D8-47CE-998E-C29EFCB3A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6D66F556-B1D8-47CE-998E-C29EFCB3A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6D66F556-B1D8-47CE-998E-C29EFCB3A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DCC0BB-521C-424D-8396-79C49DAC4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CBDCC0BB-521C-424D-8396-79C49DAC4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CBDCC0BB-521C-424D-8396-79C49DAC4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CBDCC0BB-521C-424D-8396-79C49DAC4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0BED1B-2E9E-4CFE-9B61-1CE0F5AC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310BED1B-2E9E-4CFE-9B61-1CE0F5ACA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310BED1B-2E9E-4CFE-9B61-1CE0F5AC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310BED1B-2E9E-4CFE-9B61-1CE0F5AC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384ED5-FC3A-4D9F-AB4A-D27D90821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27384ED5-FC3A-4D9F-AB4A-D27D90821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27384ED5-FC3A-4D9F-AB4A-D27D90821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27384ED5-FC3A-4D9F-AB4A-D27D90821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6613"/>
            <a:ext cx="91440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400" b="1" u="sng" dirty="0" smtClean="0"/>
              <a:t>PORTARIA MPS 403/2008 - ESTRUTURA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12875"/>
            <a:ext cx="9144000" cy="51571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600" b="1" dirty="0" smtClean="0">
                <a:latin typeface="+mj-lt"/>
                <a:sym typeface="Wingdings" panose="05000000000000000000" pitchFamily="2" charset="2"/>
              </a:rPr>
              <a:t>Seção I - Disposições Preliminares</a:t>
            </a:r>
            <a:r>
              <a:rPr lang="pt-BR" altLang="pt-BR" sz="2600" dirty="0" smtClean="0">
                <a:latin typeface="+mj-lt"/>
                <a:sym typeface="Wingdings" panose="05000000000000000000" pitchFamily="2" charset="2"/>
              </a:rPr>
              <a:t>: art. 2º (definições).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600" b="1" dirty="0" smtClean="0"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600" b="1" dirty="0" smtClean="0">
                <a:latin typeface="+mj-lt"/>
                <a:sym typeface="Wingdings" panose="05000000000000000000" pitchFamily="2" charset="2"/>
              </a:rPr>
              <a:t>Seção II - Regimes Financeiros e Métodos de Financiamento</a:t>
            </a:r>
            <a:r>
              <a:rPr lang="pt-BR" altLang="pt-BR" sz="2600" dirty="0" smtClean="0">
                <a:latin typeface="+mj-lt"/>
                <a:sym typeface="Wingdings" panose="05000000000000000000" pitchFamily="2" charset="2"/>
              </a:rPr>
              <a:t>: art. 4º.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600" dirty="0" smtClean="0"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600" b="1" dirty="0" smtClean="0">
                <a:latin typeface="+mj-lt"/>
                <a:sym typeface="Wingdings" panose="05000000000000000000" pitchFamily="2" charset="2"/>
              </a:rPr>
              <a:t>Seção III - Premissas Atuariais</a:t>
            </a:r>
            <a:r>
              <a:rPr lang="pt-BR" altLang="pt-BR" sz="2600" dirty="0" smtClean="0">
                <a:latin typeface="+mj-lt"/>
                <a:sym typeface="Wingdings" panose="05000000000000000000" pitchFamily="2" charset="2"/>
              </a:rPr>
              <a:t>: art. 5º a 11</a:t>
            </a:r>
            <a:r>
              <a:rPr lang="pt-BR" sz="2800" dirty="0" smtClean="0">
                <a:latin typeface="+mj-lt"/>
                <a:cs typeface="Times New Roman" pitchFamily="18" charset="0"/>
              </a:rPr>
              <a:t>.</a:t>
            </a:r>
            <a:endParaRPr lang="pt-BR" altLang="pt-BR" sz="2600" dirty="0" smtClean="0">
              <a:latin typeface="+mj-lt"/>
              <a:sym typeface="Wingdings" panose="05000000000000000000" pitchFamily="2" charset="2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600" dirty="0"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600" b="1" dirty="0" smtClean="0">
                <a:latin typeface="+mj-lt"/>
                <a:sym typeface="Wingdings" panose="05000000000000000000" pitchFamily="2" charset="2"/>
              </a:rPr>
              <a:t>Seção IV - Base Cadastral:</a:t>
            </a:r>
            <a:r>
              <a:rPr lang="pt-BR" altLang="pt-BR" sz="2600" dirty="0" smtClean="0">
                <a:latin typeface="+mj-lt"/>
                <a:sym typeface="Wingdings" panose="05000000000000000000" pitchFamily="2" charset="2"/>
              </a:rPr>
              <a:t> art. 12 a 15.</a:t>
            </a:r>
            <a:endParaRPr lang="pt-BR" altLang="pt-BR" sz="2600" dirty="0">
              <a:latin typeface="+mj-lt"/>
              <a:sym typeface="Wingdings" panose="05000000000000000000" pitchFamily="2" charset="2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600" dirty="0"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600" b="1" dirty="0" smtClean="0">
                <a:latin typeface="+mj-lt"/>
                <a:sym typeface="Wingdings" panose="05000000000000000000" pitchFamily="2" charset="2"/>
              </a:rPr>
              <a:t>Seção V - Apuração do Resultado Atuarial e Equacionamento do Deficit Atuarial: </a:t>
            </a:r>
            <a:r>
              <a:rPr lang="pt-BR" altLang="pt-BR" sz="2600" dirty="0" smtClean="0">
                <a:latin typeface="+mj-lt"/>
                <a:sym typeface="Wingdings" panose="05000000000000000000" pitchFamily="2" charset="2"/>
              </a:rPr>
              <a:t>art. 16 a 19.</a:t>
            </a:r>
            <a:endParaRPr lang="pt-BR" altLang="pt-BR" sz="2600" dirty="0">
              <a:latin typeface="+mj-lt"/>
              <a:sym typeface="Wingdings" panose="05000000000000000000" pitchFamily="2" charset="2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600" dirty="0" smtClean="0"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600" b="1" dirty="0" smtClean="0">
                <a:sym typeface="Wingdings" panose="05000000000000000000" pitchFamily="2" charset="2"/>
              </a:rPr>
              <a:t>Seção VI - Segregação da Massa:</a:t>
            </a:r>
            <a:r>
              <a:rPr lang="pt-BR" altLang="pt-BR" sz="2600" dirty="0" smtClean="0">
                <a:sym typeface="Wingdings" panose="05000000000000000000" pitchFamily="2" charset="2"/>
              </a:rPr>
              <a:t> art. 20 a 22.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600" dirty="0"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600" b="1" dirty="0">
                <a:sym typeface="Wingdings" panose="05000000000000000000" pitchFamily="2" charset="2"/>
              </a:rPr>
              <a:t>Seção </a:t>
            </a:r>
            <a:r>
              <a:rPr lang="pt-BR" altLang="pt-BR" sz="2600" b="1" dirty="0" smtClean="0">
                <a:sym typeface="Wingdings" panose="05000000000000000000" pitchFamily="2" charset="2"/>
              </a:rPr>
              <a:t>VII </a:t>
            </a:r>
            <a:r>
              <a:rPr lang="pt-BR" altLang="pt-BR" sz="2600" b="1" dirty="0">
                <a:sym typeface="Wingdings" panose="05000000000000000000" pitchFamily="2" charset="2"/>
              </a:rPr>
              <a:t>- </a:t>
            </a:r>
            <a:r>
              <a:rPr lang="pt-BR" altLang="pt-BR" sz="2600" b="1" dirty="0" smtClean="0">
                <a:sym typeface="Wingdings" panose="05000000000000000000" pitchFamily="2" charset="2"/>
              </a:rPr>
              <a:t>Disposições Finais:</a:t>
            </a:r>
            <a:r>
              <a:rPr lang="pt-BR" altLang="pt-BR" sz="2600" dirty="0" smtClean="0">
                <a:sym typeface="Wingdings" panose="05000000000000000000" pitchFamily="2" charset="2"/>
              </a:rPr>
              <a:t> </a:t>
            </a:r>
            <a:r>
              <a:rPr lang="pt-BR" altLang="pt-BR" sz="2600" dirty="0">
                <a:sym typeface="Wingdings" panose="05000000000000000000" pitchFamily="2" charset="2"/>
              </a:rPr>
              <a:t>art. </a:t>
            </a:r>
            <a:r>
              <a:rPr lang="pt-BR" altLang="pt-BR" sz="2600" dirty="0" smtClean="0">
                <a:sym typeface="Wingdings" panose="05000000000000000000" pitchFamily="2" charset="2"/>
              </a:rPr>
              <a:t>25 a 27 (revisão de plano de custeio, insuficiências financeiras e acompanhamento pela SPPS).</a:t>
            </a:r>
            <a:endParaRPr lang="pt-BR" altLang="pt-BR" sz="2600" dirty="0">
              <a:sym typeface="Wingdings" panose="05000000000000000000" pitchFamily="2" charset="2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2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795637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037" y="1785003"/>
            <a:ext cx="9143999" cy="417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5738" algn="just">
              <a:lnSpc>
                <a:spcPct val="8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latin typeface="Calibri" panose="020F0502020204030204" pitchFamily="34" charset="0"/>
              </a:rPr>
              <a:t>Alternativamente </a:t>
            </a:r>
            <a:r>
              <a:rPr lang="pt-BR" altLang="pt-BR" sz="2600" dirty="0">
                <a:latin typeface="Calibri" panose="020F0502020204030204" pitchFamily="34" charset="0"/>
              </a:rPr>
              <a:t>ao plano de amortização, o déficit atuarial pode ser equacionado por meio da segregação da massa dos segurados.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latin typeface="Calibri" panose="020F0502020204030204" pitchFamily="34" charset="0"/>
              </a:rPr>
              <a:t>Características </a:t>
            </a:r>
            <a:r>
              <a:rPr lang="pt-BR" altLang="pt-BR" sz="2600" dirty="0">
                <a:latin typeface="Calibri" panose="020F0502020204030204" pitchFamily="34" charset="0"/>
              </a:rPr>
              <a:t>da segregação (artigos 20 a 22):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2600" dirty="0">
                <a:latin typeface="Calibri" panose="020F0502020204030204" pitchFamily="34" charset="0"/>
                <a:sym typeface="Wingdings" pitchFamily="2" charset="2"/>
              </a:rPr>
              <a:t> Consiste na separação dos segurados em dois grupos, a partir de uma data de corte estipulada com base em sua data de admissão (ou de concessão dos benefícios).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2600" dirty="0">
                <a:latin typeface="Calibri" panose="020F0502020204030204" pitchFamily="34" charset="0"/>
                <a:sym typeface="Wingdings" pitchFamily="2" charset="2"/>
              </a:rPr>
              <a:t> O grupo mais antigo permanece no Plano Financeiro, onde as contribuições arrecadadas são destinadas ao pagamento dos benefícios, sem objetivo de formação de reservas (regime de repartição simples), e as insuficiências financeiras são cobertas com recursos do Tesouro</a:t>
            </a:r>
            <a:r>
              <a:rPr lang="pt-BR" altLang="pt-BR" sz="2600" dirty="0" smtClean="0">
                <a:latin typeface="Calibri" panose="020F0502020204030204" pitchFamily="34" charset="0"/>
                <a:sym typeface="Wingdings" pitchFamily="2" charset="2"/>
              </a:rPr>
              <a:t>.</a:t>
            </a:r>
            <a:endParaRPr lang="pt-BR" altLang="pt-BR" sz="2400" dirty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037" y="908720"/>
            <a:ext cx="9135963" cy="57606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SEGREGAÇÃO DA MASSA</a:t>
            </a:r>
            <a:endParaRPr lang="pt-BR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0886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037" y="1454055"/>
            <a:ext cx="9143999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350" dirty="0">
                <a:latin typeface="Calibri" panose="020F0502020204030204" pitchFamily="34" charset="0"/>
                <a:sym typeface="Wingdings" pitchFamily="2" charset="2"/>
              </a:rPr>
              <a:t>O grupo </a:t>
            </a:r>
            <a:r>
              <a:rPr lang="pt-BR" altLang="pt-BR" sz="2350" dirty="0" smtClean="0">
                <a:latin typeface="Calibri" panose="020F0502020204030204" pitchFamily="34" charset="0"/>
                <a:sym typeface="Wingdings" pitchFamily="2" charset="2"/>
              </a:rPr>
              <a:t>de menor risco é </a:t>
            </a:r>
            <a:r>
              <a:rPr lang="pt-BR" altLang="pt-BR" sz="2350" dirty="0">
                <a:latin typeface="Calibri" panose="020F0502020204030204" pitchFamily="34" charset="0"/>
                <a:sym typeface="Wingdings" pitchFamily="2" charset="2"/>
              </a:rPr>
              <a:t>destinado ao Plano Previdenciário, estruturado com a finalidade de formação de reservas para o pagamento futuro dos benefícios (regime de capitalização).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235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350" dirty="0" smtClean="0">
                <a:latin typeface="Calibri" panose="020F0502020204030204" pitchFamily="34" charset="0"/>
                <a:sym typeface="Wingdings" pitchFamily="2" charset="2"/>
              </a:rPr>
              <a:t>Deve </a:t>
            </a:r>
            <a:r>
              <a:rPr lang="pt-BR" altLang="pt-BR" sz="2350" dirty="0">
                <a:latin typeface="Calibri" panose="020F0502020204030204" pitchFamily="34" charset="0"/>
                <a:sym typeface="Wingdings" pitchFamily="2" charset="2"/>
              </a:rPr>
              <a:t>ser estabelecida em lei e acompanhada da separação orçamentária, financeira e contábil dos recursos e obrigações de cada Plano.</a:t>
            </a:r>
          </a:p>
          <a:p>
            <a:pPr algn="just">
              <a:lnSpc>
                <a:spcPct val="80000"/>
              </a:lnSpc>
              <a:buFont typeface="Wingdings"/>
              <a:buChar char="à"/>
            </a:pPr>
            <a:r>
              <a:rPr lang="pt-BR" altLang="pt-BR" sz="2350" dirty="0">
                <a:latin typeface="Calibri" panose="020F0502020204030204" pitchFamily="34" charset="0"/>
                <a:sym typeface="Wingdings" pitchFamily="2" charset="2"/>
              </a:rPr>
              <a:t>É vedada qualquer transferência de segurados, recursos ou obrigações entre o Plano Financeiro e o Plano Previdenciário.</a:t>
            </a:r>
          </a:p>
          <a:p>
            <a:pPr algn="just">
              <a:lnSpc>
                <a:spcPct val="80000"/>
              </a:lnSpc>
            </a:pPr>
            <a:endParaRPr lang="pt-BR" altLang="pt-BR" sz="600" dirty="0" smtClean="0">
              <a:latin typeface="Calibri" panose="020F0502020204030204" pitchFamily="34" charset="0"/>
              <a:sym typeface="Wingdings" pitchFamily="2" charset="2"/>
            </a:endParaRPr>
          </a:p>
          <a:p>
            <a:pPr marL="342900" lvl="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3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Virtudes da segregação:</a:t>
            </a:r>
            <a:endParaRPr lang="pt-BR" altLang="pt-BR" sz="2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pt-BR" altLang="pt-BR" sz="2350" dirty="0" smtClean="0">
                <a:latin typeface="Calibri" panose="020F0502020204030204" pitchFamily="34" charset="0"/>
                <a:sym typeface="Wingdings" pitchFamily="2" charset="2"/>
              </a:rPr>
              <a:t>Isola os riscos.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pt-BR" altLang="pt-BR" sz="2350" dirty="0" smtClean="0">
                <a:latin typeface="Calibri" panose="020F0502020204030204" pitchFamily="34" charset="0"/>
                <a:sym typeface="Wingdings" pitchFamily="2" charset="2"/>
              </a:rPr>
              <a:t>Permite efetiva capitalização do Plano Previdenciário.</a:t>
            </a:r>
            <a:endParaRPr lang="pt-BR" altLang="pt-BR" sz="2350" dirty="0">
              <a:latin typeface="Calibri" panose="020F0502020204030204" pitchFamily="34" charset="0"/>
              <a:sym typeface="Wingdings" pitchFamily="2" charset="2"/>
            </a:endParaRPr>
          </a:p>
          <a:p>
            <a:pPr algn="just">
              <a:lnSpc>
                <a:spcPct val="80000"/>
              </a:lnSpc>
            </a:pPr>
            <a:endParaRPr lang="pt-BR" altLang="pt-BR" sz="600" dirty="0"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350" dirty="0" smtClean="0">
                <a:latin typeface="Calibri" panose="020F0502020204030204" pitchFamily="34" charset="0"/>
              </a:rPr>
              <a:t>Desafios/riscos </a:t>
            </a:r>
            <a:r>
              <a:rPr lang="pt-BR" altLang="pt-BR" sz="2350" dirty="0">
                <a:latin typeface="Calibri" panose="020F0502020204030204" pitchFamily="34" charset="0"/>
              </a:rPr>
              <a:t>da segregação:</a:t>
            </a:r>
          </a:p>
          <a:p>
            <a:pPr algn="just">
              <a:lnSpc>
                <a:spcPct val="80000"/>
              </a:lnSpc>
            </a:pPr>
            <a:r>
              <a:rPr lang="pt-BR" altLang="pt-BR" sz="2350" dirty="0">
                <a:latin typeface="Calibri" panose="020F0502020204030204" pitchFamily="34" charset="0"/>
                <a:sym typeface="Wingdings" pitchFamily="2" charset="2"/>
              </a:rPr>
              <a:t> Compatibilizar a fase de maior necessidade de cobertura das insuficiências financeiras com </a:t>
            </a:r>
            <a:r>
              <a:rPr lang="pt-BR" altLang="pt-BR" sz="2350" dirty="0" smtClean="0">
                <a:latin typeface="Calibri" panose="020F0502020204030204" pitchFamily="34" charset="0"/>
                <a:sym typeface="Wingdings" pitchFamily="2" charset="2"/>
              </a:rPr>
              <a:t>capacidade pagamento do ente federativo e limites </a:t>
            </a:r>
            <a:r>
              <a:rPr lang="pt-BR" altLang="pt-BR" sz="2350" dirty="0">
                <a:latin typeface="Calibri" panose="020F0502020204030204" pitchFamily="34" charset="0"/>
                <a:sym typeface="Wingdings" pitchFamily="2" charset="2"/>
              </a:rPr>
              <a:t>das despesas com pessoal.</a:t>
            </a:r>
          </a:p>
          <a:p>
            <a:pPr algn="just">
              <a:lnSpc>
                <a:spcPct val="80000"/>
              </a:lnSpc>
            </a:pPr>
            <a:r>
              <a:rPr lang="pt-BR" altLang="pt-BR" sz="2350" dirty="0">
                <a:latin typeface="Calibri" panose="020F0502020204030204" pitchFamily="34" charset="0"/>
                <a:sym typeface="Wingdings" pitchFamily="2" charset="2"/>
              </a:rPr>
              <a:t> Evitar que recursos do Plano Previdenciário sejam </a:t>
            </a:r>
            <a:r>
              <a:rPr lang="pt-BR" altLang="pt-BR" sz="2350" dirty="0" smtClean="0">
                <a:latin typeface="Calibri" panose="020F0502020204030204" pitchFamily="34" charset="0"/>
                <a:sym typeface="Wingdings" pitchFamily="2" charset="2"/>
              </a:rPr>
              <a:t>transferidos para cobrir obrigações do </a:t>
            </a:r>
            <a:r>
              <a:rPr lang="pt-BR" altLang="pt-BR" sz="2350" dirty="0">
                <a:latin typeface="Calibri" panose="020F0502020204030204" pitchFamily="34" charset="0"/>
                <a:sym typeface="Wingdings" pitchFamily="2" charset="2"/>
              </a:rPr>
              <a:t>Plano </a:t>
            </a:r>
            <a:r>
              <a:rPr lang="pt-BR" altLang="pt-BR" sz="2350" dirty="0" smtClean="0">
                <a:latin typeface="Calibri" panose="020F0502020204030204" pitchFamily="34" charset="0"/>
                <a:sym typeface="Wingdings" pitchFamily="2" charset="2"/>
              </a:rPr>
              <a:t>Financeiro ou outras finalidades.</a:t>
            </a:r>
            <a:endParaRPr lang="pt-BR" altLang="pt-BR" sz="2350" dirty="0"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037" y="764704"/>
            <a:ext cx="9135963" cy="57606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SEGREGAÇÃO DA MASSA</a:t>
            </a:r>
            <a:endParaRPr lang="pt-BR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9962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" y="116632"/>
            <a:ext cx="9135963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8585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" y="0"/>
            <a:ext cx="913596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11562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/>
          </p:nvPr>
        </p:nvGraphicFramePr>
        <p:xfrm>
          <a:off x="0" y="1397000"/>
          <a:ext cx="90678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5672" y="800324"/>
            <a:ext cx="8588375" cy="8284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Quando começa e acaba o processo de gestão atuarial?</a:t>
            </a:r>
            <a:endParaRPr lang="pt-BR"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pt-BR"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pt-BR"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0079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3352-1BC1-43AD-A09D-B6B3238F1E03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/>
          </p:nvPr>
        </p:nvGraphicFramePr>
        <p:xfrm>
          <a:off x="122112" y="1341941"/>
          <a:ext cx="88997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/>
          <p:cNvSpPr/>
          <p:nvPr/>
        </p:nvSpPr>
        <p:spPr>
          <a:xfrm>
            <a:off x="1327356" y="1079573"/>
            <a:ext cx="4828820" cy="472569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8113" y="817963"/>
            <a:ext cx="7086744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DESAFIO DA GESTÃO ATUARIAL:</a:t>
            </a:r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284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-2" y="1470298"/>
            <a:ext cx="8568952" cy="792088"/>
          </a:xfrm>
          <a:prstGeom prst="homePlate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DE DADOS </a:t>
            </a:r>
            <a:endParaRPr lang="pt-B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>
            <a:spLocks/>
          </p:cNvSpPr>
          <p:nvPr/>
        </p:nvSpPr>
        <p:spPr bwMode="auto">
          <a:xfrm>
            <a:off x="135844" y="1047056"/>
            <a:ext cx="9008156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</a:pPr>
            <a:endParaRPr lang="pt-BR" altLang="pt-B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113" y="817963"/>
            <a:ext cx="7086744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DESAFIO: GESTÃO DO PASSIVO</a:t>
            </a:r>
          </a:p>
        </p:txBody>
      </p:sp>
      <p:sp>
        <p:nvSpPr>
          <p:cNvPr id="5" name="Pentágono 4"/>
          <p:cNvSpPr/>
          <p:nvPr/>
        </p:nvSpPr>
        <p:spPr>
          <a:xfrm>
            <a:off x="-1" y="2095906"/>
            <a:ext cx="8676456" cy="792088"/>
          </a:xfrm>
          <a:prstGeom prst="homePlate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MANUTENÇÃO DA FOLHA DE PAGAMENTO</a:t>
            </a:r>
            <a:endParaRPr lang="pt-B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0" y="2825371"/>
            <a:ext cx="8676456" cy="792088"/>
          </a:xfrm>
          <a:prstGeom prst="homePlate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IMPLANTAÇÃO DA COMPENSAÇÃO PREVID.</a:t>
            </a:r>
            <a:endParaRPr lang="pt-B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0" y="3484706"/>
            <a:ext cx="7532914" cy="792088"/>
          </a:xfrm>
          <a:prstGeom prst="homePlate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pt-B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BENEFÍCIOS </a:t>
            </a:r>
            <a:r>
              <a:rPr lang="pt-BR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RISCO</a:t>
            </a:r>
          </a:p>
          <a:p>
            <a:pPr>
              <a:defRPr/>
            </a:pPr>
            <a:endParaRPr lang="pt-B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-12044" y="4706555"/>
            <a:ext cx="8964489" cy="792088"/>
          </a:xfrm>
          <a:prstGeom prst="homePlate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RESTITUIÇÕES/PROCESSOS JUDICIAIS</a:t>
            </a:r>
            <a:endParaRPr lang="pt-B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0" y="4081418"/>
            <a:ext cx="6981371" cy="792088"/>
          </a:xfrm>
          <a:prstGeom prst="homePlate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APOSENTADORIA ESPECIAL</a:t>
            </a:r>
            <a:endParaRPr lang="pt-B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02186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380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602138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1800" b="1" i="1" dirty="0" smtClean="0">
              <a:latin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pt-BR" sz="2000" b="1" kern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MF </a:t>
            </a:r>
            <a:r>
              <a:rPr lang="pt-BR" sz="2000" b="1" kern="1200" dirty="0">
                <a:solidFill>
                  <a:srgbClr val="000000"/>
                </a:solidFill>
                <a:latin typeface="Calibri" panose="020F0502020204030204" pitchFamily="34" charset="0"/>
              </a:rPr>
              <a:t>- Ministério </a:t>
            </a:r>
            <a:r>
              <a:rPr lang="pt-BR" sz="2000" b="1" kern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 Fazenda</a:t>
            </a:r>
            <a:endParaRPr lang="pt-BR" sz="2000" b="1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pt-BR" sz="2000" b="1" kern="1200" dirty="0">
                <a:solidFill>
                  <a:srgbClr val="000000"/>
                </a:solidFill>
                <a:latin typeface="Calibri" panose="020F0502020204030204" pitchFamily="34" charset="0"/>
              </a:rPr>
              <a:t>SPPS - Secretaria de Políticas de Previdência Social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pt-BR" sz="2000" b="1" kern="1200" dirty="0">
                <a:solidFill>
                  <a:srgbClr val="000000"/>
                </a:solidFill>
                <a:latin typeface="Calibri" panose="020F0502020204030204" pitchFamily="34" charset="0"/>
              </a:rPr>
              <a:t>DRPSP - Departamento dos Regimes de Previdência no Serviço Público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b="1" i="1" dirty="0" smtClean="0">
              <a:solidFill>
                <a:srgbClr val="0033CC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b="1" i="1" dirty="0" smtClean="0">
              <a:solidFill>
                <a:srgbClr val="0033CC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b="1" i="1" dirty="0" smtClean="0">
              <a:solidFill>
                <a:srgbClr val="0033CC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b="1" i="1" dirty="0">
              <a:solidFill>
                <a:srgbClr val="0033CC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400" b="1" i="1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ALLEX ALBERT RODRIGUES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000" b="1" i="1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Coordenação-Geral de Auditoria, Atuária, Contabilidade e Investimentos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000" b="1" i="1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61-2021-5555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000" b="1" i="1" smtClean="0">
                <a:solidFill>
                  <a:srgbClr val="00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atendimento.rpps@previdencia.gov.br </a:t>
            </a:r>
            <a:endParaRPr lang="pt-BR" sz="2000" b="1" i="1" dirty="0" smtClean="0">
              <a:solidFill>
                <a:srgbClr val="0033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000" b="1" i="1" dirty="0" smtClean="0">
              <a:solidFill>
                <a:srgbClr val="0033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000" b="1" i="1" dirty="0" smtClean="0">
              <a:solidFill>
                <a:srgbClr val="0033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000" b="1" i="1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ChangeArrowheads="1"/>
          </p:cNvSpPr>
          <p:nvPr/>
        </p:nvSpPr>
        <p:spPr bwMode="auto">
          <a:xfrm>
            <a:off x="38100" y="1209677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6771" name="Rectangle 9"/>
          <p:cNvSpPr>
            <a:spLocks noChangeArrowheads="1"/>
          </p:cNvSpPr>
          <p:nvPr/>
        </p:nvSpPr>
        <p:spPr bwMode="auto">
          <a:xfrm>
            <a:off x="301007" y="2636912"/>
            <a:ext cx="8569325" cy="360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1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just"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 -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Equilíbrio Financeiro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: garantia de </a:t>
            </a:r>
            <a:r>
              <a:rPr lang="pt-BR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equivalência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entre as </a:t>
            </a:r>
            <a:r>
              <a:rPr lang="pt-BR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receitas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auferidas e as </a:t>
            </a:r>
            <a:r>
              <a:rPr lang="pt-BR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obrigações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do RPPS </a:t>
            </a:r>
            <a:r>
              <a:rPr lang="pt-BR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em cada exercício </a:t>
            </a:r>
            <a:r>
              <a:rPr lang="pt-BR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financeiro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.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just">
              <a:defRPr/>
            </a:pPr>
            <a:endParaRPr lang="pt-BR" sz="1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just"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II -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Equilíbrio Atuarial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: garantia de </a:t>
            </a:r>
            <a:r>
              <a:rPr lang="pt-BR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equivalência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, a </a:t>
            </a:r>
            <a:r>
              <a:rPr lang="pt-BR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valor presente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, entre o </a:t>
            </a:r>
            <a:r>
              <a:rPr lang="pt-BR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fluxo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das receitas estimadas e das obrigações projetadas, apuradas atuarialmente, </a:t>
            </a:r>
            <a:r>
              <a:rPr lang="pt-BR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 longo </a:t>
            </a:r>
            <a:r>
              <a:rPr lang="pt-BR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prazo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.</a:t>
            </a:r>
            <a:endParaRPr lang="pt-BR" sz="20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2000" dirty="0"/>
          </a:p>
        </p:txBody>
      </p:sp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38100" y="1556792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lang="pt-BR" altLang="pt-BR" sz="2400" b="1" dirty="0" smtClean="0">
                <a:latin typeface="Arial" panose="020B0604020202020204" pitchFamily="34" charset="0"/>
              </a:rPr>
              <a:t>EQUILÍBRIO FINANCEIRO E ATUARIAL - DEFINIÇÃO LEGAL (</a:t>
            </a:r>
            <a:r>
              <a:rPr lang="pt-BR" altLang="pt-BR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Portaria MPS nº 403/2008)</a:t>
            </a:r>
            <a:endParaRPr lang="pt-BR" altLang="pt-BR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ClrTx/>
              <a:buSzTx/>
              <a:buFontTx/>
              <a:buNone/>
            </a:pPr>
            <a:endParaRPr lang="pt-BR" altLang="pt-BR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2198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965608"/>
              </p:ext>
            </p:extLst>
          </p:nvPr>
        </p:nvGraphicFramePr>
        <p:xfrm>
          <a:off x="1331640" y="2492896"/>
          <a:ext cx="6931496" cy="408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Slide" r:id="rId4" imgW="5436196" imgH="4076717" progId="PowerPoint.Slide.8">
                  <p:embed/>
                </p:oleObj>
              </mc:Choice>
              <mc:Fallback>
                <p:oleObj name="Slide" r:id="rId4" imgW="5436196" imgH="407671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492896"/>
                        <a:ext cx="6931496" cy="4080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1196975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pt-BR" sz="2200" dirty="0">
              <a:solidFill>
                <a:schemeClr val="tx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57699" name="Rectangle 10"/>
          <p:cNvSpPr>
            <a:spLocks noChangeArrowheads="1"/>
          </p:cNvSpPr>
          <p:nvPr/>
        </p:nvSpPr>
        <p:spPr bwMode="auto">
          <a:xfrm>
            <a:off x="179388" y="482600"/>
            <a:ext cx="86598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endParaRPr lang="pt-BR" altLang="pt-BR" sz="2200" b="1" dirty="0">
              <a:solidFill>
                <a:srgbClr val="006666"/>
              </a:solidFill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endParaRPr lang="pt-BR" altLang="pt-BR" sz="2200" b="1" dirty="0">
              <a:solidFill>
                <a:srgbClr val="006666"/>
              </a:solidFill>
            </a:endParaRP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0" y="1341438"/>
            <a:ext cx="9144000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pt-BR" alt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Equação básica que estabelece o valor justo de receitas que devem ser arrecadadas e geridas mediante regime financeiro adequado para fazer frente às despesas previdenciárias, para que os benefícios prometidos possam ser 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pagos</a:t>
            </a:r>
            <a:r>
              <a:rPr lang="pt-BR" altLang="pt-BR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93680204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590550" y="4110040"/>
            <a:ext cx="8305800" cy="166687"/>
            <a:chOff x="459" y="3271"/>
            <a:chExt cx="2698" cy="105"/>
          </a:xfrm>
        </p:grpSpPr>
        <p:sp>
          <p:nvSpPr>
            <p:cNvPr id="56369" name="Rectangle 3"/>
            <p:cNvSpPr>
              <a:spLocks noChangeArrowheads="1"/>
            </p:cNvSpPr>
            <p:nvPr/>
          </p:nvSpPr>
          <p:spPr bwMode="auto">
            <a:xfrm>
              <a:off x="459" y="3311"/>
              <a:ext cx="2596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Times New Roman" panose="02020603050405020304" pitchFamily="18" charset="0"/>
              </a:endParaRPr>
            </a:p>
          </p:txBody>
        </p:sp>
        <p:sp>
          <p:nvSpPr>
            <p:cNvPr id="56370" name="Freeform 4"/>
            <p:cNvSpPr>
              <a:spLocks/>
            </p:cNvSpPr>
            <p:nvPr/>
          </p:nvSpPr>
          <p:spPr bwMode="auto">
            <a:xfrm>
              <a:off x="3051" y="3271"/>
              <a:ext cx="106" cy="105"/>
            </a:xfrm>
            <a:custGeom>
              <a:avLst/>
              <a:gdLst>
                <a:gd name="T0" fmla="*/ 0 w 106"/>
                <a:gd name="T1" fmla="*/ 105 h 105"/>
                <a:gd name="T2" fmla="*/ 106 w 106"/>
                <a:gd name="T3" fmla="*/ 52 h 105"/>
                <a:gd name="T4" fmla="*/ 0 w 106"/>
                <a:gd name="T5" fmla="*/ 0 h 105"/>
                <a:gd name="T6" fmla="*/ 0 w 106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"/>
                <a:gd name="T13" fmla="*/ 0 h 105"/>
                <a:gd name="T14" fmla="*/ 106 w 106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" h="105">
                  <a:moveTo>
                    <a:pt x="0" y="105"/>
                  </a:moveTo>
                  <a:lnTo>
                    <a:pt x="106" y="52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6323" name="Line 5"/>
          <p:cNvSpPr>
            <a:spLocks noChangeShapeType="1"/>
          </p:cNvSpPr>
          <p:nvPr/>
        </p:nvSpPr>
        <p:spPr bwMode="auto">
          <a:xfrm flipV="1">
            <a:off x="4476750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4" name="Line 6"/>
          <p:cNvSpPr>
            <a:spLocks noChangeShapeType="1"/>
          </p:cNvSpPr>
          <p:nvPr/>
        </p:nvSpPr>
        <p:spPr bwMode="auto">
          <a:xfrm flipV="1">
            <a:off x="4735513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5" name="Line 7"/>
          <p:cNvSpPr>
            <a:spLocks noChangeShapeType="1"/>
          </p:cNvSpPr>
          <p:nvPr/>
        </p:nvSpPr>
        <p:spPr bwMode="auto">
          <a:xfrm flipV="1">
            <a:off x="4994275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6" name="Line 8"/>
          <p:cNvSpPr>
            <a:spLocks noChangeShapeType="1"/>
          </p:cNvSpPr>
          <p:nvPr/>
        </p:nvSpPr>
        <p:spPr bwMode="auto">
          <a:xfrm flipV="1">
            <a:off x="5253038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7" name="Line 9"/>
          <p:cNvSpPr>
            <a:spLocks noChangeShapeType="1"/>
          </p:cNvSpPr>
          <p:nvPr/>
        </p:nvSpPr>
        <p:spPr bwMode="auto">
          <a:xfrm flipV="1">
            <a:off x="5511800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8" name="Line 10"/>
          <p:cNvSpPr>
            <a:spLocks noChangeShapeType="1"/>
          </p:cNvSpPr>
          <p:nvPr/>
        </p:nvSpPr>
        <p:spPr bwMode="auto">
          <a:xfrm flipV="1">
            <a:off x="5772150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4065588" y="4110040"/>
            <a:ext cx="30162" cy="174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>
            <a:off x="-173037" y="4292600"/>
            <a:ext cx="889635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 y        x                         </a:t>
            </a:r>
            <a:r>
              <a:rPr lang="pt-BR" altLang="pt-BR" sz="1600" dirty="0">
                <a:solidFill>
                  <a:schemeClr val="folHlink"/>
                </a:solidFill>
                <a:latin typeface="Arial" panose="020B0604020202020204" pitchFamily="34" charset="0"/>
              </a:rPr>
              <a:t>. . .</a:t>
            </a:r>
            <a:r>
              <a:rPr lang="pt-BR" altLang="pt-BR" sz="1600" dirty="0">
                <a:latin typeface="Arial" panose="020B0604020202020204" pitchFamily="34" charset="0"/>
              </a:rPr>
              <a:t>                  a     a+1             . . .              . . .            w-1  w</a:t>
            </a:r>
          </a:p>
        </p:txBody>
      </p:sp>
      <p:sp>
        <p:nvSpPr>
          <p:cNvPr id="56331" name="Line 13"/>
          <p:cNvSpPr>
            <a:spLocks noChangeShapeType="1"/>
          </p:cNvSpPr>
          <p:nvPr/>
        </p:nvSpPr>
        <p:spPr bwMode="auto">
          <a:xfrm flipV="1">
            <a:off x="6061075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2" name="Line 14"/>
          <p:cNvSpPr>
            <a:spLocks noChangeShapeType="1"/>
          </p:cNvSpPr>
          <p:nvPr/>
        </p:nvSpPr>
        <p:spPr bwMode="auto">
          <a:xfrm flipV="1">
            <a:off x="6319838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3" name="Line 15"/>
          <p:cNvSpPr>
            <a:spLocks noChangeShapeType="1"/>
          </p:cNvSpPr>
          <p:nvPr/>
        </p:nvSpPr>
        <p:spPr bwMode="auto">
          <a:xfrm flipV="1">
            <a:off x="6578600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4" name="Rectangle 16"/>
          <p:cNvSpPr>
            <a:spLocks noChangeArrowheads="1"/>
          </p:cNvSpPr>
          <p:nvPr/>
        </p:nvSpPr>
        <p:spPr bwMode="auto">
          <a:xfrm>
            <a:off x="4464052" y="4090990"/>
            <a:ext cx="30163" cy="174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56335" name="Line 17"/>
          <p:cNvSpPr>
            <a:spLocks noChangeShapeType="1"/>
          </p:cNvSpPr>
          <p:nvPr/>
        </p:nvSpPr>
        <p:spPr bwMode="auto">
          <a:xfrm>
            <a:off x="1581150" y="4208465"/>
            <a:ext cx="0" cy="663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6" name="Line 18"/>
          <p:cNvSpPr>
            <a:spLocks noChangeShapeType="1"/>
          </p:cNvSpPr>
          <p:nvPr/>
        </p:nvSpPr>
        <p:spPr bwMode="auto">
          <a:xfrm>
            <a:off x="1839913" y="4208465"/>
            <a:ext cx="0" cy="663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7" name="Line 19"/>
          <p:cNvSpPr>
            <a:spLocks noChangeShapeType="1"/>
          </p:cNvSpPr>
          <p:nvPr/>
        </p:nvSpPr>
        <p:spPr bwMode="auto">
          <a:xfrm>
            <a:off x="3214688" y="4208465"/>
            <a:ext cx="0" cy="663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8" name="Line 20"/>
          <p:cNvSpPr>
            <a:spLocks noChangeShapeType="1"/>
          </p:cNvSpPr>
          <p:nvPr/>
        </p:nvSpPr>
        <p:spPr bwMode="auto">
          <a:xfrm>
            <a:off x="3473450" y="4208465"/>
            <a:ext cx="0" cy="663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9" name="Line 21"/>
          <p:cNvSpPr>
            <a:spLocks noChangeShapeType="1"/>
          </p:cNvSpPr>
          <p:nvPr/>
        </p:nvSpPr>
        <p:spPr bwMode="auto">
          <a:xfrm>
            <a:off x="3733800" y="4208465"/>
            <a:ext cx="0" cy="663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40" name="Line 22"/>
          <p:cNvSpPr>
            <a:spLocks noChangeShapeType="1"/>
          </p:cNvSpPr>
          <p:nvPr/>
        </p:nvSpPr>
        <p:spPr bwMode="auto">
          <a:xfrm flipV="1">
            <a:off x="6865938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41" name="Line 23"/>
          <p:cNvSpPr>
            <a:spLocks noChangeShapeType="1"/>
          </p:cNvSpPr>
          <p:nvPr/>
        </p:nvSpPr>
        <p:spPr bwMode="auto">
          <a:xfrm flipV="1">
            <a:off x="7124700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42" name="Line 24"/>
          <p:cNvSpPr>
            <a:spLocks noChangeShapeType="1"/>
          </p:cNvSpPr>
          <p:nvPr/>
        </p:nvSpPr>
        <p:spPr bwMode="auto">
          <a:xfrm flipV="1">
            <a:off x="7385050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43" name="Line 25"/>
          <p:cNvSpPr>
            <a:spLocks noChangeShapeType="1"/>
          </p:cNvSpPr>
          <p:nvPr/>
        </p:nvSpPr>
        <p:spPr bwMode="auto">
          <a:xfrm flipV="1">
            <a:off x="7673975" y="3522665"/>
            <a:ext cx="0" cy="6635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44" name="Rectangle 26"/>
          <p:cNvSpPr>
            <a:spLocks noChangeArrowheads="1"/>
          </p:cNvSpPr>
          <p:nvPr/>
        </p:nvSpPr>
        <p:spPr bwMode="auto">
          <a:xfrm>
            <a:off x="4076702" y="4090990"/>
            <a:ext cx="30163" cy="174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56345" name="Line 27"/>
          <p:cNvSpPr>
            <a:spLocks noChangeShapeType="1"/>
          </p:cNvSpPr>
          <p:nvPr/>
        </p:nvSpPr>
        <p:spPr bwMode="auto">
          <a:xfrm>
            <a:off x="4087813" y="4211640"/>
            <a:ext cx="0" cy="663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46" name="Rectangle 28"/>
          <p:cNvSpPr>
            <a:spLocks noChangeArrowheads="1"/>
          </p:cNvSpPr>
          <p:nvPr/>
        </p:nvSpPr>
        <p:spPr bwMode="auto">
          <a:xfrm>
            <a:off x="4076702" y="4090990"/>
            <a:ext cx="30163" cy="174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56347" name="Rectangle 29"/>
          <p:cNvSpPr>
            <a:spLocks noChangeArrowheads="1"/>
          </p:cNvSpPr>
          <p:nvPr/>
        </p:nvSpPr>
        <p:spPr bwMode="auto">
          <a:xfrm>
            <a:off x="7658102" y="4110040"/>
            <a:ext cx="30163" cy="174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56348" name="Rectangle 30"/>
          <p:cNvSpPr>
            <a:spLocks noChangeArrowheads="1"/>
          </p:cNvSpPr>
          <p:nvPr/>
        </p:nvSpPr>
        <p:spPr bwMode="auto">
          <a:xfrm>
            <a:off x="7981952" y="4113215"/>
            <a:ext cx="30163" cy="174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56349" name="Rectangle 31"/>
          <p:cNvSpPr>
            <a:spLocks noChangeArrowheads="1"/>
          </p:cNvSpPr>
          <p:nvPr/>
        </p:nvSpPr>
        <p:spPr bwMode="auto">
          <a:xfrm>
            <a:off x="38100" y="1455738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190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190500" algn="l"/>
              </a:tabLs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190500" algn="l"/>
              </a:tabLs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ct val="30000"/>
              </a:spcAft>
              <a:buClr>
                <a:srgbClr val="00CC00"/>
              </a:buClr>
              <a:buSzTx/>
              <a:buFont typeface="Monotype Sorts"/>
              <a:buNone/>
            </a:pPr>
            <a:r>
              <a:rPr lang="pt-BR" altLang="pt-BR" sz="2600" dirty="0">
                <a:latin typeface="Arial" panose="020B0604020202020204" pitchFamily="34" charset="0"/>
              </a:rPr>
              <a:t>EFA e Resultado Atuarial </a:t>
            </a:r>
            <a:r>
              <a:rPr lang="pt-BR" altLang="pt-BR" sz="2600" dirty="0" smtClean="0">
                <a:latin typeface="Arial" panose="020B0604020202020204" pitchFamily="34" charset="0"/>
              </a:rPr>
              <a:t>- Benefícios </a:t>
            </a:r>
            <a:r>
              <a:rPr lang="pt-BR" altLang="pt-BR" sz="2600" dirty="0">
                <a:latin typeface="Arial" panose="020B0604020202020204" pitchFamily="34" charset="0"/>
              </a:rPr>
              <a:t>em Capitalização</a:t>
            </a:r>
          </a:p>
        </p:txBody>
      </p:sp>
      <p:sp>
        <p:nvSpPr>
          <p:cNvPr id="56350" name="Rectangle 33"/>
          <p:cNvSpPr>
            <a:spLocks noChangeArrowheads="1"/>
          </p:cNvSpPr>
          <p:nvPr/>
        </p:nvSpPr>
        <p:spPr bwMode="auto">
          <a:xfrm>
            <a:off x="579438" y="4116390"/>
            <a:ext cx="30162" cy="174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56351" name="Line 34"/>
          <p:cNvSpPr>
            <a:spLocks noChangeShapeType="1"/>
          </p:cNvSpPr>
          <p:nvPr/>
        </p:nvSpPr>
        <p:spPr bwMode="auto">
          <a:xfrm>
            <a:off x="2160588" y="4208465"/>
            <a:ext cx="0" cy="663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2" name="Line 35"/>
          <p:cNvSpPr>
            <a:spLocks noChangeShapeType="1"/>
          </p:cNvSpPr>
          <p:nvPr/>
        </p:nvSpPr>
        <p:spPr bwMode="auto">
          <a:xfrm>
            <a:off x="2419350" y="4208465"/>
            <a:ext cx="0" cy="663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3" name="Rectangle 36"/>
          <p:cNvSpPr>
            <a:spLocks noChangeArrowheads="1"/>
          </p:cNvSpPr>
          <p:nvPr/>
        </p:nvSpPr>
        <p:spPr bwMode="auto">
          <a:xfrm>
            <a:off x="1265238" y="4113215"/>
            <a:ext cx="30162" cy="174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56354" name="Line 37"/>
          <p:cNvSpPr>
            <a:spLocks noChangeShapeType="1"/>
          </p:cNvSpPr>
          <p:nvPr/>
        </p:nvSpPr>
        <p:spPr bwMode="auto">
          <a:xfrm>
            <a:off x="1276350" y="5022852"/>
            <a:ext cx="0" cy="1457325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5" name="AutoShape 38"/>
          <p:cNvSpPr>
            <a:spLocks/>
          </p:cNvSpPr>
          <p:nvPr/>
        </p:nvSpPr>
        <p:spPr bwMode="auto">
          <a:xfrm rot="5400000">
            <a:off x="2688433" y="3806032"/>
            <a:ext cx="261937" cy="2590800"/>
          </a:xfrm>
          <a:prstGeom prst="rightBrace">
            <a:avLst>
              <a:gd name="adj1" fmla="val 8929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56356" name="AutoShape 39"/>
          <p:cNvSpPr>
            <a:spLocks/>
          </p:cNvSpPr>
          <p:nvPr/>
        </p:nvSpPr>
        <p:spPr bwMode="auto">
          <a:xfrm rot="-5400000">
            <a:off x="5905500" y="1536700"/>
            <a:ext cx="304800" cy="3429000"/>
          </a:xfrm>
          <a:prstGeom prst="rightBrace">
            <a:avLst>
              <a:gd name="adj1" fmla="val 10156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56357" name="Line 40"/>
          <p:cNvSpPr>
            <a:spLocks noChangeShapeType="1"/>
          </p:cNvSpPr>
          <p:nvPr/>
        </p:nvSpPr>
        <p:spPr bwMode="auto">
          <a:xfrm flipV="1">
            <a:off x="1276350" y="1974852"/>
            <a:ext cx="0" cy="2212975"/>
          </a:xfrm>
          <a:prstGeom prst="line">
            <a:avLst/>
          </a:prstGeom>
          <a:noFill/>
          <a:ln w="152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8" name="Arc 41"/>
          <p:cNvSpPr>
            <a:spLocks/>
          </p:cNvSpPr>
          <p:nvPr/>
        </p:nvSpPr>
        <p:spPr bwMode="auto">
          <a:xfrm>
            <a:off x="4572000" y="2070100"/>
            <a:ext cx="1524000" cy="914400"/>
          </a:xfrm>
          <a:custGeom>
            <a:avLst/>
            <a:gdLst>
              <a:gd name="T0" fmla="*/ 2147483646 w 21600"/>
              <a:gd name="T1" fmla="*/ 0 h 21552"/>
              <a:gd name="T2" fmla="*/ 2147483646 w 21600"/>
              <a:gd name="T3" fmla="*/ 2147483646 h 21552"/>
              <a:gd name="T4" fmla="*/ 0 w 21600"/>
              <a:gd name="T5" fmla="*/ 2147483646 h 21552"/>
              <a:gd name="T6" fmla="*/ 0 60000 65536"/>
              <a:gd name="T7" fmla="*/ 0 60000 65536"/>
              <a:gd name="T8" fmla="*/ 0 60000 65536"/>
              <a:gd name="T9" fmla="*/ 0 w 21600"/>
              <a:gd name="T10" fmla="*/ 0 h 21552"/>
              <a:gd name="T11" fmla="*/ 21600 w 21600"/>
              <a:gd name="T12" fmla="*/ 21552 h 21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52" fill="none" extrusionOk="0">
                <a:moveTo>
                  <a:pt x="1437" y="-1"/>
                </a:moveTo>
                <a:cubicBezTo>
                  <a:pt x="12783" y="756"/>
                  <a:pt x="21600" y="10180"/>
                  <a:pt x="21600" y="21552"/>
                </a:cubicBezTo>
              </a:path>
              <a:path w="21600" h="21552" stroke="0" extrusionOk="0">
                <a:moveTo>
                  <a:pt x="1437" y="-1"/>
                </a:moveTo>
                <a:cubicBezTo>
                  <a:pt x="12783" y="756"/>
                  <a:pt x="21600" y="10180"/>
                  <a:pt x="21600" y="21552"/>
                </a:cubicBezTo>
                <a:lnTo>
                  <a:pt x="0" y="21552"/>
                </a:lnTo>
                <a:lnTo>
                  <a:pt x="1437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9" name="Line 42"/>
          <p:cNvSpPr>
            <a:spLocks noChangeShapeType="1"/>
          </p:cNvSpPr>
          <p:nvPr/>
        </p:nvSpPr>
        <p:spPr bwMode="auto">
          <a:xfrm flipH="1">
            <a:off x="1485900" y="2070100"/>
            <a:ext cx="3297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60" name="Arc 43"/>
          <p:cNvSpPr>
            <a:spLocks/>
          </p:cNvSpPr>
          <p:nvPr/>
        </p:nvSpPr>
        <p:spPr bwMode="auto">
          <a:xfrm flipV="1">
            <a:off x="1689100" y="5321300"/>
            <a:ext cx="1130300" cy="1143000"/>
          </a:xfrm>
          <a:custGeom>
            <a:avLst/>
            <a:gdLst>
              <a:gd name="T0" fmla="*/ 2147483646 w 21600"/>
              <a:gd name="T1" fmla="*/ 0 h 21552"/>
              <a:gd name="T2" fmla="*/ 2147483646 w 21600"/>
              <a:gd name="T3" fmla="*/ 2147483646 h 21552"/>
              <a:gd name="T4" fmla="*/ 0 w 21600"/>
              <a:gd name="T5" fmla="*/ 2147483646 h 21552"/>
              <a:gd name="T6" fmla="*/ 0 60000 65536"/>
              <a:gd name="T7" fmla="*/ 0 60000 65536"/>
              <a:gd name="T8" fmla="*/ 0 60000 65536"/>
              <a:gd name="T9" fmla="*/ 0 w 21600"/>
              <a:gd name="T10" fmla="*/ 0 h 21552"/>
              <a:gd name="T11" fmla="*/ 21600 w 21600"/>
              <a:gd name="T12" fmla="*/ 21552 h 21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52" fill="none" extrusionOk="0">
                <a:moveTo>
                  <a:pt x="1437" y="-1"/>
                </a:moveTo>
                <a:cubicBezTo>
                  <a:pt x="12783" y="756"/>
                  <a:pt x="21600" y="10180"/>
                  <a:pt x="21600" y="21552"/>
                </a:cubicBezTo>
              </a:path>
              <a:path w="21600" h="21552" stroke="0" extrusionOk="0">
                <a:moveTo>
                  <a:pt x="1437" y="-1"/>
                </a:moveTo>
                <a:cubicBezTo>
                  <a:pt x="12783" y="756"/>
                  <a:pt x="21600" y="10180"/>
                  <a:pt x="21600" y="21552"/>
                </a:cubicBezTo>
                <a:lnTo>
                  <a:pt x="0" y="21552"/>
                </a:lnTo>
                <a:lnTo>
                  <a:pt x="1437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61" name="Line 44"/>
          <p:cNvSpPr>
            <a:spLocks noChangeShapeType="1"/>
          </p:cNvSpPr>
          <p:nvPr/>
        </p:nvSpPr>
        <p:spPr bwMode="auto">
          <a:xfrm flipH="1">
            <a:off x="1563688" y="6464300"/>
            <a:ext cx="20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62" name="Rectangle 45"/>
          <p:cNvSpPr>
            <a:spLocks noChangeArrowheads="1"/>
          </p:cNvSpPr>
          <p:nvPr/>
        </p:nvSpPr>
        <p:spPr bwMode="auto">
          <a:xfrm>
            <a:off x="175692" y="6273576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190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190500" algn="l"/>
              </a:tabLs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190500" algn="l"/>
              </a:tabLs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ct val="30000"/>
              </a:spcAft>
              <a:buClr>
                <a:srgbClr val="00CC00"/>
              </a:buClr>
              <a:buSzTx/>
              <a:buFont typeface="Monotype Sorts"/>
              <a:buNone/>
            </a:pPr>
            <a:r>
              <a:rPr lang="pt-BR" altLang="pt-BR" sz="1800" dirty="0">
                <a:solidFill>
                  <a:schemeClr val="hlink"/>
                </a:solidFill>
                <a:latin typeface="Arial" panose="020B0604020202020204" pitchFamily="34" charset="0"/>
              </a:rPr>
              <a:t>VACF</a:t>
            </a:r>
          </a:p>
        </p:txBody>
      </p:sp>
      <p:sp>
        <p:nvSpPr>
          <p:cNvPr id="56363" name="Rectangle 46"/>
          <p:cNvSpPr>
            <a:spLocks noChangeArrowheads="1"/>
          </p:cNvSpPr>
          <p:nvPr/>
        </p:nvSpPr>
        <p:spPr bwMode="auto">
          <a:xfrm>
            <a:off x="14288" y="203517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190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190500" algn="l"/>
              </a:tabLs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190500" algn="l"/>
              </a:tabLs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ct val="30000"/>
              </a:spcAft>
              <a:buClr>
                <a:srgbClr val="00CC00"/>
              </a:buClr>
              <a:buSzTx/>
              <a:buFont typeface="Monotype Sorts"/>
              <a:buNone/>
            </a:pPr>
            <a:r>
              <a:rPr lang="pt-BR" altLang="pt-BR" sz="1600">
                <a:solidFill>
                  <a:srgbClr val="008000"/>
                </a:solidFill>
                <a:latin typeface="Arial" panose="020B0604020202020204" pitchFamily="34" charset="0"/>
              </a:rPr>
              <a:t>VABF</a:t>
            </a:r>
          </a:p>
        </p:txBody>
      </p:sp>
      <p:sp>
        <p:nvSpPr>
          <p:cNvPr id="56364" name="Rectangle 47"/>
          <p:cNvSpPr>
            <a:spLocks noChangeArrowheads="1"/>
          </p:cNvSpPr>
          <p:nvPr/>
        </p:nvSpPr>
        <p:spPr bwMode="auto">
          <a:xfrm>
            <a:off x="268288" y="47418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190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190500" algn="l"/>
              </a:tabLs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190500" algn="l"/>
              </a:tabLs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ct val="30000"/>
              </a:spcAft>
              <a:buClr>
                <a:srgbClr val="00CC00"/>
              </a:buClr>
              <a:buSzTx/>
              <a:buFont typeface="Monotype Sorts"/>
              <a:buNone/>
            </a:pPr>
            <a:r>
              <a:rPr lang="pt-BR" altLang="pt-BR" sz="1800">
                <a:solidFill>
                  <a:srgbClr val="0000FF"/>
                </a:solidFill>
                <a:latin typeface="Arial" panose="020B0604020202020204" pitchFamily="34" charset="0"/>
              </a:rPr>
              <a:t>ALP</a:t>
            </a:r>
          </a:p>
        </p:txBody>
      </p:sp>
      <p:sp>
        <p:nvSpPr>
          <p:cNvPr id="56365" name="Text Box 48"/>
          <p:cNvSpPr txBox="1">
            <a:spLocks noChangeArrowheads="1"/>
          </p:cNvSpPr>
          <p:nvPr/>
        </p:nvSpPr>
        <p:spPr bwMode="auto">
          <a:xfrm>
            <a:off x="4495800" y="5030802"/>
            <a:ext cx="4648200" cy="12772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 u="sng" dirty="0">
                <a:latin typeface="Arial" panose="020B0604020202020204" pitchFamily="34" charset="0"/>
              </a:rPr>
              <a:t>Resultado da Avaliação: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400" dirty="0">
                <a:latin typeface="Arial" panose="020B0604020202020204" pitchFamily="34" charset="0"/>
              </a:rPr>
              <a:t> Se </a:t>
            </a:r>
            <a:r>
              <a:rPr lang="pt-BR" altLang="pt-BR" sz="1400" dirty="0">
                <a:solidFill>
                  <a:srgbClr val="0000FF"/>
                </a:solidFill>
                <a:latin typeface="Arial" panose="020B0604020202020204" pitchFamily="34" charset="0"/>
              </a:rPr>
              <a:t>ALP </a:t>
            </a:r>
            <a:r>
              <a:rPr lang="pt-BR" altLang="pt-BR" sz="1400" dirty="0">
                <a:latin typeface="Arial" panose="020B0604020202020204" pitchFamily="34" charset="0"/>
              </a:rPr>
              <a:t>+ </a:t>
            </a:r>
            <a:r>
              <a:rPr lang="pt-BR" altLang="pt-BR" sz="1400" dirty="0">
                <a:solidFill>
                  <a:srgbClr val="FF0000"/>
                </a:solidFill>
                <a:latin typeface="Arial" panose="020B0604020202020204" pitchFamily="34" charset="0"/>
              </a:rPr>
              <a:t>VACF </a:t>
            </a:r>
            <a:r>
              <a:rPr lang="pt-BR" altLang="pt-BR" sz="1400" dirty="0">
                <a:latin typeface="Arial" panose="020B0604020202020204" pitchFamily="34" charset="0"/>
              </a:rPr>
              <a:t> =  </a:t>
            </a:r>
            <a:r>
              <a:rPr lang="pt-BR" altLang="pt-BR" sz="1400" dirty="0">
                <a:solidFill>
                  <a:srgbClr val="008000"/>
                </a:solidFill>
                <a:latin typeface="Arial" panose="020B0604020202020204" pitchFamily="34" charset="0"/>
              </a:rPr>
              <a:t>VABF</a:t>
            </a:r>
            <a:r>
              <a:rPr lang="pt-BR" altLang="pt-BR" sz="1400" dirty="0">
                <a:latin typeface="Arial" panose="020B0604020202020204" pitchFamily="34" charset="0"/>
              </a:rPr>
              <a:t> =&gt; Equilíbrio;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400" dirty="0">
                <a:latin typeface="Arial" panose="020B0604020202020204" pitchFamily="34" charset="0"/>
              </a:rPr>
              <a:t> Se </a:t>
            </a:r>
            <a:r>
              <a:rPr lang="pt-BR" altLang="pt-BR" sz="1400" dirty="0">
                <a:solidFill>
                  <a:srgbClr val="0000FF"/>
                </a:solidFill>
                <a:latin typeface="Arial" panose="020B0604020202020204" pitchFamily="34" charset="0"/>
              </a:rPr>
              <a:t>ALP</a:t>
            </a:r>
            <a:r>
              <a:rPr lang="pt-BR" altLang="pt-BR" sz="1400" dirty="0">
                <a:latin typeface="Arial" panose="020B0604020202020204" pitchFamily="34" charset="0"/>
              </a:rPr>
              <a:t> + </a:t>
            </a:r>
            <a:r>
              <a:rPr lang="pt-BR" altLang="pt-BR" sz="1400" dirty="0">
                <a:solidFill>
                  <a:srgbClr val="FF0000"/>
                </a:solidFill>
                <a:latin typeface="Arial" panose="020B0604020202020204" pitchFamily="34" charset="0"/>
              </a:rPr>
              <a:t>VACF</a:t>
            </a:r>
            <a:r>
              <a:rPr lang="pt-BR" altLang="pt-BR" sz="1400" dirty="0">
                <a:latin typeface="Arial" panose="020B0604020202020204" pitchFamily="34" charset="0"/>
              </a:rPr>
              <a:t>  &lt;  </a:t>
            </a:r>
            <a:r>
              <a:rPr lang="pt-BR" altLang="pt-BR" sz="1400" dirty="0">
                <a:solidFill>
                  <a:srgbClr val="008000"/>
                </a:solidFill>
                <a:latin typeface="Arial" panose="020B0604020202020204" pitchFamily="34" charset="0"/>
              </a:rPr>
              <a:t>VABF</a:t>
            </a:r>
            <a:r>
              <a:rPr lang="pt-BR" altLang="pt-BR" sz="1400" dirty="0">
                <a:latin typeface="Arial" panose="020B0604020202020204" pitchFamily="34" charset="0"/>
              </a:rPr>
              <a:t> =&gt; Déficit;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400" dirty="0">
                <a:latin typeface="Arial" panose="020B0604020202020204" pitchFamily="34" charset="0"/>
              </a:rPr>
              <a:t> Se </a:t>
            </a:r>
            <a:r>
              <a:rPr lang="pt-BR" altLang="pt-BR" sz="1400" dirty="0">
                <a:solidFill>
                  <a:srgbClr val="0000FF"/>
                </a:solidFill>
                <a:latin typeface="Arial" panose="020B0604020202020204" pitchFamily="34" charset="0"/>
              </a:rPr>
              <a:t>ALP</a:t>
            </a:r>
            <a:r>
              <a:rPr lang="pt-BR" altLang="pt-BR" sz="1400" dirty="0">
                <a:latin typeface="Arial" panose="020B0604020202020204" pitchFamily="34" charset="0"/>
              </a:rPr>
              <a:t> + </a:t>
            </a:r>
            <a:r>
              <a:rPr lang="pt-BR" altLang="pt-BR" sz="1400" dirty="0">
                <a:solidFill>
                  <a:srgbClr val="FF0000"/>
                </a:solidFill>
                <a:latin typeface="Arial" panose="020B0604020202020204" pitchFamily="34" charset="0"/>
              </a:rPr>
              <a:t>VACF</a:t>
            </a:r>
            <a:r>
              <a:rPr lang="pt-BR" altLang="pt-BR" sz="1400" dirty="0">
                <a:latin typeface="Arial" panose="020B0604020202020204" pitchFamily="34" charset="0"/>
              </a:rPr>
              <a:t>  &gt;  </a:t>
            </a:r>
            <a:r>
              <a:rPr lang="pt-BR" altLang="pt-BR" sz="1400" dirty="0">
                <a:solidFill>
                  <a:srgbClr val="008000"/>
                </a:solidFill>
                <a:latin typeface="Arial" panose="020B0604020202020204" pitchFamily="34" charset="0"/>
              </a:rPr>
              <a:t>VABF</a:t>
            </a:r>
            <a:r>
              <a:rPr lang="pt-BR" altLang="pt-BR" sz="1400" dirty="0">
                <a:latin typeface="Arial" panose="020B0604020202020204" pitchFamily="34" charset="0"/>
              </a:rPr>
              <a:t> =&gt; Superávit.</a:t>
            </a:r>
          </a:p>
        </p:txBody>
      </p:sp>
      <p:sp>
        <p:nvSpPr>
          <p:cNvPr id="56366" name="Seta para baixo 50"/>
          <p:cNvSpPr>
            <a:spLocks noChangeArrowheads="1"/>
          </p:cNvSpPr>
          <p:nvPr/>
        </p:nvSpPr>
        <p:spPr bwMode="auto">
          <a:xfrm>
            <a:off x="1187452" y="4211640"/>
            <a:ext cx="195263" cy="801687"/>
          </a:xfrm>
          <a:prstGeom prst="downArrow">
            <a:avLst>
              <a:gd name="adj1" fmla="val 50000"/>
              <a:gd name="adj2" fmla="val 49838"/>
            </a:avLst>
          </a:prstGeom>
          <a:solidFill>
            <a:srgbClr val="0000FF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56367" name="Rectangle 13"/>
          <p:cNvSpPr>
            <a:spLocks noChangeArrowheads="1"/>
          </p:cNvSpPr>
          <p:nvPr/>
        </p:nvSpPr>
        <p:spPr bwMode="auto">
          <a:xfrm>
            <a:off x="38100" y="1209677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2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3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1262061"/>
            <a:ext cx="9067800" cy="857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pt-BR" sz="2200">
              <a:solidFill>
                <a:schemeClr val="tx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9443" name="Rectangle 9"/>
          <p:cNvSpPr>
            <a:spLocks noChangeArrowheads="1"/>
          </p:cNvSpPr>
          <p:nvPr/>
        </p:nvSpPr>
        <p:spPr bwMode="auto">
          <a:xfrm>
            <a:off x="395536" y="2132856"/>
            <a:ext cx="8352928" cy="424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ct val="20000"/>
              </a:spcBef>
            </a:pPr>
            <a:endParaRPr lang="pt-BR" altLang="pt-BR" sz="2000" dirty="0"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400" b="1" dirty="0">
                <a:latin typeface="Verdana" panose="020B0604030504040204" pitchFamily="34" charset="0"/>
              </a:rPr>
              <a:t>Estudo técnico desenvolvido pelo atuário, baseado nas características biométricas, demográficas e econômicas da população analisada, com o objetivo principal de estabelecer, de forma suficiente e adequada, os recursos necessários para a garantia dos pagamentos dos benefícios previstos pelo plano.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endParaRPr lang="pt-BR" altLang="pt-BR" sz="2000" b="1" dirty="0">
              <a:latin typeface="Verdana" panose="020B0604030504040204" pitchFamily="34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pt-BR" altLang="pt-BR" sz="1600" dirty="0">
                <a:latin typeface="Verdana" panose="020B0604030504040204" pitchFamily="34" charset="0"/>
              </a:rPr>
              <a:t>(Portaria </a:t>
            </a:r>
            <a:r>
              <a:rPr lang="pt-BR" altLang="pt-BR" sz="1600" dirty="0" smtClean="0">
                <a:latin typeface="Verdana" panose="020B0604030504040204" pitchFamily="34" charset="0"/>
              </a:rPr>
              <a:t>MPS 403/2008</a:t>
            </a:r>
            <a:r>
              <a:rPr lang="pt-BR" altLang="pt-BR" sz="1600" dirty="0">
                <a:latin typeface="Verdana" panose="020B0604030504040204" pitchFamily="34" charset="0"/>
              </a:rPr>
              <a:t>, Art. 2º, VI )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altLang="pt-BR" sz="2000" dirty="0">
              <a:latin typeface="Verdana" panose="020B0604030504040204" pitchFamily="34" charset="0"/>
            </a:endParaRPr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10839" y="706435"/>
            <a:ext cx="9144000" cy="1196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AVALIAÇÃO ATUARIAL</a:t>
            </a:r>
          </a:p>
          <a:p>
            <a:pPr algn="r"/>
            <a:r>
              <a:rPr lang="pt-BR" altLang="pt-BR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DEFINIÇÃO LEGAL</a:t>
            </a:r>
            <a:endParaRPr lang="pt-BR" altLang="pt-BR" sz="35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62502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5407" y="3719379"/>
            <a:ext cx="43744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5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588025"/>
            <a:ext cx="864096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800" b="1" dirty="0" smtClean="0">
                <a:latin typeface="Calibri" panose="020F0502020204030204" pitchFamily="34" charset="0"/>
              </a:rPr>
              <a:t>O </a:t>
            </a:r>
            <a:r>
              <a:rPr lang="pt-BR" altLang="pt-BR" sz="2800" b="1" dirty="0">
                <a:latin typeface="Calibri" panose="020F0502020204030204" pitchFamily="34" charset="0"/>
              </a:rPr>
              <a:t>que é uma avaliação (ou cálculo) atuarial?</a:t>
            </a:r>
          </a:p>
          <a:p>
            <a:pPr algn="just">
              <a:buFont typeface="Wingdings" pitchFamily="2" charset="2"/>
              <a:buNone/>
            </a:pPr>
            <a:endParaRPr lang="pt-BR" altLang="pt-BR" sz="1200" dirty="0" smtClean="0">
              <a:latin typeface="Calibri" panose="020F0502020204030204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None/>
            </a:pPr>
            <a:r>
              <a:rPr lang="pt-BR" altLang="pt-BR" sz="2800" dirty="0" smtClean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800" dirty="0">
                <a:latin typeface="Calibri" panose="020F0502020204030204" pitchFamily="34" charset="0"/>
                <a:sym typeface="Wingdings" pitchFamily="2" charset="2"/>
              </a:rPr>
              <a:t>É um estudo matemático, realizado por um profissional habilitado (atuário), que utiliza conceitos financeiros, econômicos e probabilísticos, com a finalidade de dimensionar o montante dos recursos e contribuições necessários ao pagamento futuro dos benefícios (custo do plano).</a:t>
            </a:r>
          </a:p>
          <a:p>
            <a:pPr algn="just">
              <a:buFont typeface="Wingdings" pitchFamily="2" charset="2"/>
              <a:buNone/>
            </a:pPr>
            <a:r>
              <a:rPr lang="pt-BR" altLang="pt-BR" sz="2800" dirty="0" smtClean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pt-BR" altLang="pt-BR" sz="2800" dirty="0">
                <a:latin typeface="Calibri" panose="020F0502020204030204" pitchFamily="34" charset="0"/>
                <a:sym typeface="Wingdings" pitchFamily="2" charset="2"/>
              </a:rPr>
              <a:t>Esse estudo fundamenta-se em três conjuntos de elementos: </a:t>
            </a:r>
            <a:r>
              <a:rPr lang="pt-BR" altLang="pt-BR" sz="2800" u="sng" dirty="0">
                <a:latin typeface="Calibri" panose="020F0502020204030204" pitchFamily="34" charset="0"/>
                <a:sym typeface="Wingdings" pitchFamily="2" charset="2"/>
              </a:rPr>
              <a:t>base normativa dos benefícios</a:t>
            </a:r>
            <a:r>
              <a:rPr lang="pt-BR" altLang="pt-BR" sz="2800" dirty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pt-BR" altLang="pt-BR" sz="2800" u="sng" dirty="0">
                <a:latin typeface="Calibri" panose="020F0502020204030204" pitchFamily="34" charset="0"/>
                <a:sym typeface="Wingdings" pitchFamily="2" charset="2"/>
              </a:rPr>
              <a:t>base cadastral dos segurados</a:t>
            </a:r>
            <a:r>
              <a:rPr lang="pt-BR" altLang="pt-BR" sz="2800" dirty="0">
                <a:latin typeface="Calibri" panose="020F0502020204030204" pitchFamily="34" charset="0"/>
                <a:sym typeface="Wingdings" pitchFamily="2" charset="2"/>
              </a:rPr>
              <a:t> e </a:t>
            </a:r>
            <a:r>
              <a:rPr lang="pt-BR" altLang="pt-BR" sz="2800" u="sng" dirty="0">
                <a:latin typeface="Calibri" panose="020F0502020204030204" pitchFamily="34" charset="0"/>
                <a:sym typeface="Wingdings" pitchFamily="2" charset="2"/>
              </a:rPr>
              <a:t>base atuarial</a:t>
            </a:r>
            <a:r>
              <a:rPr lang="pt-BR" altLang="pt-BR" sz="2800" dirty="0" smtClean="0">
                <a:latin typeface="Calibri" panose="020F0502020204030204" pitchFamily="34" charset="0"/>
                <a:sym typeface="Wingdings" pitchFamily="2" charset="2"/>
              </a:rPr>
              <a:t>.</a:t>
            </a:r>
            <a:endParaRPr lang="pt-BR" altLang="pt-BR" sz="2800" dirty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9103" y="980728"/>
            <a:ext cx="9135963" cy="57606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AVALIAÇÃO ATUARIAL: CONCEITO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3781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allAtOnce"/>
    </p:bldLst>
  </p:timing>
</p:sld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9647</TotalTime>
  <Words>2884</Words>
  <Application>Microsoft Office PowerPoint</Application>
  <PresentationFormat>Apresentação na tela (4:3)</PresentationFormat>
  <Paragraphs>340</Paragraphs>
  <Slides>48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48</vt:i4>
      </vt:variant>
    </vt:vector>
  </HeadingPairs>
  <TitlesOfParts>
    <vt:vector size="63" baseType="lpstr">
      <vt:lpstr>Arial Unicode MS</vt:lpstr>
      <vt:lpstr>MS PGothic</vt:lpstr>
      <vt:lpstr>Arial</vt:lpstr>
      <vt:lpstr>Arial Black</vt:lpstr>
      <vt:lpstr>Calibri</vt:lpstr>
      <vt:lpstr>Century Gothic</vt:lpstr>
      <vt:lpstr>Monotype Sorts</vt:lpstr>
      <vt:lpstr>Tahoma</vt:lpstr>
      <vt:lpstr>Times New Roman</vt:lpstr>
      <vt:lpstr>Verdana</vt:lpstr>
      <vt:lpstr>Wingdings</vt:lpstr>
      <vt:lpstr>Wingdings 3</vt:lpstr>
      <vt:lpstr>Personalizar design</vt:lpstr>
      <vt:lpstr>Picture</vt:lpstr>
      <vt:lpstr>Slide</vt:lpstr>
      <vt:lpstr>Apresentação do PowerPoint</vt:lpstr>
      <vt:lpstr>Apresentação do PowerPoint</vt:lpstr>
      <vt:lpstr>EQUILÍBRIO FINANCEIRO E ATUARIAL: LEGISLAÇÃO</vt:lpstr>
      <vt:lpstr>PORTARIA MPS 403/2008 - ESTRUTURA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usuario</cp:lastModifiedBy>
  <cp:revision>655</cp:revision>
  <cp:lastPrinted>2015-09-28T11:58:42Z</cp:lastPrinted>
  <dcterms:created xsi:type="dcterms:W3CDTF">2010-04-15T18:10:19Z</dcterms:created>
  <dcterms:modified xsi:type="dcterms:W3CDTF">2017-03-07T23:19:59Z</dcterms:modified>
</cp:coreProperties>
</file>