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4"/>
  </p:notesMasterIdLst>
  <p:sldIdLst>
    <p:sldId id="256" r:id="rId2"/>
    <p:sldId id="257" r:id="rId3"/>
    <p:sldId id="258" r:id="rId4"/>
    <p:sldId id="260" r:id="rId5"/>
    <p:sldId id="259" r:id="rId6"/>
    <p:sldId id="261" r:id="rId7"/>
    <p:sldId id="262" r:id="rId8"/>
    <p:sldId id="263" r:id="rId9"/>
    <p:sldId id="268" r:id="rId10"/>
    <p:sldId id="276" r:id="rId11"/>
    <p:sldId id="277" r:id="rId12"/>
    <p:sldId id="273" r:id="rId13"/>
    <p:sldId id="278" r:id="rId14"/>
    <p:sldId id="279" r:id="rId15"/>
    <p:sldId id="280" r:id="rId16"/>
    <p:sldId id="283" r:id="rId17"/>
    <p:sldId id="281" r:id="rId18"/>
    <p:sldId id="284" r:id="rId19"/>
    <p:sldId id="286" r:id="rId20"/>
    <p:sldId id="264" r:id="rId21"/>
    <p:sldId id="265" r:id="rId22"/>
    <p:sldId id="266" r:id="rId23"/>
    <p:sldId id="267" r:id="rId24"/>
    <p:sldId id="289" r:id="rId25"/>
    <p:sldId id="290" r:id="rId26"/>
    <p:sldId id="288" r:id="rId27"/>
    <p:sldId id="292" r:id="rId28"/>
    <p:sldId id="291" r:id="rId29"/>
    <p:sldId id="295" r:id="rId30"/>
    <p:sldId id="293" r:id="rId31"/>
    <p:sldId id="294" r:id="rId32"/>
    <p:sldId id="29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84B54-A4F1-4574-AC5F-17DC1474E649}" type="datetimeFigureOut">
              <a:rPr lang="pt-BR" smtClean="0"/>
              <a:t>09/03/2017</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B5DE-EE35-4DCF-9714-975A7AA31092}" type="slidenum">
              <a:rPr lang="pt-BR" smtClean="0"/>
              <a:t>‹nº›</a:t>
            </a:fld>
            <a:endParaRPr lang="pt-BR"/>
          </a:p>
        </p:txBody>
      </p:sp>
    </p:spTree>
    <p:extLst>
      <p:ext uri="{BB962C8B-B14F-4D97-AF65-F5344CB8AC3E}">
        <p14:creationId xmlns:p14="http://schemas.microsoft.com/office/powerpoint/2010/main" val="2732659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pt-BR"/>
              <a:t>Clique para editar o título mestre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189DC9A-D46C-42F0-B94B-92CA869B6966}" type="datetime1">
              <a:rPr lang="en-US" smtClean="0"/>
              <a:t>3/9/2017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C9DE501F-137F-41DC-8248-B2172A318117}" type="datetime1">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E10CB1C5-FE3A-4526-AF28-6EF9483C5D8D}"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D0BBF931-A79E-4B40-A418-FA7DCFA35126}"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pt-BR"/>
              <a:t>Clique para editar o título mestre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23027DD4-F104-48CE-9354-86B77351E45E}"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pt-BR"/>
              <a:t>Clique para editar o título mestre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851D4893-BA2D-42A1-AE26-4FB1E781104A}"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pt-BR"/>
              <a:t>Clique para editar o título mestre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pt-BR"/>
              <a:t>Editar estilos de texto Mestre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12F2F9C9-1ABA-4D46-81BF-080AD69A002E}"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06F0A0B1-5100-4CF9-8EB1-6F6D1465496B}"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5AAC7C5-4423-4DF8-AFDF-02F4673CC511}"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4AEE70F-BE9A-4D44-99AD-27A26E21DB5D}"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A584E806-BD23-4C68-ACE5-12E7955F8F04}" type="datetime1">
              <a:rPr lang="en-US" smtClean="0"/>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6C0C4DB-91A8-49F3-B9F2-2E9552905898}" type="datetime1">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9699211-88B7-420B-9658-597E7AF0C5F3}" type="datetime1">
              <a:rPr lang="en-US" smtClean="0"/>
              <a:t>3/9/2017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1D5779F-E7AD-41A2-B542-E98956781304}" type="datetime1">
              <a:rPr lang="en-US" smtClean="0"/>
              <a:t>3/9/2017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8F594-780F-4B7F-A922-E49382540935}" type="datetime1">
              <a:rPr lang="en-US" smtClean="0"/>
              <a:t>3/9/2017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6329CDEF-26B6-4420-908E-F07376A68453}" type="datetime1">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pt-BR"/>
              <a:t>Clique para editar o título mestre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466FF1B-3D42-420D-889E-F51A5721290C}" type="datetime1">
              <a:rPr lang="en-US" smtClean="0"/>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F467B87-BB61-45AF-9EC4-1CDFEF3B03E0}" type="datetime1">
              <a:rPr lang="en-US" smtClean="0"/>
              <a:t>3/9/2017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constituicao/emendas/emc/emc41.htm#art2" TargetMode="External"/><Relationship Id="rId2" Type="http://schemas.openxmlformats.org/officeDocument/2006/relationships/hyperlink" Target="http://www.planalto.gov.br/ccivil_03/constituicao/Constituicao.htm#art40&#167;3"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BENEFÍCIOS PREVIDENCIÁRIOS  - QUESTÕES ATUAIS DA CONCESSÃO</a:t>
            </a:r>
          </a:p>
        </p:txBody>
      </p:sp>
      <p:sp>
        <p:nvSpPr>
          <p:cNvPr id="3" name="Subtítulo 2"/>
          <p:cNvSpPr>
            <a:spLocks noGrp="1"/>
          </p:cNvSpPr>
          <p:nvPr>
            <p:ph type="subTitle" idx="1"/>
          </p:nvPr>
        </p:nvSpPr>
        <p:spPr/>
        <p:txBody>
          <a:bodyPr/>
          <a:lstStyle/>
          <a:p>
            <a:r>
              <a:rPr lang="pt-BR" b="1" dirty="0"/>
              <a:t>Florianópolis março 2017</a:t>
            </a:r>
          </a:p>
          <a:p>
            <a:endParaRPr lang="pt-BR" b="1" dirty="0"/>
          </a:p>
          <a:p>
            <a:r>
              <a:rPr lang="pt-BR" b="1" dirty="0"/>
              <a:t>Magadar Rosália Costa Briguet</a:t>
            </a:r>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347265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391886"/>
            <a:ext cx="10018713" cy="2046513"/>
          </a:xfrm>
        </p:spPr>
        <p:txBody>
          <a:bodyPr>
            <a:normAutofit fontScale="90000"/>
          </a:bodyPr>
          <a:lstStyle/>
          <a:p>
            <a:r>
              <a:rPr lang="pt-BR" b="1" dirty="0"/>
              <a:t>Remuneração-de-contribuição e remuneração no cargo efetivo como limite das aposentadorias e pensões – Alterações da PEC 287</a:t>
            </a:r>
            <a:br>
              <a:rPr lang="pt-BR" b="1" dirty="0"/>
            </a:br>
            <a:endParaRPr lang="pt-BR" dirty="0"/>
          </a:p>
        </p:txBody>
      </p:sp>
      <p:sp>
        <p:nvSpPr>
          <p:cNvPr id="3" name="Espaço Reservado para Conteúdo 2"/>
          <p:cNvSpPr>
            <a:spLocks noGrp="1"/>
          </p:cNvSpPr>
          <p:nvPr>
            <p:ph idx="1"/>
          </p:nvPr>
        </p:nvSpPr>
        <p:spPr>
          <a:xfrm>
            <a:off x="1484311" y="2373085"/>
            <a:ext cx="10018713" cy="4484915"/>
          </a:xfrm>
        </p:spPr>
        <p:txBody>
          <a:bodyPr>
            <a:normAutofit fontScale="70000" lnSpcReduction="20000"/>
          </a:bodyPr>
          <a:lstStyle/>
          <a:p>
            <a:endParaRPr lang="pt-BR" b="1" dirty="0"/>
          </a:p>
          <a:p>
            <a:r>
              <a:rPr lang="pt-BR" b="1" dirty="0"/>
              <a:t>Necessidade de definição (da remuneração no cargo efetivo)  na lei previdenciária de cada ente</a:t>
            </a:r>
          </a:p>
          <a:p>
            <a:r>
              <a:rPr lang="pt-BR" b="1" dirty="0"/>
              <a:t>Regime próprio: regime contributivo </a:t>
            </a:r>
            <a:r>
              <a:rPr lang="pt-BR" b="1" dirty="0" err="1"/>
              <a:t>retributivo</a:t>
            </a:r>
            <a:endParaRPr lang="pt-BR" b="1" dirty="0"/>
          </a:p>
          <a:p>
            <a:r>
              <a:rPr lang="pt-BR" dirty="0">
                <a:solidFill>
                  <a:srgbClr val="C00000"/>
                </a:solidFill>
                <a:effectLst>
                  <a:outerShdw blurRad="38100" dist="38100" dir="2700000" algn="tl">
                    <a:srgbClr val="C0C0C0"/>
                  </a:outerShdw>
                </a:effectLst>
              </a:rPr>
              <a:t>Supremo Tribunal Federal: ADI 2010 - o regime contributivo é por essência, um regime de caráter eminentemente</a:t>
            </a:r>
            <a:r>
              <a:rPr lang="pt-BR" i="1" dirty="0">
                <a:solidFill>
                  <a:srgbClr val="C00000"/>
                </a:solidFill>
                <a:effectLst>
                  <a:outerShdw blurRad="38100" dist="38100" dir="2700000" algn="tl">
                    <a:srgbClr val="C0C0C0"/>
                  </a:outerShdw>
                </a:effectLst>
              </a:rPr>
              <a:t> </a:t>
            </a:r>
            <a:r>
              <a:rPr lang="pt-BR" i="1" dirty="0" err="1">
                <a:solidFill>
                  <a:srgbClr val="C00000"/>
                </a:solidFill>
                <a:effectLst>
                  <a:outerShdw blurRad="38100" dist="38100" dir="2700000" algn="tl">
                    <a:srgbClr val="C0C0C0"/>
                  </a:outerShdw>
                </a:effectLst>
              </a:rPr>
              <a:t>retributivo</a:t>
            </a:r>
            <a:r>
              <a:rPr lang="pt-BR" dirty="0">
                <a:solidFill>
                  <a:srgbClr val="C00000"/>
                </a:solidFill>
                <a:effectLst>
                  <a:outerShdw blurRad="38100" dist="38100" dir="2700000" algn="tl">
                    <a:srgbClr val="C0C0C0"/>
                  </a:outerShdw>
                </a:effectLst>
              </a:rPr>
              <a:t>, pelo que </a:t>
            </a:r>
            <a:r>
              <a:rPr lang="pt-BR" i="1" dirty="0">
                <a:solidFill>
                  <a:srgbClr val="C00000"/>
                </a:solidFill>
                <a:effectLst>
                  <a:outerShdw blurRad="38100" dist="38100" dir="2700000" algn="tl">
                    <a:srgbClr val="C0C0C0"/>
                  </a:outerShdw>
                </a:effectLst>
              </a:rPr>
              <a:t>deve haver, necessariamente, correlação entre custo e benefício</a:t>
            </a:r>
            <a:r>
              <a:rPr lang="pt-BR" dirty="0">
                <a:solidFill>
                  <a:srgbClr val="C00000"/>
                </a:solidFill>
                <a:effectLst>
                  <a:outerShdw blurRad="38100" dist="38100" dir="2700000" algn="tl">
                    <a:srgbClr val="C0C0C0"/>
                  </a:outerShdw>
                </a:effectLst>
              </a:rPr>
              <a:t>. 	</a:t>
            </a:r>
          </a:p>
          <a:p>
            <a:r>
              <a:rPr lang="pt-BR" b="1" dirty="0">
                <a:effectLst>
                  <a:outerShdw blurRad="38100" dist="38100" dir="2700000" algn="tl">
                    <a:srgbClr val="C0C0C0"/>
                  </a:outerShdw>
                </a:effectLst>
              </a:rPr>
              <a:t>O valor constituído pelo vencimento-base do cargo efetivo, acrescido das vantagens que a ele se incorporaram, bem como das parcelas que se tornaram permanentes na forma da lei e dos adicionais de caráter individual e das vantagens pessoais permanentes</a:t>
            </a:r>
          </a:p>
          <a:p>
            <a:r>
              <a:rPr lang="pt-BR" b="1" dirty="0">
                <a:effectLst>
                  <a:outerShdw blurRad="38100" dist="38100" dir="2700000" algn="tl">
                    <a:srgbClr val="C0C0C0"/>
                  </a:outerShdw>
                </a:effectLst>
              </a:rPr>
              <a:t>ON 2/2009</a:t>
            </a:r>
          </a:p>
          <a:p>
            <a:r>
              <a:rPr lang="pt-BR" b="1" dirty="0">
                <a:effectLst>
                  <a:outerShdw blurRad="38100" dist="38100" dir="2700000" algn="tl">
                    <a:srgbClr val="C0C0C0"/>
                  </a:outerShdw>
                </a:effectLst>
              </a:rPr>
              <a:t>Art. 2º....</a:t>
            </a:r>
          </a:p>
          <a:p>
            <a:r>
              <a:rPr lang="pt-BR" b="1" dirty="0"/>
              <a:t>IX - remuneração do cargo efetivo: o valor constituído pelos vencimentos e pelas vantagens pecuniárias permanentes do respectivo cargo, estabelecidas em lei de cada ente, acrescido dos adicionais de caráter individual e das vantagens pessoais permanentes</a:t>
            </a:r>
            <a:endParaRPr lang="pt-BR" b="1" dirty="0">
              <a:effectLst>
                <a:outerShdw blurRad="38100" dist="38100" dir="2700000" algn="tl">
                  <a:srgbClr val="C0C0C0"/>
                </a:outerShdw>
              </a:effectLst>
            </a:endParaRP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5175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508000"/>
            <a:ext cx="10018713" cy="1930399"/>
          </a:xfrm>
        </p:spPr>
        <p:txBody>
          <a:bodyPr>
            <a:normAutofit fontScale="90000"/>
          </a:bodyPr>
          <a:lstStyle/>
          <a:p>
            <a:r>
              <a:rPr lang="pt-BR" b="1" dirty="0"/>
              <a:t>Remuneração-de-contribuição e remuneração no cargo efetivo como limite das aposentadorias e pensões – Alterações da PEC 287</a:t>
            </a:r>
            <a:br>
              <a:rPr lang="pt-BR" b="1" dirty="0"/>
            </a:br>
            <a:endParaRPr lang="pt-BR" dirty="0"/>
          </a:p>
        </p:txBody>
      </p:sp>
      <p:sp>
        <p:nvSpPr>
          <p:cNvPr id="3" name="Espaço Reservado para Conteúdo 2"/>
          <p:cNvSpPr>
            <a:spLocks noGrp="1"/>
          </p:cNvSpPr>
          <p:nvPr>
            <p:ph idx="1"/>
          </p:nvPr>
        </p:nvSpPr>
        <p:spPr>
          <a:xfrm>
            <a:off x="1484310" y="2666999"/>
            <a:ext cx="10018713" cy="3820887"/>
          </a:xfrm>
        </p:spPr>
        <p:txBody>
          <a:bodyPr>
            <a:normAutofit fontScale="85000" lnSpcReduction="20000"/>
          </a:bodyPr>
          <a:lstStyle/>
          <a:p>
            <a:r>
              <a:rPr lang="pt-BR" b="1" dirty="0"/>
              <a:t>Do que se compõe a remuneração do servidor?</a:t>
            </a:r>
          </a:p>
          <a:p>
            <a:r>
              <a:rPr lang="pt-BR" b="1" dirty="0"/>
              <a:t>Vencimento-base (padrão do cargo ou referência) mais vantagens pecuniárias permanentes e vantagens transitórias ou indenizatórias </a:t>
            </a:r>
          </a:p>
          <a:p>
            <a:pPr algn="just">
              <a:lnSpc>
                <a:spcPct val="90000"/>
              </a:lnSpc>
            </a:pPr>
            <a:r>
              <a:rPr lang="pt-BR" altLang="pt-BR" b="1" dirty="0"/>
              <a:t>O que são vantagens permanentes? São as gratificações ou adicionais inerentes ao cargo (todos os titulares de determinado cargo recebem): são integrantes da remuneração no cargo efetivo. Ex. produtividade do fiscal</a:t>
            </a:r>
          </a:p>
          <a:p>
            <a:pPr algn="just">
              <a:lnSpc>
                <a:spcPct val="90000"/>
              </a:lnSpc>
            </a:pPr>
            <a:r>
              <a:rPr lang="pt-BR" altLang="pt-BR" b="1" dirty="0"/>
              <a:t>Ou vantagens individuais permanentes: ex. adicionais de tempo de serviço</a:t>
            </a:r>
          </a:p>
          <a:p>
            <a:pPr algn="just">
              <a:lnSpc>
                <a:spcPct val="90000"/>
              </a:lnSpc>
            </a:pPr>
            <a:r>
              <a:rPr lang="pt-BR" altLang="pt-BR" b="1" dirty="0"/>
              <a:t>O que são vantagens transitórias ou indenizatórias? São devidas em razão de determinadas circunstâncias especiais do exercício do cargo: horas extras, horas suplementares, adicional de insalubridade, horas suplementares de trabalho</a:t>
            </a:r>
          </a:p>
          <a:p>
            <a:pPr algn="just">
              <a:lnSpc>
                <a:spcPct val="90000"/>
              </a:lnSpc>
            </a:pPr>
            <a:r>
              <a:rPr lang="pt-BR" altLang="pt-BR" b="1" dirty="0"/>
              <a:t>Vantagens transitórias podem tornar-se permanentes? Sim, se a lei local autorizar a incorporação delas aos vencimentos do servidor</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770162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ítulo 4"/>
          <p:cNvSpPr>
            <a:spLocks noGrp="1"/>
          </p:cNvSpPr>
          <p:nvPr>
            <p:ph type="title"/>
          </p:nvPr>
        </p:nvSpPr>
        <p:spPr>
          <a:xfrm>
            <a:off x="838200" y="365125"/>
            <a:ext cx="10515600" cy="1870075"/>
          </a:xfrm>
        </p:spPr>
        <p:txBody>
          <a:bodyPr>
            <a:normAutofit/>
          </a:bodyPr>
          <a:lstStyle/>
          <a:p>
            <a:r>
              <a:rPr lang="pt-BR" sz="3200" b="1" dirty="0"/>
              <a:t>Remuneração-de-contribuição e remuneração no cargo efetivo como limite das aposentadorias e pensões – Alterações da PEC 287</a:t>
            </a:r>
            <a:endParaRPr lang="pt-BR" altLang="pt-BR" sz="3200" b="1" dirty="0"/>
          </a:p>
        </p:txBody>
      </p:sp>
      <p:sp>
        <p:nvSpPr>
          <p:cNvPr id="6" name="Espaço Reservado para Conteúdo 5"/>
          <p:cNvSpPr>
            <a:spLocks noGrp="1"/>
          </p:cNvSpPr>
          <p:nvPr>
            <p:ph idx="1"/>
          </p:nvPr>
        </p:nvSpPr>
        <p:spPr>
          <a:xfrm>
            <a:off x="838200" y="2423886"/>
            <a:ext cx="9372600" cy="3933371"/>
          </a:xfrm>
        </p:spPr>
        <p:txBody>
          <a:bodyPr>
            <a:normAutofit/>
          </a:bodyPr>
          <a:lstStyle/>
          <a:p>
            <a:pPr marL="171450" lvl="2">
              <a:lnSpc>
                <a:spcPct val="80000"/>
              </a:lnSpc>
              <a:spcBef>
                <a:spcPts val="750"/>
              </a:spcBef>
              <a:buNone/>
              <a:defRPr/>
            </a:pPr>
            <a:r>
              <a:rPr lang="pt-BR" sz="1700" b="1" dirty="0"/>
              <a:t>	 </a:t>
            </a:r>
            <a:r>
              <a:rPr lang="pt-BR" sz="2000" b="1" dirty="0"/>
              <a:t>Peculiaridades de sistemas remuneratórios dos entes:</a:t>
            </a:r>
          </a:p>
          <a:p>
            <a:pPr marL="171450" lvl="2">
              <a:lnSpc>
                <a:spcPct val="80000"/>
              </a:lnSpc>
              <a:spcBef>
                <a:spcPts val="750"/>
              </a:spcBef>
              <a:buNone/>
              <a:defRPr/>
            </a:pPr>
            <a:endParaRPr lang="pt-BR" sz="2000" b="1" dirty="0"/>
          </a:p>
          <a:p>
            <a:pPr lvl="1">
              <a:lnSpc>
                <a:spcPct val="80000"/>
              </a:lnSpc>
              <a:defRPr/>
            </a:pPr>
            <a:r>
              <a:rPr lang="pt-BR" b="1" dirty="0"/>
              <a:t>Incorporação de vantagens na atividade - Desvantagem: aumento das despesas de pessoal – progressão  exponencial das despesas de pessoal</a:t>
            </a:r>
          </a:p>
          <a:p>
            <a:pPr lvl="1">
              <a:lnSpc>
                <a:spcPct val="80000"/>
              </a:lnSpc>
              <a:defRPr/>
            </a:pPr>
            <a:r>
              <a:rPr lang="pt-BR" b="1" dirty="0"/>
              <a:t>Incorporação dos valores dos cargos em comissão e funções gratificadas (direção, chefia e assessoramento)</a:t>
            </a:r>
          </a:p>
          <a:p>
            <a:pPr lvl="1">
              <a:lnSpc>
                <a:spcPct val="80000"/>
              </a:lnSpc>
              <a:defRPr/>
            </a:pPr>
            <a:endParaRPr lang="pt-BR" b="1" dirty="0"/>
          </a:p>
          <a:p>
            <a:pPr marL="457200" lvl="1" indent="0">
              <a:lnSpc>
                <a:spcPct val="80000"/>
              </a:lnSpc>
              <a:buNone/>
              <a:defRPr/>
            </a:pPr>
            <a:endParaRPr lang="pt-BR" b="1" dirty="0"/>
          </a:p>
          <a:p>
            <a:pPr>
              <a:lnSpc>
                <a:spcPct val="80000"/>
              </a:lnSpc>
              <a:defRPr/>
            </a:pPr>
            <a:endParaRPr lang="pt-BR" dirty="0"/>
          </a:p>
        </p:txBody>
      </p:sp>
      <p:sp>
        <p:nvSpPr>
          <p:cNvPr id="7" name="Espaço Reservado para Número de Slide 6"/>
          <p:cNvSpPr>
            <a:spLocks noGrp="1"/>
          </p:cNvSpPr>
          <p:nvPr>
            <p:ph type="sldNum" sz="quarter" idx="12"/>
          </p:nvPr>
        </p:nvSpPr>
        <p:spPr/>
        <p:txBody>
          <a:bodyPr/>
          <a:lstStyle/>
          <a:p>
            <a:fld id="{AEB14B84-E95E-466E-84E5-D5E22D8CA741}" type="slidenum">
              <a:rPr lang="pt-BR" smtClean="0"/>
              <a:pPr/>
              <a:t>12</a:t>
            </a:fld>
            <a:endParaRPr lang="pt-BR"/>
          </a:p>
        </p:txBody>
      </p:sp>
    </p:spTree>
    <p:extLst>
      <p:ext uri="{BB962C8B-B14F-4D97-AF65-F5344CB8AC3E}">
        <p14:creationId xmlns:p14="http://schemas.microsoft.com/office/powerpoint/2010/main" val="1902797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Remuneração-de-contribuição e remuneração no cargo efetivo como limite das aposentadorias e pensões – Alterações da PEC 287</a:t>
            </a:r>
            <a:endParaRPr lang="pt-BR" dirty="0"/>
          </a:p>
        </p:txBody>
      </p:sp>
      <p:sp>
        <p:nvSpPr>
          <p:cNvPr id="3" name="Espaço Reservado para Conteúdo 2"/>
          <p:cNvSpPr>
            <a:spLocks noGrp="1"/>
          </p:cNvSpPr>
          <p:nvPr>
            <p:ph idx="1"/>
          </p:nvPr>
        </p:nvSpPr>
        <p:spPr/>
        <p:txBody>
          <a:bodyPr>
            <a:normAutofit fontScale="92500" lnSpcReduction="20000"/>
          </a:bodyPr>
          <a:lstStyle/>
          <a:p>
            <a:endParaRPr lang="pt-BR" b="1" dirty="0"/>
          </a:p>
          <a:p>
            <a:r>
              <a:rPr lang="pt-BR" b="1" dirty="0"/>
              <a:t>Existe identificação entre remuneração no cargo efetivo e remuneração-de-contribuição? Nem sempre – a lei de cada ente dispõe sobre ambas</a:t>
            </a:r>
          </a:p>
          <a:p>
            <a:r>
              <a:rPr lang="pt-BR" b="1" dirty="0"/>
              <a:t>A não incorporação das vantagens transitórias: não incidência da contribuição previdenciária</a:t>
            </a:r>
          </a:p>
          <a:p>
            <a:r>
              <a:rPr lang="pt-BR" b="1" dirty="0"/>
              <a:t>A remuneração-de-contribuição deve corresponder à remuneração no cargo efetivo (em razão da correlação que deve existir entre elas)</a:t>
            </a:r>
          </a:p>
          <a:p>
            <a:r>
              <a:rPr lang="pt-BR" b="1" dirty="0"/>
              <a:t>Nota Técnica no. 4/2012, da CGNAL/DRPSP/SPPS/MPS</a:t>
            </a:r>
          </a:p>
          <a:p>
            <a:endParaRPr lang="pt-BR" b="1"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00752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101600"/>
            <a:ext cx="10018713" cy="1930400"/>
          </a:xfrm>
        </p:spPr>
        <p:txBody>
          <a:bodyPr>
            <a:normAutofit fontScale="90000"/>
          </a:bodyPr>
          <a:lstStyle/>
          <a:p>
            <a:r>
              <a:rPr lang="pt-BR" b="1" dirty="0"/>
              <a:t/>
            </a:r>
            <a:br>
              <a:rPr lang="pt-BR" b="1" dirty="0"/>
            </a:br>
            <a:r>
              <a:rPr lang="pt-BR" b="1" dirty="0"/>
              <a:t>Remuneração-de-contribuição e remuneração no cargo efetivo como limite das aposentadorias e pensões – Alterações da PEC 287</a:t>
            </a:r>
            <a:endParaRPr lang="pt-BR" dirty="0"/>
          </a:p>
        </p:txBody>
      </p:sp>
      <p:sp>
        <p:nvSpPr>
          <p:cNvPr id="3" name="Espaço Reservado para Conteúdo 2"/>
          <p:cNvSpPr>
            <a:spLocks noGrp="1"/>
          </p:cNvSpPr>
          <p:nvPr>
            <p:ph idx="1"/>
          </p:nvPr>
        </p:nvSpPr>
        <p:spPr>
          <a:xfrm>
            <a:off x="1484311" y="2162628"/>
            <a:ext cx="10018713" cy="4484915"/>
          </a:xfrm>
        </p:spPr>
        <p:txBody>
          <a:bodyPr>
            <a:normAutofit fontScale="40000" lnSpcReduction="20000"/>
          </a:bodyPr>
          <a:lstStyle/>
          <a:p>
            <a:pPr>
              <a:lnSpc>
                <a:spcPct val="120000"/>
              </a:lnSpc>
            </a:pPr>
            <a:r>
              <a:rPr lang="pt-BR" sz="3500" b="1" dirty="0"/>
              <a:t>Tema polêmico: base de contribuição previdenciária nas vantagens transitórias</a:t>
            </a:r>
          </a:p>
          <a:p>
            <a:pPr>
              <a:lnSpc>
                <a:spcPct val="120000"/>
              </a:lnSpc>
              <a:defRPr/>
            </a:pPr>
            <a:r>
              <a:rPr lang="pt-BR" sz="3500" b="1" dirty="0">
                <a:effectLst>
                  <a:outerShdw blurRad="38100" dist="38100" dir="2700000" algn="tl">
                    <a:srgbClr val="C0C0C0"/>
                  </a:outerShdw>
                </a:effectLst>
              </a:rPr>
              <a:t>Impossibilidade da incidência de contribuição previdenciária sobre o terço constitucional de férias. A jurisprudência do Supremo Tribunal Federal firmou-se no sentido de que somente as parcelas que podem ser incorporadas à remuneração do servidor para fins de aposentadoria podem sofrer a incidência da contribuição previdenciária. (AI 710.361-AgR, 1ª Turma, p de 8-5-09; AI 712.880-AgR, 1ª Turma,  p. de 19-6-09) </a:t>
            </a:r>
          </a:p>
          <a:p>
            <a:pPr>
              <a:lnSpc>
                <a:spcPct val="120000"/>
              </a:lnSpc>
              <a:buNone/>
              <a:defRPr/>
            </a:pPr>
            <a:endParaRPr lang="pt-BR" sz="3500" b="1" dirty="0">
              <a:effectLst>
                <a:outerShdw blurRad="38100" dist="38100" dir="2700000" algn="tl">
                  <a:srgbClr val="C0C0C0"/>
                </a:outerShdw>
              </a:effectLst>
            </a:endParaRPr>
          </a:p>
          <a:p>
            <a:pPr>
              <a:lnSpc>
                <a:spcPct val="120000"/>
              </a:lnSpc>
              <a:defRPr/>
            </a:pPr>
            <a:r>
              <a:rPr lang="pt-BR" sz="3500" b="1" dirty="0">
                <a:effectLst>
                  <a:outerShdw blurRad="38100" dist="38100" dir="2700000" algn="tl">
                    <a:srgbClr val="C0C0C0"/>
                  </a:outerShdw>
                </a:effectLst>
              </a:rPr>
              <a:t>Contribuição social incidente sobre o abono de incentivo à participação em reuniões pedagógicas. Impossibilidade. Somente as parcelas incorporáveis ao salário do servidor sofrem a incidência da contribuição previdenciária.” (RE 589.441,p. de 6-2-09)    </a:t>
            </a:r>
          </a:p>
          <a:p>
            <a:pPr>
              <a:lnSpc>
                <a:spcPct val="120000"/>
              </a:lnSpc>
              <a:defRPr/>
            </a:pPr>
            <a:r>
              <a:rPr lang="pt-BR" sz="3500" b="1" dirty="0">
                <a:effectLst>
                  <a:outerShdw blurRad="38100" dist="38100" dir="2700000" algn="tl">
                    <a:srgbClr val="C0C0C0"/>
                  </a:outerShdw>
                </a:effectLst>
              </a:rPr>
              <a:t>  </a:t>
            </a:r>
          </a:p>
          <a:p>
            <a:pPr>
              <a:lnSpc>
                <a:spcPct val="120000"/>
              </a:lnSpc>
              <a:defRPr/>
            </a:pPr>
            <a:r>
              <a:rPr lang="pt-BR" sz="3500" b="1" dirty="0">
                <a:effectLst>
                  <a:outerShdw blurRad="38100" dist="38100" dir="2700000" algn="tl">
                    <a:srgbClr val="C0C0C0"/>
                  </a:outerShdw>
                </a:effectLst>
              </a:rPr>
              <a:t>"A gratificação natalina, em virtude de sua natureza salarial, é hipótese de incidência da contribuição previdenciária. Precedentes." (RE 411.102-ED,p. de 20-10-06; AI 647.855-AgR, j. 3-10-08.)   </a:t>
            </a:r>
          </a:p>
          <a:p>
            <a:pPr>
              <a:lnSpc>
                <a:spcPct val="120000"/>
              </a:lnSpc>
              <a:defRPr/>
            </a:pPr>
            <a:r>
              <a:rPr lang="pt-BR" sz="3500" b="1" dirty="0">
                <a:effectLst>
                  <a:outerShdw blurRad="38100" dist="38100" dir="2700000" algn="tl">
                    <a:srgbClr val="C0C0C0"/>
                  </a:outerShdw>
                </a:effectLst>
              </a:rPr>
              <a:t>  </a:t>
            </a:r>
          </a:p>
          <a:p>
            <a:pPr>
              <a:lnSpc>
                <a:spcPct val="120000"/>
              </a:lnSpc>
              <a:defRPr/>
            </a:pPr>
            <a:r>
              <a:rPr lang="pt-BR" sz="3500" b="1" dirty="0">
                <a:effectLst>
                  <a:outerShdw blurRad="38100" dist="38100" dir="2700000" algn="tl">
                    <a:srgbClr val="C0C0C0"/>
                  </a:outerShdw>
                </a:effectLst>
              </a:rPr>
              <a:t> Contribuição previdenciária: não incidência sobre a vantagem não incorporável ao vencimento para o cálculo dos proventos de aposentadoria, relativa ao exercício de função ou cargo comissionados (CF, artigos 40, § 12, c/c o artigo 201, § 11, e artigo 195, § 5º; L. 9.527, de 10-12-97)." (RE 463.348,, 1ª Turma, j.de 7-4-06; RE 467.624-AgR, 1ª Turma, j. de 1º-7-09)</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760637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Remuneração-de-contribuição e remuneração no cargo efetivo como limite das aposentadorias e pensões – Alterações da </a:t>
            </a:r>
            <a:r>
              <a:rPr lang="pt-BR" b="1"/>
              <a:t>PEC </a:t>
            </a:r>
            <a:r>
              <a:rPr lang="pt-BR" b="1" smtClean="0"/>
              <a:t>287</a:t>
            </a:r>
            <a:endParaRPr lang="pt-BR" dirty="0"/>
          </a:p>
        </p:txBody>
      </p:sp>
      <p:sp>
        <p:nvSpPr>
          <p:cNvPr id="3" name="Espaço Reservado para Conteúdo 2"/>
          <p:cNvSpPr>
            <a:spLocks noGrp="1"/>
          </p:cNvSpPr>
          <p:nvPr>
            <p:ph idx="1"/>
          </p:nvPr>
        </p:nvSpPr>
        <p:spPr>
          <a:xfrm>
            <a:off x="1484310" y="2666999"/>
            <a:ext cx="10018713" cy="3124201"/>
          </a:xfrm>
        </p:spPr>
        <p:txBody>
          <a:bodyPr>
            <a:normAutofit fontScale="85000" lnSpcReduction="20000"/>
          </a:bodyPr>
          <a:lstStyle/>
          <a:p>
            <a:endParaRPr lang="pt-BR" b="1" dirty="0">
              <a:effectLst>
                <a:outerShdw blurRad="38100" dist="38100" dir="2700000" algn="tl">
                  <a:srgbClr val="C0C0C0"/>
                </a:outerShdw>
              </a:effectLst>
            </a:endParaRPr>
          </a:p>
          <a:p>
            <a:endParaRPr lang="pt-BR" b="1" dirty="0">
              <a:effectLst>
                <a:outerShdw blurRad="38100" dist="38100" dir="2700000" algn="tl">
                  <a:srgbClr val="C0C0C0"/>
                </a:outerShdw>
              </a:effectLst>
            </a:endParaRPr>
          </a:p>
          <a:p>
            <a:r>
              <a:rPr lang="pt-BR" b="1" dirty="0">
                <a:effectLst>
                  <a:outerShdw blurRad="38100" dist="38100" dir="2700000" algn="tl">
                    <a:srgbClr val="C0C0C0"/>
                  </a:outerShdw>
                </a:effectLst>
              </a:rPr>
              <a:t>STF RE 593068 – repercussão geral, p.22.05.2009 – discute-se a exigibilidade da contribuição previdenciária sobre verbas transitórias: terço de férias, serviço extraordinário, adicional noturno e adicional de insalubridade.</a:t>
            </a:r>
          </a:p>
          <a:p>
            <a:pPr>
              <a:buNone/>
              <a:defRPr/>
            </a:pPr>
            <a:r>
              <a:rPr lang="pt-BR" dirty="0">
                <a:solidFill>
                  <a:srgbClr val="C00000"/>
                </a:solidFill>
              </a:rPr>
              <a:t>Lei 10.887/2004 – alteração pela Lei 12.688/2012 </a:t>
            </a:r>
          </a:p>
          <a:p>
            <a:pPr>
              <a:defRPr/>
            </a:pPr>
            <a:r>
              <a:rPr lang="pt-BR" dirty="0">
                <a:solidFill>
                  <a:srgbClr val="C00000"/>
                </a:solidFill>
              </a:rPr>
              <a:t>§1o do art. 4o. – excluídas, dentre outras, parcelas relativas ao cargo em comissão ou função gratificada, adicional de férias, adicional noturno, adicional por serviço extraordinário, jeton de participação em Conselho, gratificação de RX</a:t>
            </a:r>
          </a:p>
          <a:p>
            <a:endParaRPr lang="pt-BR" b="1" dirty="0">
              <a:solidFill>
                <a:srgbClr val="C00000"/>
              </a:solidFill>
              <a:effectLst>
                <a:outerShdw blurRad="38100" dist="38100" dir="2700000" algn="tl">
                  <a:srgbClr val="C0C0C0"/>
                </a:outerShdw>
              </a:effectLst>
            </a:endParaRP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813166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Remuneração-de-contribuição e remuneração no cargo efetivo no art. 40 e na PEC 287</a:t>
            </a:r>
            <a:endParaRPr lang="pt-BR" dirty="0"/>
          </a:p>
        </p:txBody>
      </p:sp>
      <p:sp>
        <p:nvSpPr>
          <p:cNvPr id="3" name="Espaço Reservado para Conteúdo 2"/>
          <p:cNvSpPr>
            <a:spLocks noGrp="1"/>
          </p:cNvSpPr>
          <p:nvPr>
            <p:ph sz="half" idx="1"/>
          </p:nvPr>
        </p:nvSpPr>
        <p:spPr>
          <a:xfrm>
            <a:off x="1484312" y="2666999"/>
            <a:ext cx="4895055" cy="3472544"/>
          </a:xfrm>
        </p:spPr>
        <p:txBody>
          <a:bodyPr>
            <a:normAutofit fontScale="92500"/>
          </a:bodyPr>
          <a:lstStyle/>
          <a:p>
            <a:r>
              <a:rPr lang="pt-BR" sz="2400" b="1" dirty="0"/>
              <a:t>Atual </a:t>
            </a:r>
          </a:p>
          <a:p>
            <a:r>
              <a:rPr lang="pt-BR" sz="2400" b="1" dirty="0"/>
              <a:t> § 2º do art. 40: Os proventos de aposentadoria e as pensões, por ocasião de sua concessão, não poderão exceder a remuneração do respectivo servidor, no cargo efetivo em que se deu a aposentadoria ou que serviu de referência para a concessão da pensão</a:t>
            </a:r>
          </a:p>
          <a:p>
            <a:endParaRPr lang="pt-BR" dirty="0"/>
          </a:p>
        </p:txBody>
      </p:sp>
      <p:sp>
        <p:nvSpPr>
          <p:cNvPr id="4" name="Espaço Reservado para Conteúdo 3"/>
          <p:cNvSpPr>
            <a:spLocks noGrp="1"/>
          </p:cNvSpPr>
          <p:nvPr>
            <p:ph sz="half" idx="2"/>
          </p:nvPr>
        </p:nvSpPr>
        <p:spPr/>
        <p:txBody>
          <a:bodyPr>
            <a:normAutofit fontScale="92500"/>
          </a:bodyPr>
          <a:lstStyle/>
          <a:p>
            <a:r>
              <a:rPr lang="pt-BR" sz="2400" b="1" dirty="0"/>
              <a:t>PEC 287</a:t>
            </a:r>
          </a:p>
          <a:p>
            <a:r>
              <a:rPr lang="pt-BR" sz="2400" b="1" dirty="0"/>
              <a:t>§ 2º Os proventos de aposentadoria não poderão ser inferiores ao limite mínimo ou superiores ao limite máximo estabelecidos para o regime geral de previdência social</a:t>
            </a:r>
          </a:p>
        </p:txBody>
      </p:sp>
      <p:sp>
        <p:nvSpPr>
          <p:cNvPr id="7" name="Espaço Reservado para Número de Slide 6"/>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3508538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Remuneração-de-contribuição e remuneração no cargo efetivo no art. 40 e na PEC 287</a:t>
            </a:r>
            <a:endParaRPr lang="pt-BR" dirty="0"/>
          </a:p>
        </p:txBody>
      </p:sp>
      <p:sp>
        <p:nvSpPr>
          <p:cNvPr id="3" name="Espaço Reservado para Conteúdo 2"/>
          <p:cNvSpPr>
            <a:spLocks noGrp="1"/>
          </p:cNvSpPr>
          <p:nvPr>
            <p:ph idx="1"/>
          </p:nvPr>
        </p:nvSpPr>
        <p:spPr/>
        <p:txBody>
          <a:bodyPr>
            <a:normAutofit lnSpcReduction="10000"/>
          </a:bodyPr>
          <a:lstStyle/>
          <a:p>
            <a:r>
              <a:rPr lang="pt-BR" dirty="0"/>
              <a:t>No regime de cálculo de média das remunerações de contribuição: se a média for maior que a remuneração no cargo efetivo, prevalece o menor valor</a:t>
            </a:r>
          </a:p>
          <a:p>
            <a:r>
              <a:rPr lang="pt-BR" dirty="0"/>
              <a:t>Lei 10.887/2004, art. 1º.:</a:t>
            </a:r>
          </a:p>
          <a:p>
            <a:r>
              <a:rPr lang="pt-BR" dirty="0"/>
              <a:t>§ 5º. Os proventos, calculados de acordo com o </a:t>
            </a:r>
            <a:r>
              <a:rPr lang="pt-BR" b="1" dirty="0"/>
              <a:t>caput</a:t>
            </a:r>
            <a:r>
              <a:rPr lang="pt-BR" i="1" dirty="0"/>
              <a:t> </a:t>
            </a:r>
            <a:r>
              <a:rPr lang="pt-BR" dirty="0"/>
              <a:t>deste artigo, por ocasião de sua concessão, não poderão ser inferiores ao valor do salário-mínimo </a:t>
            </a:r>
            <a:r>
              <a:rPr lang="pt-BR" b="1" dirty="0">
                <a:solidFill>
                  <a:srgbClr val="C00000"/>
                </a:solidFill>
              </a:rPr>
              <a:t>nem exceder a remuneração do respectivo servidor no cargo efetivo em que se deu a aposentadoria</a:t>
            </a:r>
            <a:r>
              <a:rPr lang="pt-BR" dirty="0"/>
              <a:t>.</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350369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Remuneração-de-contribuição e remuneração no cargo efetivo no art. 40 e na PEC 287</a:t>
            </a:r>
            <a:endParaRPr lang="pt-BR" dirty="0"/>
          </a:p>
        </p:txBody>
      </p:sp>
      <p:sp>
        <p:nvSpPr>
          <p:cNvPr id="3" name="Espaço Reservado para Conteúdo 2"/>
          <p:cNvSpPr>
            <a:spLocks noGrp="1"/>
          </p:cNvSpPr>
          <p:nvPr>
            <p:ph idx="1"/>
          </p:nvPr>
        </p:nvSpPr>
        <p:spPr>
          <a:xfrm>
            <a:off x="1484310" y="2438399"/>
            <a:ext cx="10018713" cy="3875315"/>
          </a:xfrm>
        </p:spPr>
        <p:txBody>
          <a:bodyPr>
            <a:normAutofit fontScale="70000" lnSpcReduction="20000"/>
          </a:bodyPr>
          <a:lstStyle/>
          <a:p>
            <a:endParaRPr lang="pt-BR" dirty="0"/>
          </a:p>
          <a:p>
            <a:endParaRPr lang="pt-BR" dirty="0"/>
          </a:p>
          <a:p>
            <a:r>
              <a:rPr lang="pt-BR" sz="2600" b="1" dirty="0"/>
              <a:t>As discussões sobre a remuneração no cargo efetivo e na remuneração-de-contribuição na PEC 287 continuam...</a:t>
            </a:r>
          </a:p>
          <a:p>
            <a:r>
              <a:rPr lang="pt-BR" sz="2600" b="1" dirty="0"/>
              <a:t> </a:t>
            </a:r>
            <a:br>
              <a:rPr lang="pt-BR" sz="2600" b="1" dirty="0"/>
            </a:br>
            <a:r>
              <a:rPr lang="pt-BR" sz="2600" b="1" dirty="0"/>
              <a:t>Para compor o limite de remuneração (igual do RGPS), quais as parcelas que constituirão base de cálculo da contribuição previdenciária? Inclusive para fins de fixação dos planos de benefícios do regime complementar, cuja instituição se torna obrigatória na PEC</a:t>
            </a:r>
          </a:p>
          <a:p>
            <a:r>
              <a:rPr lang="pt-BR" sz="2600" b="1" dirty="0"/>
              <a:t> </a:t>
            </a:r>
          </a:p>
          <a:p>
            <a:r>
              <a:rPr lang="pt-BR" sz="2600" b="1" dirty="0"/>
              <a:t>E para compor a remuneração no cargo efetivo no cálculo das regras transitórias (por integralidade e paridade)?</a:t>
            </a:r>
          </a:p>
          <a:p>
            <a:r>
              <a:rPr lang="pt-BR" sz="2600" b="1" dirty="0"/>
              <a:t>No cálculo de média previsto no art. 3º da PEC e no art. 2º (transitória) , </a:t>
            </a:r>
            <a:r>
              <a:rPr lang="pt-BR" sz="2600" b="1" dirty="0">
                <a:solidFill>
                  <a:srgbClr val="C00000"/>
                </a:solidFill>
              </a:rPr>
              <a:t>não há mais a limitação do valor da remuneração no cargo efetivo.</a:t>
            </a:r>
          </a:p>
          <a:p>
            <a:endParaRPr lang="pt-BR" sz="2600" dirty="0"/>
          </a:p>
          <a:p>
            <a:endParaRPr lang="pt-BR" dirty="0"/>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6046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b="1" dirty="0"/>
              <a:t>PEC 287: Cálculo de proventos</a:t>
            </a:r>
          </a:p>
        </p:txBody>
      </p:sp>
      <p:sp>
        <p:nvSpPr>
          <p:cNvPr id="3" name="Espaço Reservado para Texto 2"/>
          <p:cNvSpPr>
            <a:spLocks noGrp="1"/>
          </p:cNvSpPr>
          <p:nvPr>
            <p:ph type="body" idx="1"/>
          </p:nvPr>
        </p:nvSpPr>
        <p:spPr/>
        <p:txBody>
          <a:bodyPr/>
          <a:lstStyle/>
          <a:p>
            <a:r>
              <a:rPr lang="pt-BR" dirty="0"/>
              <a:t>PEC 287</a:t>
            </a:r>
          </a:p>
        </p:txBody>
      </p:sp>
      <p:sp>
        <p:nvSpPr>
          <p:cNvPr id="4" name="Espaço Reservado para Conteúdo 3"/>
          <p:cNvSpPr>
            <a:spLocks noGrp="1"/>
          </p:cNvSpPr>
          <p:nvPr>
            <p:ph sz="half" idx="2"/>
          </p:nvPr>
        </p:nvSpPr>
        <p:spPr>
          <a:xfrm>
            <a:off x="1484311" y="3335337"/>
            <a:ext cx="4895056" cy="3297692"/>
          </a:xfrm>
        </p:spPr>
        <p:txBody>
          <a:bodyPr>
            <a:normAutofit fontScale="92500" lnSpcReduction="20000"/>
          </a:bodyPr>
          <a:lstStyle/>
          <a:p>
            <a:pPr algn="just"/>
            <a:r>
              <a:rPr lang="pt-BR" b="1" dirty="0"/>
              <a:t>§ 3º Os proventos de aposentadoria, por ocasião da sua concessão, corresponderão: </a:t>
            </a:r>
          </a:p>
          <a:p>
            <a:pPr algn="just"/>
            <a:r>
              <a:rPr lang="pt-BR" b="1" dirty="0"/>
              <a:t>I - para a aposentadoria por incapacidade permanente para o trabalho e a aposentadoria voluntária, a 51% (cinquenta e um por cento) da média das remunerações e dos salários de contribuição utilizados como base para as contribuições, apurada na forma da lei, acrescidos de 1 (um) ponto percentual, para cada ano de contribuição considerado na concessão da aposentadoria, aos regimes de previdência de que tratam este artigo e os art. 42 e art. 201, até o limite de 100% (cem por cento) da média;</a:t>
            </a:r>
          </a:p>
        </p:txBody>
      </p:sp>
      <p:sp>
        <p:nvSpPr>
          <p:cNvPr id="5" name="Espaço Reservado para Texto 4"/>
          <p:cNvSpPr>
            <a:spLocks noGrp="1"/>
          </p:cNvSpPr>
          <p:nvPr>
            <p:ph type="body" sz="quarter" idx="3"/>
          </p:nvPr>
        </p:nvSpPr>
        <p:spPr/>
        <p:txBody>
          <a:bodyPr/>
          <a:lstStyle/>
          <a:p>
            <a:r>
              <a:rPr lang="pt-BR" dirty="0"/>
              <a:t>Constituição Federal</a:t>
            </a:r>
          </a:p>
        </p:txBody>
      </p:sp>
      <p:sp>
        <p:nvSpPr>
          <p:cNvPr id="6" name="Espaço Reservado para Conteúdo 5"/>
          <p:cNvSpPr>
            <a:spLocks noGrp="1"/>
          </p:cNvSpPr>
          <p:nvPr>
            <p:ph sz="quarter" idx="4"/>
          </p:nvPr>
        </p:nvSpPr>
        <p:spPr/>
        <p:txBody>
          <a:bodyPr>
            <a:normAutofit/>
          </a:bodyPr>
          <a:lstStyle/>
          <a:p>
            <a:r>
              <a:rPr lang="pt-BR" b="1" dirty="0"/>
              <a:t>§ 3º Para o cálculo dos proventos de aposentadoria, por ocasião da sua concessão, serão consideradas as remunerações utilizadas como base para as contribuições do servidor aos regimes de previdência de que tratam este artigo e o art. 201, na forma da lei.         </a:t>
            </a:r>
          </a:p>
        </p:txBody>
      </p:sp>
      <p:sp>
        <p:nvSpPr>
          <p:cNvPr id="9" name="Espaço Reservado para Número de Slide 8"/>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43120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84310" y="1046923"/>
            <a:ext cx="10018713" cy="5194852"/>
          </a:xfrm>
        </p:spPr>
        <p:txBody>
          <a:bodyPr>
            <a:normAutofit/>
          </a:bodyPr>
          <a:lstStyle/>
          <a:p>
            <a:r>
              <a:rPr lang="pt-BR" b="1" dirty="0"/>
              <a:t>Enquadramento do servidor nas regras transitórias de aposentadoria</a:t>
            </a:r>
          </a:p>
          <a:p>
            <a:r>
              <a:rPr lang="pt-BR" b="1" dirty="0"/>
              <a:t>Remuneração-de-contribuição e remuneração no cargo efetivo como limite das aposentadorias e pensões – Alterações da PEC 287</a:t>
            </a:r>
          </a:p>
          <a:p>
            <a:r>
              <a:rPr lang="pt-BR" b="1" dirty="0"/>
              <a:t>Contagem de tempo de serviço do aluno-aprendiz</a:t>
            </a:r>
          </a:p>
          <a:p>
            <a:r>
              <a:rPr lang="pt-BR" b="1" dirty="0"/>
              <a:t>Aposentadoria por invalidez e readaptação e as alterações da PEC 287</a:t>
            </a:r>
          </a:p>
          <a:p>
            <a:r>
              <a:rPr lang="pt-BR" b="1" dirty="0"/>
              <a:t>Repercussão na relação previdenciária do servidor no caso de afastamento  de dois cargos efetivos em acúmulo lícito</a:t>
            </a:r>
          </a:p>
          <a:p>
            <a:endParaRPr lang="pt-BR" b="1" dirty="0"/>
          </a:p>
        </p:txBody>
      </p:sp>
      <p:sp>
        <p:nvSpPr>
          <p:cNvPr id="5" name="Espaço Reservado para Número de Slide 4"/>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028357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serviço do aluno aprendiz</a:t>
            </a:r>
          </a:p>
        </p:txBody>
      </p:sp>
      <p:sp>
        <p:nvSpPr>
          <p:cNvPr id="3" name="Espaço Reservado para Conteúdo 2"/>
          <p:cNvSpPr>
            <a:spLocks noGrp="1"/>
          </p:cNvSpPr>
          <p:nvPr>
            <p:ph idx="1"/>
          </p:nvPr>
        </p:nvSpPr>
        <p:spPr>
          <a:xfrm>
            <a:off x="1484310" y="2162630"/>
            <a:ext cx="10018713" cy="4695370"/>
          </a:xfrm>
        </p:spPr>
        <p:txBody>
          <a:bodyPr>
            <a:normAutofit fontScale="92500" lnSpcReduction="10000"/>
          </a:bodyPr>
          <a:lstStyle/>
          <a:p>
            <a:pPr marL="0" indent="0" algn="just">
              <a:buNone/>
            </a:pPr>
            <a:r>
              <a:rPr lang="pt-BR" b="1" dirty="0"/>
              <a:t>Tema polêmico: em nível doutrinário e na jurisprudência dos Tribunais Superiores</a:t>
            </a:r>
          </a:p>
          <a:p>
            <a:pPr marL="0" indent="0" algn="just">
              <a:buNone/>
            </a:pPr>
            <a:r>
              <a:rPr lang="pt-BR" b="1" dirty="0"/>
              <a:t>Aluno-aprendiz surgiu com o DL 4.073/42: ramo de ensino de 2º. grau, destinado à preparação profissional dos trabalhadores da indústria e das atividades artesanais, transportes, comunicação e pesca</a:t>
            </a:r>
          </a:p>
          <a:p>
            <a:pPr marL="0" indent="0" algn="just">
              <a:buNone/>
            </a:pPr>
            <a:r>
              <a:rPr lang="pt-BR" b="1" dirty="0"/>
              <a:t>Lei 3.552/59: </a:t>
            </a:r>
            <a:r>
              <a:rPr lang="pt-PT" b="1" dirty="0"/>
              <a:t>nova organização escolar e administrativa dos estabelecimentos de ensino industrial do Ministério da Educação e Cultura, tem-se por revogados os dispositivos do Decreto-Lei no 4.073/42, pelo menos, no tocante às questões previdenciárias decorrentes de sua aplicação.</a:t>
            </a:r>
            <a:endParaRPr lang="pt-BR" b="1" dirty="0"/>
          </a:p>
          <a:p>
            <a:pPr marL="0" indent="0" algn="just">
              <a:buNone/>
            </a:pPr>
            <a:r>
              <a:rPr lang="pt-BR" b="1" dirty="0"/>
              <a:t>Escolas estaduais e municipais autorizadas pelo governo federal</a:t>
            </a:r>
          </a:p>
          <a:p>
            <a:pPr marL="0" indent="0" algn="just">
              <a:buNone/>
            </a:pPr>
            <a:r>
              <a:rPr lang="pt-BR" b="1" dirty="0"/>
              <a:t>Atualmente: Leis 10.097/2000 e lei 11.180/2005: altera dispositivos da CLT: contrato de aprendizagem, tem proteção previdenciária na categoria empregado</a:t>
            </a:r>
          </a:p>
          <a:p>
            <a:pPr marL="0" indent="0" algn="just">
              <a:buNone/>
            </a:pPr>
            <a:r>
              <a:rPr lang="pt-BR" b="1" dirty="0"/>
              <a:t>Lei do estágio: Lei 11.788/2008</a:t>
            </a:r>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2274914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serviço do aluno aprendiz</a:t>
            </a:r>
            <a:endParaRPr lang="pt-BR" dirty="0"/>
          </a:p>
        </p:txBody>
      </p:sp>
      <p:sp>
        <p:nvSpPr>
          <p:cNvPr id="3" name="Espaço Reservado para Conteúdo 2"/>
          <p:cNvSpPr>
            <a:spLocks noGrp="1"/>
          </p:cNvSpPr>
          <p:nvPr>
            <p:ph idx="1"/>
          </p:nvPr>
        </p:nvSpPr>
        <p:spPr>
          <a:xfrm>
            <a:off x="1484310" y="2666999"/>
            <a:ext cx="10018713" cy="3800062"/>
          </a:xfrm>
        </p:spPr>
        <p:txBody>
          <a:bodyPr>
            <a:normAutofit/>
          </a:bodyPr>
          <a:lstStyle/>
          <a:p>
            <a:r>
              <a:rPr lang="pt-BR" dirty="0"/>
              <a:t>Tema da contagem de tempo: Lei 8.213/91, art. 55, autoriza o detalhamento nos regulamentos (decretos)</a:t>
            </a:r>
          </a:p>
          <a:p>
            <a:r>
              <a:rPr lang="pt-BR" dirty="0"/>
              <a:t>Os decretos expedidos ora estabelecem a contagem do tempo de serviço do aluno-aprendiz, ora não contam (Decreto no 611/92; Dec. 2.172/97, Decreto 3.048/99)</a:t>
            </a:r>
          </a:p>
          <a:p>
            <a:r>
              <a:rPr lang="pt-BR" dirty="0"/>
              <a:t>Atualmente o Decreto 6.722/2008, introduziu, no art. 60, o inciso XXII: só admite a contagem desde que comprovado que o aluno recebia remuneração e tinha vínculo empregatício</a:t>
            </a:r>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3672548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serviço do aluno aprendiz</a:t>
            </a:r>
            <a:endParaRPr lang="pt-BR" dirty="0"/>
          </a:p>
        </p:txBody>
      </p:sp>
      <p:sp>
        <p:nvSpPr>
          <p:cNvPr id="3" name="Espaço Reservado para Conteúdo 2"/>
          <p:cNvSpPr>
            <a:spLocks noGrp="1"/>
          </p:cNvSpPr>
          <p:nvPr>
            <p:ph idx="1"/>
          </p:nvPr>
        </p:nvSpPr>
        <p:spPr>
          <a:xfrm>
            <a:off x="1484311" y="2438399"/>
            <a:ext cx="10018713" cy="3419063"/>
          </a:xfrm>
        </p:spPr>
        <p:txBody>
          <a:bodyPr>
            <a:normAutofit fontScale="92500" lnSpcReduction="10000"/>
          </a:bodyPr>
          <a:lstStyle/>
          <a:p>
            <a:endParaRPr lang="pt-BR" dirty="0"/>
          </a:p>
          <a:p>
            <a:endParaRPr lang="pt-BR" dirty="0"/>
          </a:p>
          <a:p>
            <a:r>
              <a:rPr lang="pt-BR" b="1" dirty="0"/>
              <a:t>Súmula 96 do TCU – admitiu a contagem desde que comprovado que o aluno recebia remuneração e tinha vínculo empregatício. Alterada em 2005 (acórdão 2024), para exigir só retribuição pecuniária</a:t>
            </a:r>
          </a:p>
          <a:p>
            <a:r>
              <a:rPr lang="pt-BR" b="1" dirty="0"/>
              <a:t>Súmula 18 da TNU – só remuneração</a:t>
            </a:r>
          </a:p>
          <a:p>
            <a:r>
              <a:rPr lang="pt-BR" b="1" dirty="0"/>
              <a:t>Instruções Normativas do INSS: parâmetros</a:t>
            </a:r>
          </a:p>
          <a:p>
            <a:r>
              <a:rPr lang="pt-BR" b="1" dirty="0"/>
              <a:t>IN 77/2015: </a:t>
            </a:r>
            <a:r>
              <a:rPr lang="pt-BR" b="1" dirty="0" err="1"/>
              <a:t>arts</a:t>
            </a:r>
            <a:r>
              <a:rPr lang="pt-BR" b="1" dirty="0"/>
              <a:t>. 76,77,78</a:t>
            </a:r>
          </a:p>
          <a:p>
            <a:pPr marL="0" indent="0">
              <a:buNone/>
            </a:pPr>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9135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serviço do aluno aprendiz  </a:t>
            </a:r>
            <a:endParaRPr lang="pt-BR" dirty="0"/>
          </a:p>
        </p:txBody>
      </p:sp>
      <p:sp>
        <p:nvSpPr>
          <p:cNvPr id="3" name="Espaço Reservado para Conteúdo 2"/>
          <p:cNvSpPr>
            <a:spLocks noGrp="1"/>
          </p:cNvSpPr>
          <p:nvPr>
            <p:ph idx="1"/>
          </p:nvPr>
        </p:nvSpPr>
        <p:spPr>
          <a:xfrm>
            <a:off x="1484310" y="2438399"/>
            <a:ext cx="10018713" cy="4644572"/>
          </a:xfrm>
        </p:spPr>
        <p:txBody>
          <a:bodyPr>
            <a:normAutofit fontScale="62500" lnSpcReduction="20000"/>
          </a:bodyPr>
          <a:lstStyle/>
          <a:p>
            <a:endParaRPr lang="pt-BR" dirty="0"/>
          </a:p>
          <a:p>
            <a:endParaRPr lang="pt-BR" sz="2500" b="1" dirty="0"/>
          </a:p>
          <a:p>
            <a:r>
              <a:rPr lang="pt-BR" sz="2500" b="1" dirty="0"/>
              <a:t>Elementos importantes:</a:t>
            </a:r>
          </a:p>
          <a:p>
            <a:r>
              <a:rPr lang="pt-BR" sz="2500" b="1" dirty="0"/>
              <a:t>A) período que pode ser reconhecido: até 16.12.98 (§ 10 do art. 40 proíbe o tempo de contribuição fictício)</a:t>
            </a:r>
          </a:p>
          <a:p>
            <a:r>
              <a:rPr lang="pt-BR" sz="2500" b="1" dirty="0"/>
              <a:t>B) período de 30.01.42 a 15.02.59: basta a comprovação do vínculo como aluno</a:t>
            </a:r>
          </a:p>
          <a:p>
            <a:r>
              <a:rPr lang="pt-BR" sz="2500" b="1" dirty="0"/>
              <a:t>C) fora desses períodos: comprovação de vínculo empregatício mais recebimento de remuneração</a:t>
            </a:r>
          </a:p>
          <a:p>
            <a:r>
              <a:rPr lang="pt-BR" sz="2500" b="1" dirty="0"/>
              <a:t>D) O que se considera vínculo: comprovação de frequência</a:t>
            </a:r>
          </a:p>
          <a:p>
            <a:r>
              <a:rPr lang="pt-BR" sz="2500" b="1" dirty="0"/>
              <a:t>E) O que se considera remuneração: valores recebidos a título de alimentação, fardamento escolar, merenda escolar, parcela de renda auferida com execução de encomendas a terceiros</a:t>
            </a:r>
          </a:p>
          <a:p>
            <a:r>
              <a:rPr lang="pt-BR" sz="2500" b="1" dirty="0"/>
              <a:t>F) Comprovação de frequência nas escolas industriais ou técnicas da rede federal ou equiparadas estaduais e municipais:</a:t>
            </a:r>
          </a:p>
          <a:p>
            <a:r>
              <a:rPr lang="pt-BR" sz="2500" b="1" dirty="0"/>
              <a:t>1) certidão se o ente tinha RPPS</a:t>
            </a:r>
          </a:p>
          <a:p>
            <a:r>
              <a:rPr lang="pt-BR" sz="2500" b="1" dirty="0"/>
              <a:t>2) certidão da escola se o ente não tinha RPPS </a:t>
            </a:r>
          </a:p>
          <a:p>
            <a:endParaRPr lang="pt-BR" sz="2500" b="1" dirty="0"/>
          </a:p>
          <a:p>
            <a:endParaRPr lang="pt-BR" sz="2500" b="1" dirty="0"/>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847732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por invalidez (incapacidade) e readaptação e as alterações da PEC </a:t>
            </a:r>
            <a:r>
              <a:rPr lang="pt-BR" b="1" dirty="0" smtClean="0"/>
              <a:t>287</a:t>
            </a:r>
            <a:r>
              <a:rPr lang="pt-BR" b="1" dirty="0"/>
              <a:t/>
            </a:r>
            <a:br>
              <a:rPr lang="pt-BR" b="1" dirty="0"/>
            </a:br>
            <a:endParaRPr lang="pt-BR" dirty="0"/>
          </a:p>
        </p:txBody>
      </p:sp>
      <p:sp>
        <p:nvSpPr>
          <p:cNvPr id="3" name="Espaço Reservado para Texto 2"/>
          <p:cNvSpPr>
            <a:spLocks noGrp="1"/>
          </p:cNvSpPr>
          <p:nvPr>
            <p:ph type="body" idx="1"/>
          </p:nvPr>
        </p:nvSpPr>
        <p:spPr/>
        <p:txBody>
          <a:bodyPr/>
          <a:lstStyle/>
          <a:p>
            <a:r>
              <a:rPr lang="pt-BR" dirty="0"/>
              <a:t>PEC</a:t>
            </a:r>
          </a:p>
        </p:txBody>
      </p:sp>
      <p:sp>
        <p:nvSpPr>
          <p:cNvPr id="4" name="Espaço Reservado para Conteúdo 3"/>
          <p:cNvSpPr>
            <a:spLocks noGrp="1"/>
          </p:cNvSpPr>
          <p:nvPr>
            <p:ph sz="half" idx="2"/>
          </p:nvPr>
        </p:nvSpPr>
        <p:spPr/>
        <p:txBody>
          <a:bodyPr>
            <a:normAutofit fontScale="92500" lnSpcReduction="20000"/>
          </a:bodyPr>
          <a:lstStyle/>
          <a:p>
            <a:pPr algn="just"/>
            <a:r>
              <a:rPr lang="pt-BR" b="1" dirty="0"/>
              <a:t>§ 13. O servidor titular de cargo efetivo poderá ser readaptado ao exercício de cargo cujas atribuições e responsabilidades sejam compatíveis com a limitação que tenha sofrido em sua capacidade física ou mental, mediante perícia em saúde, enquanto permanecer nesta condição, respeitados a habilitação e o nível de escolaridade exigidos para o exercício do cargo de destino e mantida a remuneração do cargo de origem.</a:t>
            </a:r>
          </a:p>
          <a:p>
            <a:endParaRPr lang="pt-BR" dirty="0"/>
          </a:p>
        </p:txBody>
      </p:sp>
      <p:sp>
        <p:nvSpPr>
          <p:cNvPr id="5" name="Espaço Reservado para Texto 4"/>
          <p:cNvSpPr>
            <a:spLocks noGrp="1"/>
          </p:cNvSpPr>
          <p:nvPr>
            <p:ph type="body" sz="quarter" idx="3"/>
          </p:nvPr>
        </p:nvSpPr>
        <p:spPr/>
        <p:txBody>
          <a:bodyPr/>
          <a:lstStyle/>
          <a:p>
            <a:r>
              <a:rPr lang="pt-BR" dirty="0"/>
              <a:t>CONSTITUIÇÃO FEDERAL</a:t>
            </a:r>
          </a:p>
        </p:txBody>
      </p:sp>
      <p:sp>
        <p:nvSpPr>
          <p:cNvPr id="6" name="Espaço Reservado para Conteúdo 5"/>
          <p:cNvSpPr>
            <a:spLocks noGrp="1"/>
          </p:cNvSpPr>
          <p:nvPr>
            <p:ph sz="quarter" idx="4"/>
          </p:nvPr>
        </p:nvSpPr>
        <p:spPr>
          <a:xfrm>
            <a:off x="6607967" y="3234794"/>
            <a:ext cx="4895056" cy="3180519"/>
          </a:xfrm>
        </p:spPr>
        <p:txBody>
          <a:bodyPr>
            <a:normAutofit fontScale="70000" lnSpcReduction="20000"/>
          </a:bodyPr>
          <a:lstStyle/>
          <a:p>
            <a:endParaRPr lang="pt-BR" dirty="0"/>
          </a:p>
          <a:p>
            <a:r>
              <a:rPr lang="pt-BR" b="1" dirty="0"/>
              <a:t>Não tem correspondente na Constituição Federal. Tem sido disciplinado nos estatutos funcionais </a:t>
            </a:r>
          </a:p>
          <a:p>
            <a:r>
              <a:rPr lang="pt-BR" b="1" dirty="0"/>
              <a:t>  Exemplo: Lei 8112/91 (servidores federais)</a:t>
            </a:r>
          </a:p>
          <a:p>
            <a:pPr algn="just"/>
            <a:r>
              <a:rPr lang="pt-BR" b="1" dirty="0"/>
              <a:t>Art. 24.  Readaptação é a investidura do servidor em cargo de atribuições e responsabilidades compatíveis com a limitação que tenha sofrido em sua capacidade física ou mental verificada em inspeção médica.</a:t>
            </a:r>
          </a:p>
          <a:p>
            <a:pPr algn="just"/>
            <a:r>
              <a:rPr lang="pt-BR" b="1" dirty="0"/>
              <a:t>        § 1</a:t>
            </a:r>
            <a:r>
              <a:rPr lang="pt-BR" b="1" u="sng" baseline="30000" dirty="0"/>
              <a:t>o</a:t>
            </a:r>
            <a:r>
              <a:rPr lang="pt-BR" b="1" dirty="0"/>
              <a:t>  Se julgado incapaz para o serviço público, o readaptando será aposentado.</a:t>
            </a:r>
          </a:p>
          <a:p>
            <a:pPr algn="just"/>
            <a:r>
              <a:rPr lang="pt-BR" b="1" dirty="0"/>
              <a:t>      	§ 2</a:t>
            </a:r>
            <a:r>
              <a:rPr lang="pt-BR" b="1" u="sng" baseline="30000" dirty="0"/>
              <a:t>o</a:t>
            </a:r>
            <a:r>
              <a:rPr lang="pt-BR" b="1" dirty="0"/>
              <a:t>  A readaptação será efetivada em cargo de atribuições afins, respeitada a habilitação exigida, nível de escolaridade e equivalência de vencimentos e, na hipótese de inexistência de cargo vago, o servidor exercerá suas atribuições como excedente, até a ocorrência de vaga. </a:t>
            </a:r>
          </a:p>
          <a:p>
            <a:pPr algn="just"/>
            <a:endParaRPr lang="pt-BR" b="1" dirty="0"/>
          </a:p>
          <a:p>
            <a:endParaRPr lang="pt-BR" b="1" dirty="0"/>
          </a:p>
        </p:txBody>
      </p:sp>
      <p:sp>
        <p:nvSpPr>
          <p:cNvPr id="9" name="Espaço Reservado para Número de Slide 8"/>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634026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rmAutofit fontScale="90000"/>
          </a:bodyPr>
          <a:lstStyle/>
          <a:p>
            <a:r>
              <a:rPr lang="pt-BR" b="1" dirty="0"/>
              <a:t>Aposentadoria por invalidez (incapacidade) e readaptação e as alterações da PEC </a:t>
            </a:r>
            <a:r>
              <a:rPr lang="pt-BR" b="1" dirty="0" smtClean="0"/>
              <a:t>287</a:t>
            </a:r>
            <a:r>
              <a:rPr lang="pt-BR" b="1" dirty="0"/>
              <a:t/>
            </a:r>
            <a:br>
              <a:rPr lang="pt-BR" b="1" dirty="0"/>
            </a:br>
            <a:endParaRPr lang="pt-BR" dirty="0"/>
          </a:p>
        </p:txBody>
      </p:sp>
      <p:sp>
        <p:nvSpPr>
          <p:cNvPr id="8" name="Espaço Reservado para Conteúdo 7"/>
          <p:cNvSpPr>
            <a:spLocks noGrp="1"/>
          </p:cNvSpPr>
          <p:nvPr>
            <p:ph idx="1"/>
          </p:nvPr>
        </p:nvSpPr>
        <p:spPr>
          <a:xfrm>
            <a:off x="1484310" y="2666999"/>
            <a:ext cx="10018713" cy="3922487"/>
          </a:xfrm>
        </p:spPr>
        <p:txBody>
          <a:bodyPr>
            <a:normAutofit lnSpcReduction="10000"/>
          </a:bodyPr>
          <a:lstStyle/>
          <a:p>
            <a:r>
              <a:rPr lang="pt-BR" b="1" dirty="0"/>
              <a:t>Readaptação – constitucionaliza o direito do servidor à readaptação</a:t>
            </a:r>
          </a:p>
          <a:p>
            <a:r>
              <a:rPr lang="pt-BR" b="1" dirty="0"/>
              <a:t>Poder-dever da Administração</a:t>
            </a:r>
          </a:p>
          <a:p>
            <a:r>
              <a:rPr lang="pt-BR" b="1" dirty="0"/>
              <a:t>Aposentadorias precoces existentes sem o servidor passar pela readaptação: equacionamento obrigatório pelos entes </a:t>
            </a:r>
          </a:p>
          <a:p>
            <a:r>
              <a:rPr lang="pt-BR" b="1" dirty="0"/>
              <a:t>Respeitados a habilitação, nível de escolaridade e remuneração do cargo efetivo</a:t>
            </a:r>
          </a:p>
          <a:p>
            <a:r>
              <a:rPr lang="pt-BR" b="1" dirty="0"/>
              <a:t>Necessidade para os entes patronais de formularem programas de readaptação</a:t>
            </a:r>
          </a:p>
          <a:p>
            <a:r>
              <a:rPr lang="pt-BR" b="1" dirty="0"/>
              <a:t>A moderna estrutura de cargos efetivos: os </a:t>
            </a:r>
            <a:r>
              <a:rPr lang="pt-BR" b="1" i="1" dirty="0"/>
              <a:t>cargos largos</a:t>
            </a:r>
          </a:p>
          <a:p>
            <a:endParaRPr lang="pt-BR" dirty="0"/>
          </a:p>
        </p:txBody>
      </p:sp>
      <p:sp>
        <p:nvSpPr>
          <p:cNvPr id="4" name="Espaço Reservado para Número de Slide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934948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por invalidez (incapacidade) e readaptação e as alterações da PEC </a:t>
            </a:r>
            <a:r>
              <a:rPr lang="pt-BR" b="1" dirty="0" smtClean="0"/>
              <a:t>287</a:t>
            </a:r>
            <a:r>
              <a:rPr lang="pt-BR" b="1" dirty="0"/>
              <a:t/>
            </a:r>
            <a:br>
              <a:rPr lang="pt-BR" b="1" dirty="0"/>
            </a:br>
            <a:endParaRPr lang="pt-BR" dirty="0"/>
          </a:p>
        </p:txBody>
      </p:sp>
      <p:sp>
        <p:nvSpPr>
          <p:cNvPr id="3" name="Espaço Reservado para Conteúdo 2"/>
          <p:cNvSpPr>
            <a:spLocks noGrp="1"/>
          </p:cNvSpPr>
          <p:nvPr>
            <p:ph sz="half" idx="1"/>
          </p:nvPr>
        </p:nvSpPr>
        <p:spPr>
          <a:xfrm>
            <a:off x="1484312" y="2438399"/>
            <a:ext cx="4895055" cy="4165601"/>
          </a:xfrm>
        </p:spPr>
        <p:txBody>
          <a:bodyPr>
            <a:normAutofit fontScale="92500" lnSpcReduction="20000"/>
          </a:bodyPr>
          <a:lstStyle/>
          <a:p>
            <a:r>
              <a:rPr lang="pt-BR" b="1" dirty="0"/>
              <a:t>PEC 287</a:t>
            </a:r>
          </a:p>
          <a:p>
            <a:r>
              <a:rPr lang="pt-BR" b="1" dirty="0"/>
              <a:t>§ 1º Os servidores abrangidos pelo regime de previdência de que trata este artigo serão aposentados:</a:t>
            </a:r>
          </a:p>
          <a:p>
            <a:r>
              <a:rPr lang="pt-BR" b="1" dirty="0"/>
              <a:t> I - por incapacidade permanente para o trabalho, no cargo em que estiver investido, quando insuscetível de readaptação; </a:t>
            </a:r>
          </a:p>
          <a:p>
            <a:r>
              <a:rPr lang="pt-BR" b="1" dirty="0"/>
              <a:t>...</a:t>
            </a:r>
          </a:p>
          <a:p>
            <a:r>
              <a:rPr lang="pt-BR" b="1" dirty="0"/>
              <a:t>§ 3º-A. Os proventos de aposentadoria por </a:t>
            </a:r>
            <a:r>
              <a:rPr lang="pt-BR" b="1" dirty="0">
                <a:solidFill>
                  <a:srgbClr val="C00000"/>
                </a:solidFill>
              </a:rPr>
              <a:t>incapacidade permanente </a:t>
            </a:r>
            <a:r>
              <a:rPr lang="pt-BR" b="1" dirty="0"/>
              <a:t>para o trabalho, quando </a:t>
            </a:r>
            <a:r>
              <a:rPr lang="pt-BR" b="1" dirty="0">
                <a:solidFill>
                  <a:srgbClr val="C00000"/>
                </a:solidFill>
              </a:rPr>
              <a:t>decorrentes exclusivamente de acidente do trabalho</a:t>
            </a:r>
            <a:r>
              <a:rPr lang="pt-BR" b="1" dirty="0"/>
              <a:t>, corresponderão a 100% (cem por cento) da média das remunerações utilizadas como base para as contribuições aos regimes de previdência de que tratam este artigo e os art. 42 e art. 201. </a:t>
            </a:r>
          </a:p>
          <a:p>
            <a:pPr marL="0" indent="0">
              <a:buNone/>
            </a:pPr>
            <a:endParaRPr lang="pt-BR" b="1" dirty="0"/>
          </a:p>
        </p:txBody>
      </p:sp>
      <p:sp>
        <p:nvSpPr>
          <p:cNvPr id="4" name="Espaço Reservado para Conteúdo 3"/>
          <p:cNvSpPr>
            <a:spLocks noGrp="1"/>
          </p:cNvSpPr>
          <p:nvPr>
            <p:ph sz="half" idx="2"/>
          </p:nvPr>
        </p:nvSpPr>
        <p:spPr>
          <a:xfrm>
            <a:off x="6811168" y="2220687"/>
            <a:ext cx="4895056" cy="4238170"/>
          </a:xfrm>
        </p:spPr>
        <p:txBody>
          <a:bodyPr>
            <a:normAutofit fontScale="92500" lnSpcReduction="20000"/>
          </a:bodyPr>
          <a:lstStyle/>
          <a:p>
            <a:r>
              <a:rPr lang="pt-BR" b="1" dirty="0"/>
              <a:t>Atual</a:t>
            </a:r>
          </a:p>
          <a:p>
            <a:endParaRPr lang="pt-BR" b="1" dirty="0"/>
          </a:p>
          <a:p>
            <a:r>
              <a:rPr lang="pt-BR" b="1" dirty="0"/>
              <a:t>§ 1º Os servidores abrangidos pelo regime de previdência de que trata este artigo serão aposentados, calculados os seus proventos a partir dos valores fixados na forma dos §§ 3º e 17:    </a:t>
            </a:r>
          </a:p>
          <a:p>
            <a:r>
              <a:rPr lang="pt-BR" b="1" dirty="0"/>
              <a:t>I </a:t>
            </a:r>
            <a:r>
              <a:rPr lang="pt-BR" b="1" dirty="0">
                <a:solidFill>
                  <a:srgbClr val="C00000"/>
                </a:solidFill>
              </a:rPr>
              <a:t>- por invalidez permanent</a:t>
            </a:r>
            <a:r>
              <a:rPr lang="pt-BR" b="1" dirty="0"/>
              <a:t>e, sendo os proventos proporcionais ao tempo de contribuição, exceto se decorrente de acidente em serviço, moléstia profissional ou doença grave, contagiosa ou incurável, na forma da lei</a:t>
            </a:r>
          </a:p>
          <a:p>
            <a:endParaRPr lang="pt-BR" dirty="0"/>
          </a:p>
        </p:txBody>
      </p:sp>
      <p:sp>
        <p:nvSpPr>
          <p:cNvPr id="7" name="Espaço Reservado para Número de Slide 6"/>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44686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478971"/>
            <a:ext cx="10018713" cy="2188027"/>
          </a:xfrm>
        </p:spPr>
        <p:txBody>
          <a:bodyPr>
            <a:normAutofit fontScale="90000"/>
          </a:bodyPr>
          <a:lstStyle/>
          <a:p>
            <a:r>
              <a:rPr lang="pt-BR" b="1" dirty="0"/>
              <a:t>Repercussão na relação previdenciária do servidor no caso de afastamento  de dois cargos efetivos em acúmulo lícito</a:t>
            </a:r>
            <a:br>
              <a:rPr lang="pt-BR" b="1" dirty="0"/>
            </a:br>
            <a:endParaRPr lang="pt-BR" dirty="0"/>
          </a:p>
        </p:txBody>
      </p:sp>
      <p:sp>
        <p:nvSpPr>
          <p:cNvPr id="3" name="Espaço Reservado para Conteúdo 2"/>
          <p:cNvSpPr>
            <a:spLocks noGrp="1"/>
          </p:cNvSpPr>
          <p:nvPr>
            <p:ph idx="1"/>
          </p:nvPr>
        </p:nvSpPr>
        <p:spPr>
          <a:xfrm>
            <a:off x="1484310" y="2264229"/>
            <a:ext cx="10018713" cy="4151085"/>
          </a:xfrm>
        </p:spPr>
        <p:txBody>
          <a:bodyPr>
            <a:normAutofit fontScale="70000" lnSpcReduction="20000"/>
          </a:bodyPr>
          <a:lstStyle/>
          <a:p>
            <a:r>
              <a:rPr lang="pt-BR" b="1" dirty="0"/>
              <a:t>Art. 37, incisos XVI e XVII – regras gerais de acumulação</a:t>
            </a:r>
          </a:p>
          <a:p>
            <a:r>
              <a:rPr lang="pt-BR" b="1" dirty="0"/>
              <a:t>......</a:t>
            </a:r>
          </a:p>
          <a:p>
            <a:r>
              <a:rPr lang="pt-BR" b="1" dirty="0"/>
              <a:t>XVI - é vedada a acumulação remunerada de cargos públicos, exceto, quando houver compatibilidade de horários, observado em qualquer caso o disposto no inciso XI. </a:t>
            </a:r>
          </a:p>
          <a:p>
            <a:r>
              <a:rPr lang="pt-BR" b="1" dirty="0"/>
              <a:t>a</a:t>
            </a:r>
            <a:r>
              <a:rPr lang="pt-BR" b="1" u="sng" dirty="0"/>
              <a:t>) a de dois cargos de professor; </a:t>
            </a:r>
            <a:r>
              <a:rPr lang="pt-BR" b="1" dirty="0"/>
              <a:t> </a:t>
            </a:r>
          </a:p>
          <a:p>
            <a:r>
              <a:rPr lang="pt-BR" b="1" dirty="0"/>
              <a:t>b) a de um cargo de professor com outro técnico ou científico;  </a:t>
            </a:r>
          </a:p>
          <a:p>
            <a:r>
              <a:rPr lang="pt-BR" b="1" dirty="0"/>
              <a:t> c) a de dois cargos ou empregos privativos de profissionais de saúde, com profissões regulamentadas;  </a:t>
            </a:r>
          </a:p>
          <a:p>
            <a:r>
              <a:rPr lang="pt-BR" b="1" dirty="0"/>
              <a:t> XVII - a proibição de acumular estende-se a empregos e funções e abrange autarquias, fundações, empresas públicas, sociedades de economia mista, suas subsidiárias, e sociedades controladas, direta ou indiretamente, pelo poder público;</a:t>
            </a:r>
          </a:p>
          <a:p>
            <a:r>
              <a:rPr lang="pt-BR" b="1" dirty="0"/>
              <a:t>Demais:</a:t>
            </a:r>
          </a:p>
          <a:p>
            <a:r>
              <a:rPr lang="pt-BR" b="1" dirty="0"/>
              <a:t>§ 10 do art. 37, § 6º do art. 40 e art. 11 da EC 20/98 </a:t>
            </a:r>
          </a:p>
          <a:p>
            <a:r>
              <a:rPr lang="pt-BR" b="1" dirty="0"/>
              <a:t> </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757545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a:r>
            <a:br>
              <a:rPr lang="pt-BR" b="1" dirty="0"/>
            </a:br>
            <a:r>
              <a:rPr lang="pt-BR" b="1" dirty="0"/>
              <a:t>Repercussão na relação previdenciária do servidor no caso de afastamento  de dois cargos efetivos em acúmulo lícito</a:t>
            </a:r>
            <a:br>
              <a:rPr lang="pt-BR" b="1" dirty="0"/>
            </a:br>
            <a:endParaRPr lang="pt-BR" dirty="0"/>
          </a:p>
        </p:txBody>
      </p:sp>
      <p:sp>
        <p:nvSpPr>
          <p:cNvPr id="3" name="Espaço Reservado para Conteúdo 2"/>
          <p:cNvSpPr>
            <a:spLocks noGrp="1"/>
          </p:cNvSpPr>
          <p:nvPr>
            <p:ph idx="1"/>
          </p:nvPr>
        </p:nvSpPr>
        <p:spPr>
          <a:xfrm>
            <a:off x="1484310" y="2666999"/>
            <a:ext cx="10018713" cy="3893458"/>
          </a:xfrm>
        </p:spPr>
        <p:txBody>
          <a:bodyPr>
            <a:normAutofit fontScale="92500" lnSpcReduction="20000"/>
          </a:bodyPr>
          <a:lstStyle/>
          <a:p>
            <a:endParaRPr lang="pt-BR" b="1" dirty="0"/>
          </a:p>
          <a:p>
            <a:r>
              <a:rPr lang="pt-BR" b="1" dirty="0"/>
              <a:t>Não há na Carta Constitucional preceptivo específico com relação ao exercício de cargo integrante do quadro de pessoal ou cargo em comissão, pelo servidor que acumula licitamente cargos públicos.</a:t>
            </a:r>
            <a:endParaRPr lang="pt-BR" dirty="0"/>
          </a:p>
          <a:p>
            <a:pPr marL="0" indent="0">
              <a:buNone/>
            </a:pPr>
            <a:endParaRPr lang="pt-BR" dirty="0"/>
          </a:p>
          <a:p>
            <a:r>
              <a:rPr lang="pt-BR" b="1" dirty="0"/>
              <a:t>Jurisprudência: é </a:t>
            </a:r>
            <a:r>
              <a:rPr lang="pt-BR" b="1" dirty="0">
                <a:solidFill>
                  <a:srgbClr val="C00000"/>
                </a:solidFill>
              </a:rPr>
              <a:t>inviável a tríplice acumulação no serviço público</a:t>
            </a:r>
            <a:r>
              <a:rPr lang="pt-BR" b="1" dirty="0"/>
              <a:t>, ou seja, o servidor não pode receber três vezes do erário público, ainda que haja compatibilidade de horário</a:t>
            </a:r>
          </a:p>
          <a:p>
            <a:pPr lvl="1"/>
            <a:r>
              <a:rPr lang="pt-BR" b="1" dirty="0"/>
              <a:t>STF: ARE 668478/RJ </a:t>
            </a:r>
            <a:r>
              <a:rPr lang="pt-BR" b="1" dirty="0" err="1"/>
              <a:t>AgR</a:t>
            </a:r>
            <a:r>
              <a:rPr lang="pt-BR" b="1" dirty="0"/>
              <a:t>, 2ª T., </a:t>
            </a:r>
            <a:r>
              <a:rPr lang="pt-BR" b="1" dirty="0" err="1"/>
              <a:t>Rel.Min</a:t>
            </a:r>
            <a:r>
              <a:rPr lang="pt-BR" b="1" dirty="0"/>
              <a:t>. Ricardo </a:t>
            </a:r>
            <a:r>
              <a:rPr lang="pt-BR" b="1" dirty="0" err="1"/>
              <a:t>Lewandovski</a:t>
            </a:r>
            <a:r>
              <a:rPr lang="pt-BR" b="1" dirty="0"/>
              <a:t>, </a:t>
            </a:r>
            <a:r>
              <a:rPr lang="pt-BR" b="1" dirty="0" err="1"/>
              <a:t>DJe</a:t>
            </a:r>
            <a:r>
              <a:rPr lang="pt-BR" b="1" dirty="0"/>
              <a:t>. 03.09.2012; AI 743823/PR, Rel. Dias </a:t>
            </a:r>
            <a:r>
              <a:rPr lang="pt-BR" b="1" dirty="0" err="1"/>
              <a:t>Toffoli</a:t>
            </a:r>
            <a:r>
              <a:rPr lang="pt-BR" b="1" dirty="0"/>
              <a:t>, </a:t>
            </a:r>
            <a:r>
              <a:rPr lang="pt-BR" b="1" dirty="0" err="1"/>
              <a:t>DJe</a:t>
            </a:r>
            <a:r>
              <a:rPr lang="pt-BR" b="1" dirty="0"/>
              <a:t>. 04.03.2013.</a:t>
            </a:r>
          </a:p>
          <a:p>
            <a:r>
              <a:rPr lang="pt-BR" b="1" dirty="0"/>
              <a:t>Art. 11 da EC 20/98: o servidor não pode obter a 2ª aposentadoria</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3497584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566058"/>
            <a:ext cx="10018713" cy="1872342"/>
          </a:xfrm>
        </p:spPr>
        <p:txBody>
          <a:bodyPr>
            <a:normAutofit fontScale="90000"/>
          </a:bodyPr>
          <a:lstStyle/>
          <a:p>
            <a:r>
              <a:rPr lang="pt-BR" b="1" dirty="0"/>
              <a:t>Repercussão na relação previdenciária do servidor no caso de afastamento  de dois cargos efetivos em acúmulo lícito</a:t>
            </a:r>
            <a:br>
              <a:rPr lang="pt-BR" b="1" dirty="0"/>
            </a:br>
            <a:endParaRPr lang="pt-BR" dirty="0"/>
          </a:p>
        </p:txBody>
      </p:sp>
      <p:sp>
        <p:nvSpPr>
          <p:cNvPr id="3" name="Espaço Reservado para Conteúdo 2"/>
          <p:cNvSpPr>
            <a:spLocks noGrp="1"/>
          </p:cNvSpPr>
          <p:nvPr>
            <p:ph idx="1"/>
          </p:nvPr>
        </p:nvSpPr>
        <p:spPr>
          <a:xfrm>
            <a:off x="1484311" y="2754084"/>
            <a:ext cx="10018713" cy="3907973"/>
          </a:xfrm>
        </p:spPr>
        <p:txBody>
          <a:bodyPr>
            <a:normAutofit lnSpcReduction="10000"/>
          </a:bodyPr>
          <a:lstStyle/>
          <a:p>
            <a:endParaRPr lang="pt-BR" dirty="0"/>
          </a:p>
          <a:p>
            <a:r>
              <a:rPr lang="pt-BR" b="1" dirty="0"/>
              <a:t>Lei 8.112/90</a:t>
            </a:r>
          </a:p>
          <a:p>
            <a:r>
              <a:rPr lang="pt-BR" b="1" dirty="0"/>
              <a:t>Art. 120.  O servidor vinculado ao regime desta Lei, que acumular licitamente dois cargos efetivos, quando investido em cargo de provimento em comissão, ficará afastado de ambos os cargos efetivos, salvo na hipótese em que houver compatibilidade de horário e local com o exercício de um deles, declarada pelas autoridades máximas dos órgãos ou entidades envolvidos. (Redação dada pela Lei nº 9.527, de 10.12.97)</a:t>
            </a:r>
          </a:p>
          <a:p>
            <a:r>
              <a:rPr lang="pt-BR" b="1" dirty="0"/>
              <a:t> </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374026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Enquadramento do servidor nas regras transitórias de aposentadoria (art. 2º. e 6º da EC 41, art. 3º da EC 47)</a:t>
            </a:r>
            <a:br>
              <a:rPr lang="pt-BR" b="1" dirty="0"/>
            </a:br>
            <a:endParaRPr lang="pt-BR" dirty="0"/>
          </a:p>
        </p:txBody>
      </p:sp>
      <p:sp>
        <p:nvSpPr>
          <p:cNvPr id="3" name="Espaço Reservado para Conteúdo 2"/>
          <p:cNvSpPr>
            <a:spLocks noGrp="1"/>
          </p:cNvSpPr>
          <p:nvPr>
            <p:ph idx="1"/>
          </p:nvPr>
        </p:nvSpPr>
        <p:spPr>
          <a:xfrm>
            <a:off x="1484310" y="2438399"/>
            <a:ext cx="10018713" cy="3975653"/>
          </a:xfrm>
        </p:spPr>
        <p:txBody>
          <a:bodyPr>
            <a:normAutofit fontScale="77500" lnSpcReduction="20000"/>
          </a:bodyPr>
          <a:lstStyle/>
          <a:p>
            <a:endParaRPr lang="pt-BR" sz="2900" b="1" dirty="0"/>
          </a:p>
          <a:p>
            <a:pPr algn="just"/>
            <a:r>
              <a:rPr lang="pt-BR" sz="2900" b="1" dirty="0"/>
              <a:t>Ingresso no serviço público para enquadramento nas regras transitórias da EC no. 41/2003 e EC no. 47/2005: </a:t>
            </a:r>
            <a:r>
              <a:rPr lang="pt-BR" sz="2900" dirty="0"/>
              <a:t>só fazem jus a essas regras </a:t>
            </a:r>
            <a:r>
              <a:rPr lang="pt-BR" sz="2900" b="1" dirty="0">
                <a:solidFill>
                  <a:srgbClr val="C00000"/>
                </a:solidFill>
              </a:rPr>
              <a:t>quem tenha ingressado no serviço público na condição de titular de cargo efetivo </a:t>
            </a:r>
            <a:r>
              <a:rPr lang="pt-BR" sz="2900" dirty="0"/>
              <a:t>até as datas de publicação das emendas (31.12.2003, para o art. 2º e 6º da EC 41 e 16.12.98, para o art. 3º da EC no. 47)</a:t>
            </a:r>
          </a:p>
          <a:p>
            <a:pPr algn="just"/>
            <a:r>
              <a:rPr lang="pt-BR" sz="2900" dirty="0"/>
              <a:t> ON 2/2009 –</a:t>
            </a:r>
          </a:p>
          <a:p>
            <a:pPr algn="just"/>
            <a:r>
              <a:rPr lang="pt-BR" sz="2900" dirty="0"/>
              <a:t>Art. 70. Na fixação da data do ingresso no serviço público, para fins de verificação do direito de opção pelas regras de que tratam os </a:t>
            </a:r>
            <a:r>
              <a:rPr lang="pt-BR" sz="2900" dirty="0" err="1"/>
              <a:t>arts</a:t>
            </a:r>
            <a:r>
              <a:rPr lang="pt-BR" sz="2900" dirty="0"/>
              <a:t>. 68 e 69, quando o servidor tiver ocupado, sem interrupção, </a:t>
            </a:r>
            <a:r>
              <a:rPr lang="pt-BR" sz="2900" b="1" dirty="0"/>
              <a:t>sucessivos cargos</a:t>
            </a:r>
            <a:r>
              <a:rPr lang="pt-BR" sz="2900" dirty="0"/>
              <a:t> na Administração Pública direta, autárquica e fundacional, em qualquer dos entes federativos, será considerada a data da investidura mais remota dentre as ininterruptas.</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096477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493486"/>
            <a:ext cx="10018713" cy="1944913"/>
          </a:xfrm>
        </p:spPr>
        <p:txBody>
          <a:bodyPr>
            <a:normAutofit fontScale="90000"/>
          </a:bodyPr>
          <a:lstStyle/>
          <a:p>
            <a:r>
              <a:rPr lang="pt-BR" b="1" dirty="0"/>
              <a:t>Repercussão na relação previdenciária do servidor no caso de afastamento  de dois cargos efetivos em acúmulo lícito</a:t>
            </a:r>
            <a:br>
              <a:rPr lang="pt-BR" b="1" dirty="0"/>
            </a:br>
            <a:endParaRPr lang="pt-BR" dirty="0"/>
          </a:p>
        </p:txBody>
      </p:sp>
      <p:sp>
        <p:nvSpPr>
          <p:cNvPr id="3" name="Espaço Reservado para Conteúdo 2"/>
          <p:cNvSpPr>
            <a:spLocks noGrp="1"/>
          </p:cNvSpPr>
          <p:nvPr>
            <p:ph idx="1"/>
          </p:nvPr>
        </p:nvSpPr>
        <p:spPr>
          <a:xfrm>
            <a:off x="1484310" y="2438399"/>
            <a:ext cx="10018713" cy="4005944"/>
          </a:xfrm>
        </p:spPr>
        <p:txBody>
          <a:bodyPr>
            <a:normAutofit fontScale="70000" lnSpcReduction="20000"/>
          </a:bodyPr>
          <a:lstStyle/>
          <a:p>
            <a:endParaRPr lang="pt-BR" dirty="0"/>
          </a:p>
          <a:p>
            <a:pPr algn="just"/>
            <a:r>
              <a:rPr lang="pt-BR" b="1" dirty="0"/>
              <a:t>Via de regra, em regime de acúmulo de cargos, as linhas de tempo de serviço e de contribuição são paralelas, não sendo possível computar o mesmo tempo de serviço ou de contribuição duas vezes. O servidor deve cumprir o tempo de serviço, de contribuição, de carreira e de cargo, relativos a cada cargo na forma da lei.</a:t>
            </a:r>
          </a:p>
          <a:p>
            <a:pPr algn="just"/>
            <a:endParaRPr lang="pt-BR" b="1" dirty="0"/>
          </a:p>
          <a:p>
            <a:pPr algn="just"/>
            <a:r>
              <a:rPr lang="pt-BR" b="1" dirty="0"/>
              <a:t>Nas situações de afastamento de dois cargos-base para o exercício de um deles, a lei do ente deve prever o recolhimento da contribuição previdenciária para um dos cargos, para o qual será computado o tempo de contribuição, carreira, cargo e efetivo exercício no serviço público, ficando a situação do servidor em relação ao 2º cargo sobrestada ou, sendo possível, ele irá exercer esse 2º cargo, para o qual, nesse caso, serão computados todos os tempos.</a:t>
            </a:r>
          </a:p>
          <a:p>
            <a:r>
              <a:rPr lang="pt-BR" dirty="0"/>
              <a:t>STJ:  </a:t>
            </a:r>
            <a:r>
              <a:rPr lang="pt-BR" i="1" dirty="0"/>
              <a:t>a contagem de tempo de serviço, para fins de averbação no serviço público, deve observar o número de dias trabalhados e não as horas em que o trabalhador laborou naquele dia, sendo desnecessário observar, ainda, se o trabalho se deu em uma ou mais empresas.</a:t>
            </a:r>
            <a:r>
              <a:rPr lang="pt-BR" dirty="0"/>
              <a:t>(ou situações) STJ: RMS 18911/RS, Rel. Min. Maria Thereza de Assis Moura, 6ª T, </a:t>
            </a:r>
            <a:r>
              <a:rPr lang="pt-BR" dirty="0" err="1"/>
              <a:t>Dje</a:t>
            </a:r>
            <a:r>
              <a:rPr lang="pt-BR" dirty="0"/>
              <a:t> 19.10.2009.</a:t>
            </a:r>
          </a:p>
          <a:p>
            <a:pPr algn="just"/>
            <a:endParaRPr lang="pt-BR" b="1" dirty="0"/>
          </a:p>
          <a:p>
            <a:pPr algn="just"/>
            <a:endParaRPr lang="pt-BR" b="1" dirty="0"/>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30</a:t>
            </a:fld>
            <a:endParaRPr lang="en-US" dirty="0"/>
          </a:p>
        </p:txBody>
      </p:sp>
    </p:spTree>
    <p:extLst>
      <p:ext uri="{BB962C8B-B14F-4D97-AF65-F5344CB8AC3E}">
        <p14:creationId xmlns:p14="http://schemas.microsoft.com/office/powerpoint/2010/main" val="810443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290286"/>
            <a:ext cx="10018713" cy="1016001"/>
          </a:xfrm>
        </p:spPr>
        <p:txBody>
          <a:bodyPr>
            <a:normAutofit fontScale="90000"/>
          </a:bodyPr>
          <a:lstStyle/>
          <a:p>
            <a:r>
              <a:rPr lang="pt-BR" sz="2700" b="1" dirty="0"/>
              <a:t/>
            </a:r>
            <a:br>
              <a:rPr lang="pt-BR" sz="2700" b="1" dirty="0"/>
            </a:br>
            <a:r>
              <a:rPr lang="pt-BR" sz="2700" b="1" dirty="0"/>
              <a:t>Repercussão na relação previdenciária do servidor no caso de afastamento  de dois cargos efetivos em acúmulo lícito</a:t>
            </a:r>
            <a:r>
              <a:rPr lang="pt-BR" b="1" dirty="0"/>
              <a:t/>
            </a:r>
            <a:br>
              <a:rPr lang="pt-BR" b="1" dirty="0"/>
            </a:br>
            <a:endParaRPr lang="pt-BR" dirty="0"/>
          </a:p>
        </p:txBody>
      </p:sp>
      <p:sp>
        <p:nvSpPr>
          <p:cNvPr id="3" name="Espaço Reservado para Conteúdo 2"/>
          <p:cNvSpPr>
            <a:spLocks noGrp="1"/>
          </p:cNvSpPr>
          <p:nvPr>
            <p:ph idx="1"/>
          </p:nvPr>
        </p:nvSpPr>
        <p:spPr>
          <a:xfrm>
            <a:off x="1484310" y="1306286"/>
            <a:ext cx="10018713" cy="5878285"/>
          </a:xfrm>
        </p:spPr>
        <p:txBody>
          <a:bodyPr>
            <a:normAutofit fontScale="55000" lnSpcReduction="20000"/>
          </a:bodyPr>
          <a:lstStyle/>
          <a:p>
            <a:pPr algn="just">
              <a:lnSpc>
                <a:spcPct val="120000"/>
              </a:lnSpc>
            </a:pPr>
            <a:r>
              <a:rPr lang="pt-BR" sz="2500" b="1" dirty="0"/>
              <a:t>ADMINISTRATIVO. SERVIDORA PÚBLICA. APOSENTADORIA. CÔMPUTO DO MESMO TEMPO DE SERVIÇO PRESTADO NO EXERCÍCIO DE CARGOS EM COMISSÃO PARA A OBTENÇÃO DE DUAS APOSENTADORIAS ESPECIAIS DISTINTAS. CORTE DE CONTAS NEGOU O REGISTRO DE UMA DELAS TÃO-SOMENTE 10 (DEZ) ANOS APÓS A INATIVAÇÃO. DIREITO DE RETORNO ÀS ATIVIDADES PARA COMPLEMENTAR O PERÍODO NECESSÁRIO À OBTENÇÃO DO BENEFÍCIO. IMPOSSIBILIDADE PORQUE, À ÉPOCA DA DECISÃO DO TRIBUNAL DE CONTAS, A SERVIDORA JÁ CONTAVA COM MAIS DE 70 (SETENTA) ANOS DE IDADE. RESPEITO A SITUAÇÃO JURÍDICA CONSOLIDADA NO TEMPO. APLICAÇÃO DA TEORIA DO FATO CONSUMADO. 1. Servidora pública aposentada do Distrito Federal, nascida em 10/02/1927, quando na atividade, </a:t>
            </a:r>
            <a:r>
              <a:rPr lang="pt-BR" sz="2500" b="1" dirty="0">
                <a:solidFill>
                  <a:srgbClr val="C00000"/>
                </a:solidFill>
              </a:rPr>
              <a:t>acumulava dois cargos de professora, mas, durante dois períodos, afastou-se daqueles para exercer cargos em comissão na Secretaria de Educação daquela Unidade Federativa</a:t>
            </a:r>
            <a:r>
              <a:rPr lang="pt-BR" sz="2500" b="1" dirty="0"/>
              <a:t>. 2</a:t>
            </a:r>
            <a:r>
              <a:rPr lang="pt-BR" sz="2500" b="1" dirty="0">
                <a:solidFill>
                  <a:srgbClr val="C00000"/>
                </a:solidFill>
              </a:rPr>
              <a:t>. No que tange a um dos cargos efetivos, aposentou-se em 08/03/1979 e, para o cômputo do tempo de serviço necessário, foram levados em consideração os períodos relativos ao exercício das funções comissionadas. 3. Outra aposentadoria especial, referente ao segundo cargo efetivo de professora, foi concedida em 15/02/91, quando a servidora contava com 64 (sessenta e quatro) anos de idade e, inicialmente, também foram computados os interstícios atinentes aos cargos em comissão. </a:t>
            </a:r>
            <a:r>
              <a:rPr lang="pt-BR" sz="2500" b="1" dirty="0"/>
              <a:t>4. O Tribunal de Contas do Distrito Federal, apenas em 15/03/01, negou o registro da última aposentação, porquanto considerou que os tempos de serviço relativos ao exercício de cargo em comissão não poderiam ser novamente considerados, uma vez que já haviam sido utilizados para tal fim quando da concessão da primeira aposentadoria especial. 5. A Administração informou a servidora quanto ao resultado da deliberação da Corte de Contas, solicitando o comparecimento desta para a opção por outra modalidade de aposentadoria ou retorno às atividades. 6. A negativa de registro da aposentadoria se deu 10 (dez) anos depois da concessão inicial, quando a servidora já contava com 74 (setenta e quatro) anos de idade, isto é, estava acima do limite etário para a permanência em atividade. 7. Tendo em vista que demora injustificada da Administração impediu a servidora de exercer seu direito de retorno às atividades, a fim de que pudesse completar o tempo necessário à segunda aposentadoria especial, bem como o necessário respeito às situações jurídicas consolidadas no tempo, é perfeitamente aplicável à hipótese a Teoria do Fato Consumado. 8. Recurso ordinário em mandado de segurança conhecido e provido. Prejudicada a Medida Cautelar 14.214/DF. (RMS 26.998, 5aa Turma, Rel. Ministra Laurita Vaz, j. 6.12.2011)</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val="1749333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
            </a:r>
            <a:br>
              <a:rPr lang="pt-BR" b="1" dirty="0"/>
            </a:br>
            <a:r>
              <a:rPr lang="pt-BR" b="1" dirty="0"/>
              <a:t>Repercussão na relação previdenciária do servidor no caso de afastamento  de dois cargos efetivos em acúmulo lícito</a:t>
            </a:r>
            <a:br>
              <a:rPr lang="pt-BR" b="1" dirty="0"/>
            </a:br>
            <a:endParaRPr lang="pt-BR" dirty="0"/>
          </a:p>
        </p:txBody>
      </p:sp>
      <p:sp>
        <p:nvSpPr>
          <p:cNvPr id="3" name="Espaço Reservado para Conteúdo 2"/>
          <p:cNvSpPr>
            <a:spLocks noGrp="1"/>
          </p:cNvSpPr>
          <p:nvPr>
            <p:ph idx="1"/>
          </p:nvPr>
        </p:nvSpPr>
        <p:spPr/>
        <p:txBody>
          <a:bodyPr>
            <a:normAutofit fontScale="85000" lnSpcReduction="10000"/>
          </a:bodyPr>
          <a:lstStyle/>
          <a:p>
            <a:r>
              <a:rPr lang="pt-BR" b="1" dirty="0"/>
              <a:t>Recomendação: nos casos em que o servidor se afasta de dois cargos efetivos, em regime de acúmulo lícito, para exercício de cargo em comissão:</a:t>
            </a:r>
          </a:p>
          <a:p>
            <a:pPr lvl="0"/>
            <a:r>
              <a:rPr lang="pt-BR" b="1" dirty="0"/>
              <a:t>Convocação do servidor para que faça opção por qual cargo deverá ser computado o tempo de exercício do cargo em comissão, para fins de implemento dos requisitos de efetivo exercício no serviço público, tempo de carreira e tempo no cargo;</a:t>
            </a:r>
          </a:p>
          <a:p>
            <a:pPr lvl="0"/>
            <a:r>
              <a:rPr lang="pt-BR" b="1" dirty="0"/>
              <a:t>Declaração do servidor de que está ciente de que o recolhimento das contribuições previdenciárias, ainda que incidirem sobre as duas remunerações relativas aos cargos efetivos, não gera direito automático das demais contagens e que essas permanecerão sobrestadas para o outro cargo-base do qual esteja ele afastado também.</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419996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84312" y="778566"/>
            <a:ext cx="10018713" cy="1752599"/>
          </a:xfrm>
        </p:spPr>
        <p:txBody>
          <a:bodyPr>
            <a:noAutofit/>
          </a:bodyPr>
          <a:lstStyle/>
          <a:p>
            <a:r>
              <a:rPr lang="pt-BR" sz="2000" b="1" dirty="0"/>
              <a:t>Art. 2º Observado o disposto no art. 4Oda Emenda Constituci0nal no. 20, de 15 de dezembro de 1998, é assegurado o direito de opção pela aposentadoria voluntária com proventos calculados de acordo com o art. 4</a:t>
            </a:r>
            <a:r>
              <a:rPr lang="pt-BR" sz="2000" b="1" dirty="0">
                <a:hlinkClick r:id="rId2"/>
              </a:rPr>
              <a:t>º</a:t>
            </a:r>
            <a:r>
              <a:rPr lang="pt-BR" sz="2000" b="1" dirty="0"/>
              <a:t>§§ 3</a:t>
            </a:r>
            <a:r>
              <a:rPr lang="pt-BR" sz="2000" b="1" dirty="0">
                <a:hlinkClick r:id="rId2"/>
              </a:rPr>
              <a:t>º</a:t>
            </a:r>
            <a:r>
              <a:rPr lang="pt-BR" sz="2000" b="1" dirty="0"/>
              <a:t> e 17, da Constituição Federal, </a:t>
            </a:r>
            <a:r>
              <a:rPr lang="pt-BR" sz="2000" b="1" u="sng" dirty="0">
                <a:solidFill>
                  <a:srgbClr val="C00000"/>
                </a:solidFill>
              </a:rPr>
              <a:t>àquele que tenha ingressado regularmente em cargo efetivo</a:t>
            </a:r>
            <a:r>
              <a:rPr lang="pt-BR" sz="2000" b="1" u="sng" dirty="0"/>
              <a:t> </a:t>
            </a:r>
            <a:r>
              <a:rPr lang="pt-BR" sz="2000" b="1" dirty="0"/>
              <a:t>na Administração Pública direta, autárquica e fundacional, até a data de publicação daquela Emenda, quando o servidor, cumulativamente:</a:t>
            </a:r>
          </a:p>
        </p:txBody>
      </p:sp>
      <p:sp>
        <p:nvSpPr>
          <p:cNvPr id="5" name="Espaço Reservado para Conteúdo 4"/>
          <p:cNvSpPr>
            <a:spLocks noGrp="1"/>
          </p:cNvSpPr>
          <p:nvPr>
            <p:ph sz="half" idx="1"/>
          </p:nvPr>
        </p:nvSpPr>
        <p:spPr>
          <a:xfrm>
            <a:off x="1484312" y="2667000"/>
            <a:ext cx="4895055" cy="4191000"/>
          </a:xfrm>
        </p:spPr>
        <p:txBody>
          <a:bodyPr>
            <a:normAutofit fontScale="25000" lnSpcReduction="20000"/>
          </a:bodyPr>
          <a:lstStyle/>
          <a:p>
            <a:endParaRPr lang="pt-BR" dirty="0"/>
          </a:p>
          <a:p>
            <a:pPr algn="just"/>
            <a:r>
              <a:rPr lang="pt-BR" sz="7200" b="1" dirty="0"/>
              <a:t>Art. 6º </a:t>
            </a:r>
            <a:r>
              <a:rPr lang="pt-BR" sz="7200" b="1" dirty="0">
                <a:solidFill>
                  <a:srgbClr val="C00000"/>
                </a:solidFill>
              </a:rPr>
              <a:t>Ressalvado o direito de opção à aposentadoria pelas normas estabelecidas pelo art. 4O da Constituição Federal ou pelas regras estabelecidas pelo art. 2º desta </a:t>
            </a:r>
            <a:r>
              <a:rPr lang="pt-BR" sz="7200" b="1" dirty="0"/>
              <a:t>Emenda, o servidor da União, dos Estados, do Distrito Federal e dos Municípios, incluídas suas autarquias e fundações, que tenha ingressado no serviço público até a data de publicação desta Emenda poderá aposentar-se com proventos integrais, que corresponderão à totalidade da remuneração do servidor no cargo efetivo em que se der a aposentadoria, na forma da lei, quando, observadas as reduções de idade e tempo de contribuição contidas no §5º do art. 4Oda Constituição Federal, vier a preencher, cumulativamente, as seguintes condições:</a:t>
            </a:r>
          </a:p>
          <a:p>
            <a:endParaRPr lang="pt-BR" dirty="0"/>
          </a:p>
        </p:txBody>
      </p:sp>
      <p:sp>
        <p:nvSpPr>
          <p:cNvPr id="6" name="Espaço Reservado para Conteúdo 5"/>
          <p:cNvSpPr>
            <a:spLocks noGrp="1"/>
          </p:cNvSpPr>
          <p:nvPr>
            <p:ph sz="half" idx="2"/>
          </p:nvPr>
        </p:nvSpPr>
        <p:spPr>
          <a:xfrm>
            <a:off x="6607967" y="2666999"/>
            <a:ext cx="4895056" cy="3786809"/>
          </a:xfrm>
        </p:spPr>
        <p:txBody>
          <a:bodyPr>
            <a:noAutofit/>
          </a:bodyPr>
          <a:lstStyle/>
          <a:p>
            <a:pPr algn="just"/>
            <a:r>
              <a:rPr lang="pt-BR" b="1" dirty="0"/>
              <a:t>Art. 3º </a:t>
            </a:r>
            <a:r>
              <a:rPr lang="pt-BR" b="1" dirty="0">
                <a:solidFill>
                  <a:srgbClr val="C00000"/>
                </a:solidFill>
              </a:rPr>
              <a:t>Ressalvado o direito de opção à aposentadoria pelas normas estabelecidas pelo art. 4Oda Constituição Federal ou pelas regras estabelecidas pelos arts.2</a:t>
            </a:r>
            <a:r>
              <a:rPr lang="pt-BR" b="1" dirty="0">
                <a:solidFill>
                  <a:srgbClr val="C00000"/>
                </a:solidFill>
                <a:hlinkClick r:id="rId3"/>
              </a:rPr>
              <a:t>º</a:t>
            </a:r>
            <a:r>
              <a:rPr lang="pt-BR" b="1" dirty="0">
                <a:solidFill>
                  <a:srgbClr val="C00000"/>
                </a:solidFill>
              </a:rPr>
              <a:t>.e 6</a:t>
            </a:r>
            <a:r>
              <a:rPr lang="pt-BR" b="1" dirty="0">
                <a:solidFill>
                  <a:srgbClr val="C00000"/>
                </a:solidFill>
                <a:hlinkClick r:id="rId3"/>
              </a:rPr>
              <a:t>º</a:t>
            </a:r>
            <a:r>
              <a:rPr lang="pt-BR" b="1" dirty="0">
                <a:solidFill>
                  <a:srgbClr val="C00000"/>
                </a:solidFill>
              </a:rPr>
              <a:t>. da Emenda Constitucional no 41, de 2003</a:t>
            </a:r>
            <a:r>
              <a:rPr lang="pt-BR" b="1" dirty="0"/>
              <a:t>, o servidor da União, dos Estados, do Distrito Federal e dos Municípios, incluídas suas autarquias e fundações, que tenha ingressado no serviço público até 16 de dezembro de 1998 poderá aposentar-se com proventos integrais, desde que preencha, cumulativamente, as seguintes condições:</a:t>
            </a:r>
          </a:p>
        </p:txBody>
      </p:sp>
      <p:sp>
        <p:nvSpPr>
          <p:cNvPr id="7" name="Espaço Reservado para Número de Slide 6"/>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925170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6102" y="685800"/>
            <a:ext cx="10018713" cy="1752599"/>
          </a:xfrm>
        </p:spPr>
        <p:txBody>
          <a:bodyPr>
            <a:normAutofit fontScale="90000"/>
          </a:bodyPr>
          <a:lstStyle/>
          <a:p>
            <a:r>
              <a:rPr lang="pt-BR" b="1" dirty="0"/>
              <a:t>Enquadramento do servidor nas regras transitórias de aposentadoria (art. 2º. e 6º da EC 41, art. 3º da EC 47)</a:t>
            </a:r>
            <a:br>
              <a:rPr lang="pt-BR" b="1" dirty="0"/>
            </a:br>
            <a:endParaRPr lang="pt-BR" dirty="0"/>
          </a:p>
        </p:txBody>
      </p:sp>
      <p:sp>
        <p:nvSpPr>
          <p:cNvPr id="3" name="Espaço Reservado para Conteúdo 2"/>
          <p:cNvSpPr>
            <a:spLocks noGrp="1"/>
          </p:cNvSpPr>
          <p:nvPr>
            <p:ph idx="1"/>
          </p:nvPr>
        </p:nvSpPr>
        <p:spPr>
          <a:xfrm>
            <a:off x="1484310" y="2160105"/>
            <a:ext cx="10018713" cy="4479234"/>
          </a:xfrm>
        </p:spPr>
        <p:txBody>
          <a:bodyPr>
            <a:normAutofit fontScale="25000" lnSpcReduction="20000"/>
          </a:bodyPr>
          <a:lstStyle/>
          <a:p>
            <a:endParaRPr lang="pt-BR" b="1" i="1" dirty="0"/>
          </a:p>
          <a:p>
            <a:r>
              <a:rPr lang="pt-BR" sz="7200" b="1" i="1" dirty="0"/>
              <a:t>Quem tem </a:t>
            </a:r>
            <a:r>
              <a:rPr lang="pt-BR" sz="7200" b="1" i="1" u="sng" dirty="0"/>
              <a:t>direito à opção é somente o servidor filiado ao Regime Próprio de Previdência Social: aquele que presta serviço público à administração direta, autárquica ou fundacional, na condição de servidor efetivo. </a:t>
            </a:r>
          </a:p>
          <a:p>
            <a:r>
              <a:rPr lang="pt-BR" sz="7200" b="1" i="1" u="sng" dirty="0"/>
              <a:t>O empregado público que exerce sua função na administração indireta ou mesmo na direta, </a:t>
            </a:r>
            <a:r>
              <a:rPr lang="pt-BR" sz="7200" b="1" i="1" dirty="0"/>
              <a:t>sequer tem direito a tal opção, pois a aposentadoria desses empregados se dá no RGPS.</a:t>
            </a:r>
          </a:p>
          <a:p>
            <a:pPr algn="just"/>
            <a:endParaRPr lang="pt-BR" sz="7200" b="1" dirty="0"/>
          </a:p>
          <a:p>
            <a:pPr algn="just"/>
            <a:r>
              <a:rPr lang="pt-BR" sz="7200" b="1" dirty="0"/>
              <a:t>Nota Técnica 13/2013</a:t>
            </a:r>
          </a:p>
          <a:p>
            <a:pPr algn="just"/>
            <a:endParaRPr lang="pt-BR" sz="7200" b="1" i="1" dirty="0"/>
          </a:p>
          <a:p>
            <a:pPr algn="just"/>
            <a:r>
              <a:rPr lang="pt-BR" sz="7200" b="1" i="1" dirty="0"/>
              <a:t>No contexto das aludidas reformas previdenciárias, </a:t>
            </a:r>
            <a:r>
              <a:rPr lang="pt-BR" sz="7200" b="1" i="1" u="sng" dirty="0"/>
              <a:t>esta Secretaria considera correta a interpretação que limita o âmbito de aplicação do requisito relacionado à época de ingresso no serviço público tão somente aos servidores estatutários, titulares de cargo efetivo, porquanto os servidores celetistas, ocupantes de emprego público da Administração direta, autárquica ou fundacional do ente político foram excluídos, desde a promulgação da Emenda Constitucional no 20, da proteção dos regimes próprios de previdência social,</a:t>
            </a:r>
            <a:r>
              <a:rPr lang="pt-BR" sz="7200" b="1" i="1" dirty="0"/>
              <a:t> o que também importou a extinção do vínculo acaso existente com este regime previdenciário</a:t>
            </a:r>
            <a:r>
              <a:rPr lang="pt-BR" sz="7200" b="1" dirty="0"/>
              <a:t>.</a:t>
            </a:r>
          </a:p>
          <a:p>
            <a:pPr algn="just"/>
            <a:r>
              <a:rPr lang="pt-BR" sz="7200" b="1" dirty="0"/>
              <a:t> </a:t>
            </a:r>
          </a:p>
          <a:p>
            <a:endParaRPr lang="pt-BR" b="1"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51882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Enquadramento do servidor nas regras transitórias de aposentadoria (art. 2º. e 6º da EC 41, art. 3º da EC 47)</a:t>
            </a:r>
            <a:br>
              <a:rPr lang="pt-BR" b="1" dirty="0"/>
            </a:br>
            <a:endParaRPr lang="pt-BR" dirty="0"/>
          </a:p>
        </p:txBody>
      </p:sp>
      <p:sp>
        <p:nvSpPr>
          <p:cNvPr id="3" name="Espaço Reservado para Conteúdo 2"/>
          <p:cNvSpPr>
            <a:spLocks noGrp="1"/>
          </p:cNvSpPr>
          <p:nvPr>
            <p:ph idx="1"/>
          </p:nvPr>
        </p:nvSpPr>
        <p:spPr>
          <a:xfrm>
            <a:off x="1484310" y="2666999"/>
            <a:ext cx="10018713" cy="3932584"/>
          </a:xfrm>
        </p:spPr>
        <p:txBody>
          <a:bodyPr>
            <a:normAutofit/>
          </a:bodyPr>
          <a:lstStyle/>
          <a:p>
            <a:r>
              <a:rPr lang="pt-BR" b="1" dirty="0"/>
              <a:t>Exceções: os servidores estáveis e não estáveis que na data da EC 20 tinham direito a aposentadoria e pensão, concedidos pela Administração Pública e que foram submetidos aos RPPS quando de sua instituição.(parecer AGU/GM 3O, de 2003)</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2224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Contagem do tempo de efetivo exercício no serviço público – requisito para obtenção de aposentadoria</a:t>
            </a:r>
          </a:p>
        </p:txBody>
      </p:sp>
      <p:sp>
        <p:nvSpPr>
          <p:cNvPr id="3" name="Espaço Reservado para Conteúdo 2"/>
          <p:cNvSpPr>
            <a:spLocks noGrp="1"/>
          </p:cNvSpPr>
          <p:nvPr>
            <p:ph idx="1"/>
          </p:nvPr>
        </p:nvSpPr>
        <p:spPr>
          <a:xfrm>
            <a:off x="1484310" y="2438399"/>
            <a:ext cx="10018713" cy="4200940"/>
          </a:xfrm>
        </p:spPr>
        <p:txBody>
          <a:bodyPr>
            <a:normAutofit fontScale="92500" lnSpcReduction="20000"/>
          </a:bodyPr>
          <a:lstStyle/>
          <a:p>
            <a:endParaRPr lang="pt-BR" dirty="0"/>
          </a:p>
          <a:p>
            <a:r>
              <a:rPr lang="pt-BR" b="1" dirty="0"/>
              <a:t>Computa-se o tempo de efetivo exercício na Administração Direta, nas Autarquias e Fundações Públicas e nas sociedades de economia mista e empresas públicas, de qualquer nível de governo, independentemente do regime de trabalho do servidor (estatutário, celetista, temporário, cargo em comissão)</a:t>
            </a:r>
          </a:p>
          <a:p>
            <a:r>
              <a:rPr lang="pt-BR" b="1" dirty="0"/>
              <a:t> Acórdão 2636/2008 do TCU</a:t>
            </a:r>
          </a:p>
          <a:p>
            <a:r>
              <a:rPr lang="pt-BR" b="1" dirty="0"/>
              <a:t>ON 2/2009</a:t>
            </a:r>
          </a:p>
          <a:p>
            <a:r>
              <a:rPr lang="pt-BR" b="1" dirty="0"/>
              <a:t>Art. 2º.....</a:t>
            </a:r>
          </a:p>
          <a:p>
            <a:r>
              <a:rPr lang="pt-BR" b="1" dirty="0"/>
              <a:t>VIII - tempo de efetivo exercício no serviço público: o tempo de exercício de cargo, função ou emprego público, ainda que descontínuo, na Administração direta, indireta, autárquica, ou fundacional de qualquer dos entes federativos</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57120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PEC 287 e as regras transitórias</a:t>
            </a:r>
          </a:p>
        </p:txBody>
      </p:sp>
      <p:sp>
        <p:nvSpPr>
          <p:cNvPr id="3" name="Espaço Reservado para Conteúdo 2"/>
          <p:cNvSpPr>
            <a:spLocks noGrp="1"/>
          </p:cNvSpPr>
          <p:nvPr>
            <p:ph idx="1"/>
          </p:nvPr>
        </p:nvSpPr>
        <p:spPr>
          <a:xfrm>
            <a:off x="1484311" y="2663687"/>
            <a:ext cx="10018713" cy="3988904"/>
          </a:xfrm>
        </p:spPr>
        <p:txBody>
          <a:bodyPr>
            <a:normAutofit fontScale="85000" lnSpcReduction="20000"/>
          </a:bodyPr>
          <a:lstStyle/>
          <a:p>
            <a:endParaRPr lang="pt-BR" b="1" dirty="0"/>
          </a:p>
          <a:p>
            <a:r>
              <a:rPr lang="pt-BR" b="1" dirty="0"/>
              <a:t>Art. 2º Ressalvado o direito de opção à aposentadoria pelas normas estabelecidas no art. 40 da Constituição, o servidor da União, dos Estados, do Distrito Federal e dos Municípios, incluídas suas autarquias e fundações, que </a:t>
            </a:r>
            <a:r>
              <a:rPr lang="pt-BR" b="1" u="sng" dirty="0">
                <a:solidFill>
                  <a:srgbClr val="C00000"/>
                </a:solidFill>
              </a:rPr>
              <a:t>tenha ingressado no serviço público em cargo efetivo até a data da promulgação desta Emenda </a:t>
            </a:r>
            <a:r>
              <a:rPr lang="pt-BR" b="1" dirty="0"/>
              <a:t>e que tenha idade igual ou superior a cinquenta anos, se homem, e a quarenta e cinco anos, se mulher, nesta mesma data, poderá aposentar-se quando preencher, cumulativamente, as seguintes condições: </a:t>
            </a:r>
          </a:p>
          <a:p>
            <a:r>
              <a:rPr lang="pt-BR" b="1" dirty="0"/>
              <a:t>....</a:t>
            </a:r>
          </a:p>
          <a:p>
            <a:r>
              <a:rPr lang="pt-BR" b="1" dirty="0"/>
              <a:t>§ 1º Os servidores que </a:t>
            </a:r>
            <a:r>
              <a:rPr lang="pt-BR" b="1" u="sng" dirty="0">
                <a:solidFill>
                  <a:srgbClr val="C00000"/>
                </a:solidFill>
              </a:rPr>
              <a:t>ingressaram no serviço público em cargo efetivo até 16 de dezembro de 1998 </a:t>
            </a:r>
            <a:r>
              <a:rPr lang="pt-BR" b="1" dirty="0"/>
              <a:t>poderão optar pela redução da idade mínima de que trata o inciso I do caput em um dia de idade para cada dia de contribuição que exceder o tempo de contribuição previsto no inciso II do caput. </a:t>
            </a:r>
          </a:p>
          <a:p>
            <a:endParaRPr lang="pt-BR" b="1" dirty="0"/>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55283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311" y="435429"/>
            <a:ext cx="10018713" cy="2231569"/>
          </a:xfrm>
        </p:spPr>
        <p:txBody>
          <a:bodyPr>
            <a:normAutofit fontScale="90000"/>
          </a:bodyPr>
          <a:lstStyle/>
          <a:p>
            <a:r>
              <a:rPr lang="pt-BR" b="1" dirty="0"/>
              <a:t>Remuneração-de-contribuição e remuneração no cargo efetivo como limite das aposentadorias e pensões – Alterações da PEC 287</a:t>
            </a:r>
            <a:br>
              <a:rPr lang="pt-BR" b="1" dirty="0"/>
            </a:br>
            <a:endParaRPr lang="pt-BR" dirty="0"/>
          </a:p>
        </p:txBody>
      </p:sp>
      <p:sp>
        <p:nvSpPr>
          <p:cNvPr id="3" name="Espaço Reservado para Conteúdo 2"/>
          <p:cNvSpPr>
            <a:spLocks noGrp="1"/>
          </p:cNvSpPr>
          <p:nvPr>
            <p:ph idx="1"/>
          </p:nvPr>
        </p:nvSpPr>
        <p:spPr/>
        <p:txBody>
          <a:bodyPr/>
          <a:lstStyle/>
          <a:p>
            <a:r>
              <a:rPr lang="pt-BR" b="1" dirty="0"/>
              <a:t>O § 2º do art. 40: Os proventos de aposentadoria e as pensões, por ocasião de sua concessão, não poderão exceder a remuneração do respectivo servidor, no cargo efetivo em que se deu a aposentadoria ou que serviu de referência para a concessão da pensão</a:t>
            </a:r>
          </a:p>
          <a:p>
            <a:endParaRPr lang="pt-BR" dirty="0"/>
          </a:p>
        </p:txBody>
      </p:sp>
      <p:sp>
        <p:nvSpPr>
          <p:cNvPr id="6" name="Espaço Reservado para Número de Slide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522298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302</TotalTime>
  <Words>3699</Words>
  <Application>Microsoft Office PowerPoint</Application>
  <PresentationFormat>Widescreen</PresentationFormat>
  <Paragraphs>236</Paragraphs>
  <Slides>32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32</vt:i4>
      </vt:variant>
    </vt:vector>
  </HeadingPairs>
  <TitlesOfParts>
    <vt:vector size="36" baseType="lpstr">
      <vt:lpstr>Arial</vt:lpstr>
      <vt:lpstr>Calibri</vt:lpstr>
      <vt:lpstr>Corbel</vt:lpstr>
      <vt:lpstr>Paralaxe</vt:lpstr>
      <vt:lpstr>BENEFÍCIOS PREVIDENCIÁRIOS  - QUESTÕES ATUAIS DA CONCESSÃO</vt:lpstr>
      <vt:lpstr>Apresentação do PowerPoint</vt:lpstr>
      <vt:lpstr>Enquadramento do servidor nas regras transitórias de aposentadoria (art. 2º. e 6º da EC 41, art. 3º da EC 47) </vt:lpstr>
      <vt:lpstr>Art. 2º Observado o disposto no art. 4Oda Emenda Constituci0nal no. 20, de 15 de dezembro de 1998, é assegurado o direito de opção pela aposentadoria voluntária com proventos calculados de acordo com o art. 4º§§ 3º e 17, da Constituição Federal, àquele que tenha ingressado regularmente em cargo efetivo na Administração Pública direta, autárquica e fundacional, até a data de publicação daquela Emenda, quando o servidor, cumulativamente:</vt:lpstr>
      <vt:lpstr>Enquadramento do servidor nas regras transitórias de aposentadoria (art. 2º. e 6º da EC 41, art. 3º da EC 47) </vt:lpstr>
      <vt:lpstr>Enquadramento do servidor nas regras transitórias de aposentadoria (art. 2º. e 6º da EC 41, art. 3º da EC 47) </vt:lpstr>
      <vt:lpstr>Contagem do tempo de efetivo exercício no serviço público – requisito para obtenção de aposentadoria</vt:lpstr>
      <vt:lpstr>PEC 287 e as regras transitórias</vt:lpstr>
      <vt:lpstr>Remuneração-de-contribuição e remuneração no cargo efetivo como limite das aposentadorias e pensões – Alterações da PEC 287 </vt:lpstr>
      <vt:lpstr>Remuneração-de-contribuição e remuneração no cargo efetivo como limite das aposentadorias e pensões – Alterações da PEC 287 </vt:lpstr>
      <vt:lpstr>Remuneração-de-contribuição e remuneração no cargo efetivo como limite das aposentadorias e pensões – Alterações da PEC 287 </vt:lpstr>
      <vt:lpstr>Remuneração-de-contribuição e remuneração no cargo efetivo como limite das aposentadorias e pensões – Alterações da PEC 287</vt:lpstr>
      <vt:lpstr>Remuneração-de-contribuição e remuneração no cargo efetivo como limite das aposentadorias e pensões – Alterações da PEC 287</vt:lpstr>
      <vt:lpstr> Remuneração-de-contribuição e remuneração no cargo efetivo como limite das aposentadorias e pensões – Alterações da PEC 287</vt:lpstr>
      <vt:lpstr>Remuneração-de-contribuição e remuneração no cargo efetivo como limite das aposentadorias e pensões – Alterações da PEC 287</vt:lpstr>
      <vt:lpstr>Remuneração-de-contribuição e remuneração no cargo efetivo no art. 40 e na PEC 287</vt:lpstr>
      <vt:lpstr>Remuneração-de-contribuição e remuneração no cargo efetivo no art. 40 e na PEC 287</vt:lpstr>
      <vt:lpstr>Remuneração-de-contribuição e remuneração no cargo efetivo no art. 40 e na PEC 287</vt:lpstr>
      <vt:lpstr>PEC 287: Cálculo de proventos</vt:lpstr>
      <vt:lpstr>Contagem de tempo de serviço do aluno aprendiz</vt:lpstr>
      <vt:lpstr>Contagem de tempo de serviço do aluno aprendiz</vt:lpstr>
      <vt:lpstr>Contagem de tempo de serviço do aluno aprendiz</vt:lpstr>
      <vt:lpstr>Contagem de tempo de serviço do aluno aprendiz  </vt:lpstr>
      <vt:lpstr>Aposentadoria por invalidez (incapacidade) e readaptação e as alterações da PEC 287 </vt:lpstr>
      <vt:lpstr>Aposentadoria por invalidez (incapacidade) e readaptação e as alterações da PEC 287 </vt:lpstr>
      <vt:lpstr>Aposentadoria por invalidez (incapacidade) e readaptação e as alterações da PEC 287 </vt:lpstr>
      <vt:lpstr>Repercussão na relação previdenciária do servidor no caso de afastamento  de dois cargos efetivos em acúmulo lícito </vt:lpstr>
      <vt:lpstr> Repercussão na relação previdenciária do servidor no caso de afastamento  de dois cargos efetivos em acúmulo lícito </vt:lpstr>
      <vt:lpstr>Repercussão na relação previdenciária do servidor no caso de afastamento  de dois cargos efetivos em acúmulo lícito </vt:lpstr>
      <vt:lpstr>Repercussão na relação previdenciária do servidor no caso de afastamento  de dois cargos efetivos em acúmulo lícito </vt:lpstr>
      <vt:lpstr> Repercussão na relação previdenciária do servidor no caso de afastamento  de dois cargos efetivos em acúmulo lícito </vt:lpstr>
      <vt:lpstr> Repercussão na relação previdenciária do servidor no caso de afastamento  de dois cargos efetivos em acúmulo lícito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BENEFÍCIOS PREVIDENCIÁRIOS  - QUESTÕES ATUAIS DA CONCESSÃO</dc:title>
  <dc:creator>Magadar Briguet</dc:creator>
  <cp:lastModifiedBy>-_-</cp:lastModifiedBy>
  <cp:revision>44</cp:revision>
  <dcterms:created xsi:type="dcterms:W3CDTF">2017-03-08T23:40:54Z</dcterms:created>
  <dcterms:modified xsi:type="dcterms:W3CDTF">2017-03-09T16:59:34Z</dcterms:modified>
</cp:coreProperties>
</file>