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00" r:id="rId1"/>
  </p:sldMasterIdLst>
  <p:notesMasterIdLst>
    <p:notesMasterId r:id="rId40"/>
  </p:notesMasterIdLst>
  <p:handoutMasterIdLst>
    <p:handoutMasterId r:id="rId41"/>
  </p:handoutMasterIdLst>
  <p:sldIdLst>
    <p:sldId id="967" r:id="rId2"/>
    <p:sldId id="968" r:id="rId3"/>
    <p:sldId id="995" r:id="rId4"/>
    <p:sldId id="1013" r:id="rId5"/>
    <p:sldId id="1008" r:id="rId6"/>
    <p:sldId id="1009" r:id="rId7"/>
    <p:sldId id="1010" r:id="rId8"/>
    <p:sldId id="1011" r:id="rId9"/>
    <p:sldId id="1012" r:id="rId10"/>
    <p:sldId id="1020" r:id="rId11"/>
    <p:sldId id="1014" r:id="rId12"/>
    <p:sldId id="1016" r:id="rId13"/>
    <p:sldId id="1022" r:id="rId14"/>
    <p:sldId id="1024" r:id="rId15"/>
    <p:sldId id="1017" r:id="rId16"/>
    <p:sldId id="969" r:id="rId17"/>
    <p:sldId id="1021" r:id="rId18"/>
    <p:sldId id="970" r:id="rId19"/>
    <p:sldId id="971" r:id="rId20"/>
    <p:sldId id="972" r:id="rId21"/>
    <p:sldId id="974" r:id="rId22"/>
    <p:sldId id="977" r:id="rId23"/>
    <p:sldId id="978" r:id="rId24"/>
    <p:sldId id="979" r:id="rId25"/>
    <p:sldId id="980" r:id="rId26"/>
    <p:sldId id="981" r:id="rId27"/>
    <p:sldId id="982" r:id="rId28"/>
    <p:sldId id="983" r:id="rId29"/>
    <p:sldId id="984" r:id="rId30"/>
    <p:sldId id="985" r:id="rId31"/>
    <p:sldId id="986" r:id="rId32"/>
    <p:sldId id="987" r:id="rId33"/>
    <p:sldId id="988" r:id="rId34"/>
    <p:sldId id="989" r:id="rId35"/>
    <p:sldId id="990" r:id="rId36"/>
    <p:sldId id="1018" r:id="rId37"/>
    <p:sldId id="1019" r:id="rId38"/>
    <p:sldId id="1001" r:id="rId39"/>
  </p:sldIdLst>
  <p:sldSz cx="9144000" cy="6858000" type="screen4x3"/>
  <p:notesSz cx="6788150" cy="9923463"/>
  <p:defaultTextStyle>
    <a:defPPr>
      <a:defRPr lang="pt-BR"/>
    </a:defPPr>
    <a:lvl1pPr algn="ctr" rtl="0" fontAlgn="base">
      <a:spcBef>
        <a:spcPct val="0"/>
      </a:spcBef>
      <a:spcAft>
        <a:spcPct val="0"/>
      </a:spcAft>
      <a:defRPr sz="2000" kern="1200">
        <a:solidFill>
          <a:schemeClr val="tx1"/>
        </a:solidFill>
        <a:latin typeface="Times New Roman" pitchFamily="18" charset="0"/>
        <a:ea typeface="+mn-ea"/>
        <a:cs typeface="+mn-cs"/>
      </a:defRPr>
    </a:lvl1pPr>
    <a:lvl2pPr marL="457200" algn="ctr" rtl="0" fontAlgn="base">
      <a:spcBef>
        <a:spcPct val="0"/>
      </a:spcBef>
      <a:spcAft>
        <a:spcPct val="0"/>
      </a:spcAft>
      <a:defRPr sz="2000" kern="1200">
        <a:solidFill>
          <a:schemeClr val="tx1"/>
        </a:solidFill>
        <a:latin typeface="Times New Roman" pitchFamily="18" charset="0"/>
        <a:ea typeface="+mn-ea"/>
        <a:cs typeface="+mn-cs"/>
      </a:defRPr>
    </a:lvl2pPr>
    <a:lvl3pPr marL="914400" algn="ctr" rtl="0" fontAlgn="base">
      <a:spcBef>
        <a:spcPct val="0"/>
      </a:spcBef>
      <a:spcAft>
        <a:spcPct val="0"/>
      </a:spcAft>
      <a:defRPr sz="2000" kern="1200">
        <a:solidFill>
          <a:schemeClr val="tx1"/>
        </a:solidFill>
        <a:latin typeface="Times New Roman" pitchFamily="18" charset="0"/>
        <a:ea typeface="+mn-ea"/>
        <a:cs typeface="+mn-cs"/>
      </a:defRPr>
    </a:lvl3pPr>
    <a:lvl4pPr marL="1371600" algn="ctr" rtl="0" fontAlgn="base">
      <a:spcBef>
        <a:spcPct val="0"/>
      </a:spcBef>
      <a:spcAft>
        <a:spcPct val="0"/>
      </a:spcAft>
      <a:defRPr sz="2000" kern="1200">
        <a:solidFill>
          <a:schemeClr val="tx1"/>
        </a:solidFill>
        <a:latin typeface="Times New Roman" pitchFamily="18" charset="0"/>
        <a:ea typeface="+mn-ea"/>
        <a:cs typeface="+mn-cs"/>
      </a:defRPr>
    </a:lvl4pPr>
    <a:lvl5pPr marL="1828800" algn="ctr"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7B309"/>
    <a:srgbClr val="EC9A06"/>
    <a:srgbClr val="8FE2FF"/>
    <a:srgbClr val="0000FF"/>
    <a:srgbClr val="FF0000"/>
    <a:srgbClr val="AB7915"/>
    <a:srgbClr val="000080"/>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94434" autoAdjust="0"/>
  </p:normalViewPr>
  <p:slideViewPr>
    <p:cSldViewPr>
      <p:cViewPr varScale="1">
        <p:scale>
          <a:sx n="83" d="100"/>
          <a:sy n="83" d="100"/>
        </p:scale>
        <p:origin x="-14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1" y="2"/>
            <a:ext cx="2942271"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6" tIns="45678" rIns="91356" bIns="45678" numCol="1" anchor="t" anchorCtr="0" compatLnSpc="1">
            <a:prstTxWarp prst="textNoShape">
              <a:avLst/>
            </a:prstTxWarp>
          </a:bodyPr>
          <a:lstStyle>
            <a:lvl1pPr algn="l">
              <a:defRPr sz="1200">
                <a:latin typeface="Arial" charset="0"/>
              </a:defRPr>
            </a:lvl1pPr>
          </a:lstStyle>
          <a:p>
            <a:pPr>
              <a:defRPr/>
            </a:pPr>
            <a:endParaRPr lang="pt-BR" dirty="0"/>
          </a:p>
        </p:txBody>
      </p:sp>
      <p:sp>
        <p:nvSpPr>
          <p:cNvPr id="137219" name="Rectangle 3"/>
          <p:cNvSpPr>
            <a:spLocks noGrp="1" noChangeArrowheads="1"/>
          </p:cNvSpPr>
          <p:nvPr>
            <p:ph type="dt" sz="quarter" idx="1"/>
          </p:nvPr>
        </p:nvSpPr>
        <p:spPr bwMode="auto">
          <a:xfrm>
            <a:off x="3844295" y="2"/>
            <a:ext cx="2942271"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6" tIns="45678" rIns="91356" bIns="45678" numCol="1" anchor="t" anchorCtr="0" compatLnSpc="1">
            <a:prstTxWarp prst="textNoShape">
              <a:avLst/>
            </a:prstTxWarp>
          </a:bodyPr>
          <a:lstStyle>
            <a:lvl1pPr algn="r">
              <a:defRPr sz="1200">
                <a:latin typeface="Arial" charset="0"/>
              </a:defRPr>
            </a:lvl1pPr>
          </a:lstStyle>
          <a:p>
            <a:pPr>
              <a:defRPr/>
            </a:pPr>
            <a:endParaRPr lang="pt-BR" dirty="0"/>
          </a:p>
        </p:txBody>
      </p:sp>
      <p:sp>
        <p:nvSpPr>
          <p:cNvPr id="137220" name="Rectangle 4"/>
          <p:cNvSpPr>
            <a:spLocks noGrp="1" noChangeArrowheads="1"/>
          </p:cNvSpPr>
          <p:nvPr>
            <p:ph type="ftr" sz="quarter" idx="2"/>
          </p:nvPr>
        </p:nvSpPr>
        <p:spPr bwMode="auto">
          <a:xfrm>
            <a:off x="1" y="9425149"/>
            <a:ext cx="2942271" cy="4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6" tIns="45678" rIns="91356" bIns="45678" numCol="1" anchor="b" anchorCtr="0" compatLnSpc="1">
            <a:prstTxWarp prst="textNoShape">
              <a:avLst/>
            </a:prstTxWarp>
          </a:bodyPr>
          <a:lstStyle>
            <a:lvl1pPr algn="l">
              <a:defRPr sz="1200">
                <a:latin typeface="Arial" charset="0"/>
              </a:defRPr>
            </a:lvl1pPr>
          </a:lstStyle>
          <a:p>
            <a:pPr>
              <a:defRPr/>
            </a:pPr>
            <a:endParaRPr lang="pt-BR" dirty="0"/>
          </a:p>
        </p:txBody>
      </p:sp>
      <p:sp>
        <p:nvSpPr>
          <p:cNvPr id="137221" name="Rectangle 5"/>
          <p:cNvSpPr>
            <a:spLocks noGrp="1" noChangeArrowheads="1"/>
          </p:cNvSpPr>
          <p:nvPr>
            <p:ph type="sldNum" sz="quarter" idx="3"/>
          </p:nvPr>
        </p:nvSpPr>
        <p:spPr bwMode="auto">
          <a:xfrm>
            <a:off x="3844295" y="9425149"/>
            <a:ext cx="2942271" cy="4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6" tIns="45678" rIns="91356" bIns="45678" numCol="1" anchor="b" anchorCtr="0" compatLnSpc="1">
            <a:prstTxWarp prst="textNoShape">
              <a:avLst/>
            </a:prstTxWarp>
          </a:bodyPr>
          <a:lstStyle>
            <a:lvl1pPr algn="r">
              <a:defRPr sz="1200">
                <a:latin typeface="Arial" charset="0"/>
              </a:defRPr>
            </a:lvl1pPr>
          </a:lstStyle>
          <a:p>
            <a:pPr>
              <a:defRPr/>
            </a:pPr>
            <a:fld id="{036CE80D-80EB-426A-A584-3993E1791F4E}" type="slidenum">
              <a:rPr lang="pt-BR"/>
              <a:pPr>
                <a:defRPr/>
              </a:pPr>
              <a:t>‹nº›</a:t>
            </a:fld>
            <a:endParaRPr lang="pt-BR" dirty="0"/>
          </a:p>
        </p:txBody>
      </p:sp>
    </p:spTree>
    <p:extLst>
      <p:ext uri="{BB962C8B-B14F-4D97-AF65-F5344CB8AC3E}">
        <p14:creationId xmlns:p14="http://schemas.microsoft.com/office/powerpoint/2010/main" val="33533376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 y="2"/>
            <a:ext cx="2942271"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6" tIns="45678" rIns="91356" bIns="45678" numCol="1" anchor="t" anchorCtr="0" compatLnSpc="1">
            <a:prstTxWarp prst="textNoShape">
              <a:avLst/>
            </a:prstTxWarp>
          </a:bodyPr>
          <a:lstStyle>
            <a:lvl1pPr algn="l">
              <a:defRPr sz="1200">
                <a:latin typeface="Arial" charset="0"/>
              </a:defRPr>
            </a:lvl1pPr>
          </a:lstStyle>
          <a:p>
            <a:pPr>
              <a:defRPr/>
            </a:pPr>
            <a:endParaRPr lang="pt-BR" dirty="0"/>
          </a:p>
        </p:txBody>
      </p:sp>
      <p:sp>
        <p:nvSpPr>
          <p:cNvPr id="90115" name="Rectangle 3"/>
          <p:cNvSpPr>
            <a:spLocks noGrp="1" noChangeArrowheads="1"/>
          </p:cNvSpPr>
          <p:nvPr>
            <p:ph type="dt" idx="1"/>
          </p:nvPr>
        </p:nvSpPr>
        <p:spPr bwMode="auto">
          <a:xfrm>
            <a:off x="3844295" y="2"/>
            <a:ext cx="2942271" cy="49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6" tIns="45678" rIns="91356" bIns="45678" numCol="1" anchor="t" anchorCtr="0" compatLnSpc="1">
            <a:prstTxWarp prst="textNoShape">
              <a:avLst/>
            </a:prstTxWarp>
          </a:bodyPr>
          <a:lstStyle>
            <a:lvl1pPr algn="r">
              <a:defRPr sz="1200">
                <a:latin typeface="Arial" charset="0"/>
              </a:defRPr>
            </a:lvl1pPr>
          </a:lstStyle>
          <a:p>
            <a:pPr>
              <a:defRPr/>
            </a:pPr>
            <a:endParaRPr lang="pt-BR" dirty="0"/>
          </a:p>
        </p:txBody>
      </p:sp>
      <p:sp>
        <p:nvSpPr>
          <p:cNvPr id="47108" name="Rectangle 4"/>
          <p:cNvSpPr>
            <a:spLocks noGrp="1" noRot="1" noChangeAspect="1" noChangeArrowheads="1" noTextEdit="1"/>
          </p:cNvSpPr>
          <p:nvPr>
            <p:ph type="sldImg" idx="2"/>
          </p:nvPr>
        </p:nvSpPr>
        <p:spPr bwMode="auto">
          <a:xfrm>
            <a:off x="914400" y="744538"/>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0117" name="Rectangle 5"/>
          <p:cNvSpPr>
            <a:spLocks noGrp="1" noChangeArrowheads="1"/>
          </p:cNvSpPr>
          <p:nvPr>
            <p:ph type="body" sz="quarter" idx="3"/>
          </p:nvPr>
        </p:nvSpPr>
        <p:spPr bwMode="auto">
          <a:xfrm>
            <a:off x="678500" y="4713369"/>
            <a:ext cx="5431154" cy="446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6" tIns="45678" rIns="91356" bIns="4567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90118" name="Rectangle 6"/>
          <p:cNvSpPr>
            <a:spLocks noGrp="1" noChangeArrowheads="1"/>
          </p:cNvSpPr>
          <p:nvPr>
            <p:ph type="ftr" sz="quarter" idx="4"/>
          </p:nvPr>
        </p:nvSpPr>
        <p:spPr bwMode="auto">
          <a:xfrm>
            <a:off x="1" y="9425149"/>
            <a:ext cx="2942271" cy="4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6" tIns="45678" rIns="91356" bIns="45678" numCol="1" anchor="b" anchorCtr="0" compatLnSpc="1">
            <a:prstTxWarp prst="textNoShape">
              <a:avLst/>
            </a:prstTxWarp>
          </a:bodyPr>
          <a:lstStyle>
            <a:lvl1pPr algn="l">
              <a:defRPr sz="1200">
                <a:latin typeface="Arial" charset="0"/>
              </a:defRPr>
            </a:lvl1pPr>
          </a:lstStyle>
          <a:p>
            <a:pPr>
              <a:defRPr/>
            </a:pPr>
            <a:endParaRPr lang="pt-BR" dirty="0"/>
          </a:p>
        </p:txBody>
      </p:sp>
      <p:sp>
        <p:nvSpPr>
          <p:cNvPr id="90119" name="Rectangle 7"/>
          <p:cNvSpPr>
            <a:spLocks noGrp="1" noChangeArrowheads="1"/>
          </p:cNvSpPr>
          <p:nvPr>
            <p:ph type="sldNum" sz="quarter" idx="5"/>
          </p:nvPr>
        </p:nvSpPr>
        <p:spPr bwMode="auto">
          <a:xfrm>
            <a:off x="3844295" y="9425149"/>
            <a:ext cx="2942271" cy="49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6" tIns="45678" rIns="91356" bIns="45678" numCol="1" anchor="b" anchorCtr="0" compatLnSpc="1">
            <a:prstTxWarp prst="textNoShape">
              <a:avLst/>
            </a:prstTxWarp>
          </a:bodyPr>
          <a:lstStyle>
            <a:lvl1pPr algn="r">
              <a:defRPr sz="1200">
                <a:latin typeface="Arial" charset="0"/>
              </a:defRPr>
            </a:lvl1pPr>
          </a:lstStyle>
          <a:p>
            <a:pPr>
              <a:defRPr/>
            </a:pPr>
            <a:fld id="{DCB30478-AF66-45D7-A0CF-D68236EF89FC}" type="slidenum">
              <a:rPr lang="pt-BR"/>
              <a:pPr>
                <a:defRPr/>
              </a:pPr>
              <a:t>‹nº›</a:t>
            </a:fld>
            <a:endParaRPr lang="pt-BR" dirty="0"/>
          </a:p>
        </p:txBody>
      </p:sp>
    </p:spTree>
    <p:extLst>
      <p:ext uri="{BB962C8B-B14F-4D97-AF65-F5344CB8AC3E}">
        <p14:creationId xmlns:p14="http://schemas.microsoft.com/office/powerpoint/2010/main" val="205741289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p:spPr>
        <p:txBody>
          <a:bodyPr/>
          <a:lstStyle/>
          <a:p>
            <a:endParaRPr lang="pt-BR" altLang="pt-BR" smtClean="0">
              <a:latin typeface="Arial" pitchFamily="34" charset="0"/>
            </a:endParaRPr>
          </a:p>
        </p:txBody>
      </p:sp>
      <p:sp>
        <p:nvSpPr>
          <p:cNvPr id="4" name="Espaço Reservado para Número de Slide 3"/>
          <p:cNvSpPr>
            <a:spLocks noGrp="1"/>
          </p:cNvSpPr>
          <p:nvPr>
            <p:ph type="sldNum" sz="quarter" idx="5"/>
          </p:nvPr>
        </p:nvSpPr>
        <p:spPr/>
        <p:txBody>
          <a:bodyPr/>
          <a:lstStyle/>
          <a:p>
            <a:pPr>
              <a:defRPr/>
            </a:pPr>
            <a:fld id="{070E63E7-897C-46E0-BAB3-B775169BE9FE}" type="slidenum">
              <a:rPr lang="pt-BR" smtClean="0"/>
              <a:pPr>
                <a:defRPr/>
              </a:pPr>
              <a:t>2</a:t>
            </a:fld>
            <a:endParaRPr lang="pt-BR"/>
          </a:p>
        </p:txBody>
      </p:sp>
    </p:spTree>
    <p:extLst>
      <p:ext uri="{BB962C8B-B14F-4D97-AF65-F5344CB8AC3E}">
        <p14:creationId xmlns:p14="http://schemas.microsoft.com/office/powerpoint/2010/main" val="17025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5047" y="9425568"/>
            <a:ext cx="2941532" cy="49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0EA72A9-8096-4415-9862-76E94BF46F98}" type="slidenum">
              <a:rPr lang="pt-BR" sz="1200">
                <a:latin typeface="Times New Roman" pitchFamily="18" charset="0"/>
              </a:rPr>
              <a:pPr algn="r" eaLnBrk="1" hangingPunct="1"/>
              <a:t>11</a:t>
            </a:fld>
            <a:endParaRPr lang="pt-BR" sz="120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bwMode="auto"/>
        <p:txBody>
          <a:bodyPr wrap="square" numCol="1" anchor="t" anchorCtr="0" compatLnSpc="1">
            <a:prstTxWarp prst="textNoShape">
              <a:avLst/>
            </a:prstTxWarp>
            <a:normAutofit fontScale="77500" lnSpcReduction="20000"/>
          </a:bodyPr>
          <a:lstStyle/>
          <a:p>
            <a:pPr eaLnBrk="1" hangingPunct="1">
              <a:defRPr/>
            </a:pPr>
            <a:r>
              <a:rPr lang="pt-BR" dirty="0" smtClean="0"/>
              <a:t>Vistas de um modo geral as principais características desses regimes, importa, nesse momento, discutirmos o papel dos tribunais de contas na fiscalização dos recursos geridos pelos RPPS. Inicialmente é necessário destacar que essa atribuição decorre da constituição federal, que em seu artigo 71, ao elencar a competência do TCU, cujos dispositivos são aplicáveis aos TCE, dispõe ser de competência das cortes de contas julgar as contas dos gestores da administração direta e indireta. Aqui eu chamo a atenção de vocês primeiro para o fato de que a grande maioria dos RPPS paraibanos estão constituídos sob a forma de autarquias, e como tais sujeitas à fiscalização dos tribunais de contas, vez que entidades pertencentes à administração indireta. O demais constituídos sob a forma de fundos, vinculados ao executivo municipal, e desse modo, integrantes da </a:t>
            </a:r>
            <a:r>
              <a:rPr lang="pt-BR" dirty="0" err="1" smtClean="0"/>
              <a:t>adm</a:t>
            </a:r>
            <a:r>
              <a:rPr lang="pt-BR" dirty="0" smtClean="0"/>
              <a:t> direta, também acabam se submetendo ao controle do TCE por força do mesmo dispositivo constitucional</a:t>
            </a:r>
          </a:p>
          <a:p>
            <a:pPr eaLnBrk="1" hangingPunct="1">
              <a:defRPr/>
            </a:pPr>
            <a:endParaRPr lang="pt-BR" dirty="0" smtClean="0"/>
          </a:p>
          <a:p>
            <a:pPr eaLnBrk="1" hangingPunct="1">
              <a:defRPr/>
            </a:pPr>
            <a:r>
              <a:rPr lang="pt-BR" dirty="0" smtClean="0"/>
              <a:t>Ainda nesse mesmo artigo, eu gostaria de chamar a atenção dos senhores para uma expressão que, muitas vezes, acaba passando despercebida, mas que muito tem a revelar acerca da atribuição dos TC. Trata-se da expressão “julgar”. </a:t>
            </a:r>
          </a:p>
          <a:p>
            <a:pPr eaLnBrk="1" hangingPunct="1">
              <a:defRPr/>
            </a:pPr>
            <a:endParaRPr lang="pt-BR" dirty="0" smtClean="0"/>
          </a:p>
          <a:p>
            <a:pPr>
              <a:defRPr/>
            </a:pPr>
            <a:r>
              <a:rPr lang="pt-BR" dirty="0" smtClean="0"/>
              <a:t>A distinção entre os termos "julgamento" e "apreciação" estabelecida pela Carta Constitucional Brasileira encontra-se inserta ao longo de vários de seus artigos. O artigo 71, ao elencar as competências dos Tribunais de Contas, atribuiu a responsabilidade às Cortes de Contas pela apreciação das contas dos Chefes do Executivo, bem como da legalidade dos atos de admissão de pessoal (com exceção das nomeações para cargos de provimento em comissão, declarados em lei de livre nomeação e exoneração), além dos atos de concessão de aposentadorias, reformas e pensões, salvo as decorrentes de melhorias posteriores que não tenham alterado o fundamento legal do ato. Ao discorrer sobre a fiscalização dos demais gestores, o constituinte originário atribuiu às Cortes de Contas a competência para julgamento. </a:t>
            </a:r>
          </a:p>
          <a:p>
            <a:pPr>
              <a:defRPr/>
            </a:pPr>
            <a:r>
              <a:rPr lang="pt-BR" dirty="0" smtClean="0"/>
              <a:t>Desse modo, quando o constituinte originário atribuiu a competência aos Tribunais de Contas para apreciar as contas dos chefes do Executivo, não pretendeu que decidissem em caráter definitivo, mas que a análise resultasse na emissão de parecer prévio. Neste caso em particular, optou o constituinte por restringir a atuação dos Tribunais de Contas, utilizando a expressão </a:t>
            </a:r>
            <a:r>
              <a:rPr lang="pt-BR" i="1" dirty="0" smtClean="0"/>
              <a:t>apreciar no lugar de julgar. </a:t>
            </a:r>
          </a:p>
          <a:p>
            <a:pPr>
              <a:defRPr/>
            </a:pPr>
            <a:r>
              <a:rPr lang="pt-BR" dirty="0" smtClean="0"/>
              <a:t>No caso das contas dos administradores e demais responsáveis por dinheiros, bens e valores públicos, a Constituição conferiu às Cortes de Contas competência para julgamento, 70 </a:t>
            </a:r>
          </a:p>
          <a:p>
            <a:pPr>
              <a:defRPr/>
            </a:pPr>
            <a:r>
              <a:rPr lang="pt-BR" dirty="0" smtClean="0"/>
              <a:t>ou seja, a Carta Magna inseriu, no rol de competências privativas dos Tribunais de Contas, a apreciação e julgamento das contas dos administradores e demais responsáveis por dinheiros, bens e valores públicos da administração direta e indireta, incluídas as fundações e sociedades instituídas e mantidas pelo Poder Público, e as contas daqueles que derem causa a perda, extravio ou outra irregularidade de que resulte prejuízo ao erário público. </a:t>
            </a:r>
          </a:p>
          <a:p>
            <a:pPr>
              <a:defRPr/>
            </a:pPr>
            <a:r>
              <a:rPr lang="pt-BR" dirty="0" smtClean="0"/>
              <a:t>A intenção do constituinte originário em distinguir “apreciação” de </a:t>
            </a:r>
          </a:p>
          <a:p>
            <a:pPr eaLnBrk="1" hangingPunct="1">
              <a:defRPr/>
            </a:pPr>
            <a:endParaRPr lang="pt-B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5047" y="9425568"/>
            <a:ext cx="2941532" cy="49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0EA72A9-8096-4415-9862-76E94BF46F98}" type="slidenum">
              <a:rPr lang="pt-BR" sz="1200">
                <a:latin typeface="Times New Roman" pitchFamily="18" charset="0"/>
              </a:rPr>
              <a:pPr algn="r" eaLnBrk="1" hangingPunct="1"/>
              <a:t>12</a:t>
            </a:fld>
            <a:endParaRPr lang="pt-BR" sz="120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bwMode="auto"/>
        <p:txBody>
          <a:bodyPr wrap="square" numCol="1" anchor="t" anchorCtr="0" compatLnSpc="1">
            <a:prstTxWarp prst="textNoShape">
              <a:avLst/>
            </a:prstTxWarp>
            <a:normAutofit fontScale="77500" lnSpcReduction="20000"/>
          </a:bodyPr>
          <a:lstStyle/>
          <a:p>
            <a:pPr eaLnBrk="1" hangingPunct="1">
              <a:defRPr/>
            </a:pPr>
            <a:r>
              <a:rPr lang="pt-BR" dirty="0" smtClean="0"/>
              <a:t>Vistas de um modo geral as principais características desses regimes, importa, nesse momento, discutirmos o papel dos tribunais de contas na fiscalização dos recursos geridos pelos RPPS. Inicialmente é necessário destacar que essa atribuição decorre da constituição federal, que em seu artigo 71, ao elencar a competência do TCU, cujos dispositivos são aplicáveis aos TCE, dispõe ser de competência das cortes de contas julgar as contas dos gestores da administração direta e indireta. Aqui eu chamo a atenção de vocês primeiro para o fato de que a grande maioria dos RPPS paraibanos estão constituídos sob a forma de autarquias, e como tais sujeitas à fiscalização dos tribunais de contas, vez que entidades pertencentes à administração indireta. O demais constituídos sob a forma de fundos, vinculados ao executivo municipal, e desse modo, integrantes da </a:t>
            </a:r>
            <a:r>
              <a:rPr lang="pt-BR" dirty="0" err="1" smtClean="0"/>
              <a:t>adm</a:t>
            </a:r>
            <a:r>
              <a:rPr lang="pt-BR" dirty="0" smtClean="0"/>
              <a:t> direta, também acabam se submetendo ao controle do TCE por força do mesmo dispositivo constitucional</a:t>
            </a:r>
          </a:p>
          <a:p>
            <a:pPr eaLnBrk="1" hangingPunct="1">
              <a:defRPr/>
            </a:pPr>
            <a:endParaRPr lang="pt-BR" dirty="0" smtClean="0"/>
          </a:p>
          <a:p>
            <a:pPr eaLnBrk="1" hangingPunct="1">
              <a:defRPr/>
            </a:pPr>
            <a:r>
              <a:rPr lang="pt-BR" dirty="0" smtClean="0"/>
              <a:t>Ainda nesse mesmo artigo, eu gostaria de chamar a atenção dos senhores para uma expressão que, muitas vezes, acaba passando despercebida, mas que muito tem a revelar acerca da atribuição dos TC. Trata-se da expressão “julgar”. </a:t>
            </a:r>
          </a:p>
          <a:p>
            <a:pPr eaLnBrk="1" hangingPunct="1">
              <a:defRPr/>
            </a:pPr>
            <a:endParaRPr lang="pt-BR" dirty="0" smtClean="0"/>
          </a:p>
          <a:p>
            <a:pPr>
              <a:defRPr/>
            </a:pPr>
            <a:r>
              <a:rPr lang="pt-BR" dirty="0" smtClean="0"/>
              <a:t>A distinção entre os termos "julgamento" e "apreciação" estabelecida pela Carta Constitucional Brasileira encontra-se inserta ao longo de vários de seus artigos. O artigo 71, ao elencar as competências dos Tribunais de Contas, atribuiu a responsabilidade às Cortes de Contas pela apreciação das contas dos Chefes do Executivo, bem como da legalidade dos atos de admissão de pessoal (com exceção das nomeações para cargos de provimento em comissão, declarados em lei de livre nomeação e exoneração), além dos atos de concessão de aposentadorias, reformas e pensões, salvo as decorrentes de melhorias posteriores que não tenham alterado o fundamento legal do ato. Ao discorrer sobre a fiscalização dos demais gestores, o constituinte originário atribuiu às Cortes de Contas a competência para julgamento. </a:t>
            </a:r>
          </a:p>
          <a:p>
            <a:pPr>
              <a:defRPr/>
            </a:pPr>
            <a:r>
              <a:rPr lang="pt-BR" dirty="0" smtClean="0"/>
              <a:t>Desse modo, quando o constituinte originário atribuiu a competência aos Tribunais de Contas para apreciar as contas dos chefes do Executivo, não pretendeu que decidissem em caráter definitivo, mas que a análise resultasse na emissão de parecer prévio. Neste caso em particular, optou o constituinte por restringir a atuação dos Tribunais de Contas, utilizando a expressão </a:t>
            </a:r>
            <a:r>
              <a:rPr lang="pt-BR" i="1" dirty="0" smtClean="0"/>
              <a:t>apreciar no lugar de julgar. </a:t>
            </a:r>
          </a:p>
          <a:p>
            <a:pPr>
              <a:defRPr/>
            </a:pPr>
            <a:r>
              <a:rPr lang="pt-BR" dirty="0" smtClean="0"/>
              <a:t>No caso das contas dos administradores e demais responsáveis por dinheiros, bens e valores públicos, a Constituição conferiu às Cortes de Contas competência para julgamento, 70 </a:t>
            </a:r>
          </a:p>
          <a:p>
            <a:pPr>
              <a:defRPr/>
            </a:pPr>
            <a:r>
              <a:rPr lang="pt-BR" dirty="0" smtClean="0"/>
              <a:t>ou seja, a Carta Magna inseriu, no rol de competências privativas dos Tribunais de Contas, a apreciação e julgamento das contas dos administradores e demais responsáveis por dinheiros, bens e valores públicos da administração direta e indireta, incluídas as fundações e sociedades instituídas e mantidas pelo Poder Público, e as contas daqueles que derem causa a perda, extravio ou outra irregularidade de que resulte prejuízo ao erário público. </a:t>
            </a:r>
          </a:p>
          <a:p>
            <a:pPr>
              <a:defRPr/>
            </a:pPr>
            <a:r>
              <a:rPr lang="pt-BR" dirty="0" smtClean="0"/>
              <a:t>A intenção do constituinte originário em distinguir “apreciação” de </a:t>
            </a:r>
          </a:p>
          <a:p>
            <a:pPr eaLnBrk="1" hangingPunct="1">
              <a:defRPr/>
            </a:pPr>
            <a:endParaRPr lang="pt-B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45047" y="9425568"/>
            <a:ext cx="2941532" cy="49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0EA72A9-8096-4415-9862-76E94BF46F98}" type="slidenum">
              <a:rPr lang="pt-BR" sz="1200">
                <a:latin typeface="Times New Roman" pitchFamily="18" charset="0"/>
              </a:rPr>
              <a:pPr algn="r" eaLnBrk="1" hangingPunct="1"/>
              <a:t>13</a:t>
            </a:fld>
            <a:endParaRPr lang="pt-BR" sz="120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bwMode="auto"/>
        <p:txBody>
          <a:bodyPr wrap="square" numCol="1" anchor="t" anchorCtr="0" compatLnSpc="1">
            <a:prstTxWarp prst="textNoShape">
              <a:avLst/>
            </a:prstTxWarp>
            <a:normAutofit fontScale="77500" lnSpcReduction="20000"/>
          </a:bodyPr>
          <a:lstStyle/>
          <a:p>
            <a:pPr eaLnBrk="1" hangingPunct="1">
              <a:defRPr/>
            </a:pPr>
            <a:r>
              <a:rPr lang="pt-BR" dirty="0" smtClean="0"/>
              <a:t>Vistas de um modo geral as principais características desses regimes, importa, nesse momento, discutirmos o papel dos tribunais de contas na fiscalização dos recursos geridos pelos RPPS. Inicialmente é necessário destacar que essa atribuição decorre da constituição federal, que em seu artigo 71, ao elencar a competência do TCU, cujos dispositivos são aplicáveis aos TCE, dispõe ser de competência das cortes de contas julgar as contas dos gestores da administração direta e indireta. Aqui eu chamo a atenção de vocês primeiro para o fato de que a grande maioria dos RPPS paraibanos estão constituídos sob a forma de autarquias, e como tais sujeitas à fiscalização dos tribunais de contas, vez que entidades pertencentes à administração indireta. O demais constituídos sob a forma de fundos, vinculados ao executivo municipal, e desse modo, integrantes da </a:t>
            </a:r>
            <a:r>
              <a:rPr lang="pt-BR" dirty="0" err="1" smtClean="0"/>
              <a:t>adm</a:t>
            </a:r>
            <a:r>
              <a:rPr lang="pt-BR" dirty="0" smtClean="0"/>
              <a:t> direta, também acabam se submetendo ao controle do TCE por força do mesmo dispositivo constitucional</a:t>
            </a:r>
          </a:p>
          <a:p>
            <a:pPr eaLnBrk="1" hangingPunct="1">
              <a:defRPr/>
            </a:pPr>
            <a:endParaRPr lang="pt-BR" dirty="0" smtClean="0"/>
          </a:p>
          <a:p>
            <a:pPr eaLnBrk="1" hangingPunct="1">
              <a:defRPr/>
            </a:pPr>
            <a:r>
              <a:rPr lang="pt-BR" dirty="0" smtClean="0"/>
              <a:t>Ainda nesse mesmo artigo, eu gostaria de chamar a atenção dos senhores para uma expressão que, muitas vezes, acaba passando despercebida, mas que muito tem a revelar acerca da atribuição dos TC. Trata-se da expressão “julgar”. </a:t>
            </a:r>
          </a:p>
          <a:p>
            <a:pPr eaLnBrk="1" hangingPunct="1">
              <a:defRPr/>
            </a:pPr>
            <a:endParaRPr lang="pt-BR" dirty="0" smtClean="0"/>
          </a:p>
          <a:p>
            <a:pPr>
              <a:defRPr/>
            </a:pPr>
            <a:r>
              <a:rPr lang="pt-BR" dirty="0" smtClean="0"/>
              <a:t>A distinção entre os termos "julgamento" e "apreciação" estabelecida pela Carta Constitucional Brasileira encontra-se inserta ao longo de vários de seus artigos. O artigo 71, ao elencar as competências dos Tribunais de Contas, atribuiu a responsabilidade às Cortes de Contas pela apreciação das contas dos Chefes do Executivo, bem como da legalidade dos atos de admissão de pessoal (com exceção das nomeações para cargos de provimento em comissão, declarados em lei de livre nomeação e exoneração), além dos atos de concessão de aposentadorias, reformas e pensões, salvo as decorrentes de melhorias posteriores que não tenham alterado o fundamento legal do ato. Ao discorrer sobre a fiscalização dos demais gestores, o constituinte originário atribuiu às Cortes de Contas a competência para julgamento. </a:t>
            </a:r>
          </a:p>
          <a:p>
            <a:pPr>
              <a:defRPr/>
            </a:pPr>
            <a:r>
              <a:rPr lang="pt-BR" dirty="0" smtClean="0"/>
              <a:t>Desse modo, quando o constituinte originário atribuiu a competência aos Tribunais de Contas para apreciar as contas dos chefes do Executivo, não pretendeu que decidissem em caráter definitivo, mas que a análise resultasse na emissão de parecer prévio. Neste caso em particular, optou o constituinte por restringir a atuação dos Tribunais de Contas, utilizando a expressão </a:t>
            </a:r>
            <a:r>
              <a:rPr lang="pt-BR" i="1" dirty="0" smtClean="0"/>
              <a:t>apreciar no lugar de julgar. </a:t>
            </a:r>
          </a:p>
          <a:p>
            <a:pPr>
              <a:defRPr/>
            </a:pPr>
            <a:r>
              <a:rPr lang="pt-BR" dirty="0" smtClean="0"/>
              <a:t>No caso das contas dos administradores e demais responsáveis por dinheiros, bens e valores públicos, a Constituição conferiu às Cortes de Contas competência para julgamento, 70 </a:t>
            </a:r>
          </a:p>
          <a:p>
            <a:pPr>
              <a:defRPr/>
            </a:pPr>
            <a:r>
              <a:rPr lang="pt-BR" dirty="0" smtClean="0"/>
              <a:t>ou seja, a Carta Magna inseriu, no rol de competências privativas dos Tribunais de Contas, a apreciação e julgamento das contas dos administradores e demais responsáveis por dinheiros, bens e valores públicos da administração direta e indireta, incluídas as fundações e sociedades instituídas e mantidas pelo Poder Público, e as contas daqueles que derem causa a perda, extravio ou outra irregularidade de que resulte prejuízo ao erário público. </a:t>
            </a:r>
          </a:p>
          <a:p>
            <a:pPr>
              <a:defRPr/>
            </a:pPr>
            <a:r>
              <a:rPr lang="pt-BR" dirty="0" smtClean="0"/>
              <a:t>A intenção do constituinte originário em distinguir “apreciação” de </a:t>
            </a:r>
          </a:p>
          <a:p>
            <a:pPr eaLnBrk="1" hangingPunct="1">
              <a:defRPr/>
            </a:pPr>
            <a:endParaRPr lang="pt-B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p:spPr>
        <p:txBody>
          <a:bodyPr/>
          <a:lstStyle/>
          <a:p>
            <a:endParaRPr lang="pt-BR" altLang="pt-BR" smtClean="0">
              <a:latin typeface="Arial" pitchFamily="34" charset="0"/>
            </a:endParaRPr>
          </a:p>
        </p:txBody>
      </p:sp>
      <p:sp>
        <p:nvSpPr>
          <p:cNvPr id="4" name="Espaço Reservado para Número de Slide 3"/>
          <p:cNvSpPr>
            <a:spLocks noGrp="1"/>
          </p:cNvSpPr>
          <p:nvPr>
            <p:ph type="sldNum" sz="quarter" idx="5"/>
          </p:nvPr>
        </p:nvSpPr>
        <p:spPr/>
        <p:txBody>
          <a:bodyPr/>
          <a:lstStyle/>
          <a:p>
            <a:pPr>
              <a:defRPr/>
            </a:pPr>
            <a:fld id="{070E63E7-897C-46E0-BAB3-B775169BE9FE}" type="slidenum">
              <a:rPr lang="pt-BR" smtClean="0"/>
              <a:pPr>
                <a:defRPr/>
              </a:pPr>
              <a:t>15</a:t>
            </a:fld>
            <a:endParaRPr lang="pt-BR"/>
          </a:p>
        </p:txBody>
      </p:sp>
    </p:spTree>
    <p:extLst>
      <p:ext uri="{BB962C8B-B14F-4D97-AF65-F5344CB8AC3E}">
        <p14:creationId xmlns:p14="http://schemas.microsoft.com/office/powerpoint/2010/main" val="17025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p:spPr>
        <p:txBody>
          <a:bodyPr/>
          <a:lstStyle/>
          <a:p>
            <a:endParaRPr lang="pt-BR" altLang="pt-BR" smtClean="0">
              <a:latin typeface="Arial" pitchFamily="34" charset="0"/>
            </a:endParaRPr>
          </a:p>
        </p:txBody>
      </p:sp>
      <p:sp>
        <p:nvSpPr>
          <p:cNvPr id="4" name="Espaço Reservado para Número de Slide 3"/>
          <p:cNvSpPr>
            <a:spLocks noGrp="1"/>
          </p:cNvSpPr>
          <p:nvPr>
            <p:ph type="sldNum" sz="quarter" idx="5"/>
          </p:nvPr>
        </p:nvSpPr>
        <p:spPr/>
        <p:txBody>
          <a:bodyPr/>
          <a:lstStyle/>
          <a:p>
            <a:pPr>
              <a:defRPr/>
            </a:pPr>
            <a:fld id="{070E63E7-897C-46E0-BAB3-B775169BE9FE}" type="slidenum">
              <a:rPr lang="pt-BR" smtClean="0"/>
              <a:pPr>
                <a:defRPr/>
              </a:pPr>
              <a:t>3</a:t>
            </a:fld>
            <a:endParaRPr lang="pt-BR"/>
          </a:p>
        </p:txBody>
      </p:sp>
    </p:spTree>
    <p:extLst>
      <p:ext uri="{BB962C8B-B14F-4D97-AF65-F5344CB8AC3E}">
        <p14:creationId xmlns:p14="http://schemas.microsoft.com/office/powerpoint/2010/main" val="170257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p:spPr>
        <p:txBody>
          <a:bodyPr/>
          <a:lstStyle/>
          <a:p>
            <a:endParaRPr lang="pt-BR" altLang="pt-BR" smtClean="0">
              <a:latin typeface="Arial" pitchFamily="34" charset="0"/>
            </a:endParaRPr>
          </a:p>
        </p:txBody>
      </p:sp>
      <p:sp>
        <p:nvSpPr>
          <p:cNvPr id="4" name="Espaço Reservado para Número de Slide 3"/>
          <p:cNvSpPr>
            <a:spLocks noGrp="1"/>
          </p:cNvSpPr>
          <p:nvPr>
            <p:ph type="sldNum" sz="quarter" idx="5"/>
          </p:nvPr>
        </p:nvSpPr>
        <p:spPr/>
        <p:txBody>
          <a:bodyPr/>
          <a:lstStyle/>
          <a:p>
            <a:pPr>
              <a:defRPr/>
            </a:pPr>
            <a:fld id="{070E63E7-897C-46E0-BAB3-B775169BE9FE}" type="slidenum">
              <a:rPr lang="pt-BR" smtClean="0"/>
              <a:pPr>
                <a:defRPr/>
              </a:pPr>
              <a:t>4</a:t>
            </a:fld>
            <a:endParaRPr lang="pt-BR"/>
          </a:p>
        </p:txBody>
      </p:sp>
    </p:spTree>
    <p:extLst>
      <p:ext uri="{BB962C8B-B14F-4D97-AF65-F5344CB8AC3E}">
        <p14:creationId xmlns:p14="http://schemas.microsoft.com/office/powerpoint/2010/main" val="170257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p:spPr>
        <p:txBody>
          <a:bodyPr/>
          <a:lstStyle/>
          <a:p>
            <a:pPr eaLnBrk="1" hangingPunct="1"/>
            <a:endParaRPr lang="pt-BR" altLang="pt-BR" smtClean="0"/>
          </a:p>
        </p:txBody>
      </p:sp>
    </p:spTree>
    <p:extLst>
      <p:ext uri="{BB962C8B-B14F-4D97-AF65-F5344CB8AC3E}">
        <p14:creationId xmlns:p14="http://schemas.microsoft.com/office/powerpoint/2010/main" val="1137735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p:spPr>
        <p:txBody>
          <a:bodyPr/>
          <a:lstStyle/>
          <a:p>
            <a:endParaRPr lang="pt-BR" altLang="pt-BR" smtClean="0">
              <a:latin typeface="Arial" pitchFamily="34" charset="0"/>
            </a:endParaRPr>
          </a:p>
        </p:txBody>
      </p:sp>
      <p:sp>
        <p:nvSpPr>
          <p:cNvPr id="4" name="Espaço Reservado para Número de Slide 3"/>
          <p:cNvSpPr>
            <a:spLocks noGrp="1"/>
          </p:cNvSpPr>
          <p:nvPr>
            <p:ph type="sldNum" sz="quarter" idx="5"/>
          </p:nvPr>
        </p:nvSpPr>
        <p:spPr/>
        <p:txBody>
          <a:bodyPr/>
          <a:lstStyle/>
          <a:p>
            <a:pPr>
              <a:defRPr/>
            </a:pPr>
            <a:fld id="{070E63E7-897C-46E0-BAB3-B775169BE9FE}" type="slidenum">
              <a:rPr lang="pt-BR" smtClean="0"/>
              <a:pPr>
                <a:defRPr/>
              </a:pPr>
              <a:t>36</a:t>
            </a:fld>
            <a:endParaRPr lang="pt-BR"/>
          </a:p>
        </p:txBody>
      </p:sp>
    </p:spTree>
    <p:extLst>
      <p:ext uri="{BB962C8B-B14F-4D97-AF65-F5344CB8AC3E}">
        <p14:creationId xmlns:p14="http://schemas.microsoft.com/office/powerpoint/2010/main" val="170257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p:spPr>
        <p:txBody>
          <a:bodyPr/>
          <a:lstStyle/>
          <a:p>
            <a:endParaRPr lang="pt-BR" altLang="pt-BR" smtClean="0">
              <a:latin typeface="Arial" pitchFamily="34" charset="0"/>
            </a:endParaRPr>
          </a:p>
        </p:txBody>
      </p:sp>
      <p:sp>
        <p:nvSpPr>
          <p:cNvPr id="4" name="Espaço Reservado para Número de Slide 3"/>
          <p:cNvSpPr>
            <a:spLocks noGrp="1"/>
          </p:cNvSpPr>
          <p:nvPr>
            <p:ph type="sldNum" sz="quarter" idx="5"/>
          </p:nvPr>
        </p:nvSpPr>
        <p:spPr/>
        <p:txBody>
          <a:bodyPr/>
          <a:lstStyle/>
          <a:p>
            <a:pPr>
              <a:defRPr/>
            </a:pPr>
            <a:fld id="{070E63E7-897C-46E0-BAB3-B775169BE9FE}" type="slidenum">
              <a:rPr lang="pt-BR" smtClean="0"/>
              <a:pPr>
                <a:defRPr/>
              </a:pPr>
              <a:t>37</a:t>
            </a:fld>
            <a:endParaRPr lang="pt-BR"/>
          </a:p>
        </p:txBody>
      </p:sp>
    </p:spTree>
    <p:extLst>
      <p:ext uri="{BB962C8B-B14F-4D97-AF65-F5344CB8AC3E}">
        <p14:creationId xmlns:p14="http://schemas.microsoft.com/office/powerpoint/2010/main" val="1702579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ço Reservado para Imagem de Slide 1"/>
          <p:cNvSpPr>
            <a:spLocks noGrp="1" noRot="1" noChangeAspect="1"/>
          </p:cNvSpPr>
          <p:nvPr>
            <p:ph type="sldImg"/>
          </p:nvPr>
        </p:nvSpPr>
        <p:spPr>
          <a:ln/>
        </p:spPr>
      </p:sp>
      <p:sp>
        <p:nvSpPr>
          <p:cNvPr id="75778" name="Espaço Reservado para Anotações 2"/>
          <p:cNvSpPr>
            <a:spLocks noGrp="1"/>
          </p:cNvSpPr>
          <p:nvPr>
            <p:ph type="body" idx="1"/>
          </p:nvPr>
        </p:nvSpPr>
        <p:spPr>
          <a:noFill/>
        </p:spPr>
        <p:txBody>
          <a:bodyPr/>
          <a:lstStyle/>
          <a:p>
            <a:pPr eaLnBrk="1" hangingPunct="1"/>
            <a:endParaRPr lang="pt-BR" smtClean="0"/>
          </a:p>
        </p:txBody>
      </p:sp>
    </p:spTree>
    <p:extLst>
      <p:ext uri="{BB962C8B-B14F-4D97-AF65-F5344CB8AC3E}">
        <p14:creationId xmlns:p14="http://schemas.microsoft.com/office/powerpoint/2010/main" val="83674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45047" y="9425568"/>
            <a:ext cx="2941532" cy="49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7AEF324-A0EB-4646-9C06-91098C3ABCE6}" type="slidenum">
              <a:rPr lang="pt-BR" sz="1200">
                <a:latin typeface="Times New Roman" pitchFamily="18" charset="0"/>
              </a:rPr>
              <a:pPr algn="r" eaLnBrk="1" hangingPunct="1"/>
              <a:t>5</a:t>
            </a:fld>
            <a:endParaRPr lang="pt-BR" sz="1200">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5047" y="9425568"/>
            <a:ext cx="2941532" cy="49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1658794-D914-4218-8379-209B2CA60D7A}" type="slidenum">
              <a:rPr lang="pt-BR" sz="1200">
                <a:latin typeface="Times New Roman" pitchFamily="18" charset="0"/>
              </a:rPr>
              <a:pPr algn="r" eaLnBrk="1" hangingPunct="1"/>
              <a:t>6</a:t>
            </a:fld>
            <a:endParaRPr lang="pt-BR" sz="120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5047" y="9425568"/>
            <a:ext cx="2941532" cy="49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021D189-3EEE-4C1F-94EA-1F3BA3C73621}" type="slidenum">
              <a:rPr lang="pt-BR" sz="1200">
                <a:latin typeface="Times New Roman" pitchFamily="18" charset="0"/>
              </a:rPr>
              <a:pPr algn="r" eaLnBrk="1" hangingPunct="1"/>
              <a:t>7</a:t>
            </a:fld>
            <a:endParaRPr lang="pt-BR" sz="1200">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45047" y="9425568"/>
            <a:ext cx="2941532" cy="49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D62C74B-49BF-4174-B07D-551D912902B4}" type="slidenum">
              <a:rPr lang="pt-BR" sz="1200">
                <a:latin typeface="Times New Roman" pitchFamily="18" charset="0"/>
              </a:rPr>
              <a:pPr algn="r" eaLnBrk="1" hangingPunct="1"/>
              <a:t>8</a:t>
            </a:fld>
            <a:endParaRPr lang="pt-BR" sz="1200">
              <a:latin typeface="Times New Roman"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45047" y="9425568"/>
            <a:ext cx="2941532" cy="49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6BDD60A-2F23-4D84-89B2-87734774CF13}" type="slidenum">
              <a:rPr lang="pt-BR" sz="1200">
                <a:latin typeface="Times New Roman" pitchFamily="18" charset="0"/>
              </a:rPr>
              <a:pPr algn="r" eaLnBrk="1" hangingPunct="1"/>
              <a:t>9</a:t>
            </a:fld>
            <a:endParaRPr lang="pt-BR" sz="120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45047" y="9425568"/>
            <a:ext cx="2941532" cy="496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02A0E91-0063-49BE-97F0-63700BEF2CC2}" type="slidenum">
              <a:rPr lang="pt-BR" sz="1200">
                <a:latin typeface="Times New Roman" pitchFamily="18" charset="0"/>
              </a:rPr>
              <a:pPr algn="r" eaLnBrk="1" hangingPunct="1"/>
              <a:t>10</a:t>
            </a:fld>
            <a:endParaRPr lang="pt-BR" sz="120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fld id="{E8FC3563-516B-4B88-987C-F421261AD6BE}" type="datetimeFigureOut">
              <a:rPr lang="pt-BR">
                <a:solidFill>
                  <a:srgbClr val="000000"/>
                </a:solidFill>
              </a:rPr>
              <a:pPr>
                <a:defRPr/>
              </a:pPr>
              <a:t>07/03/2017</a:t>
            </a:fld>
            <a:endParaRPr lang="pt-B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446BC9-DA82-4C2C-9D13-3ADBACC68478}"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214305671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B4FC4D4D-BC16-4E78-BB75-52AFAF05A38F}" type="datetimeFigureOut">
              <a:rPr lang="pt-BR">
                <a:solidFill>
                  <a:srgbClr val="000000"/>
                </a:solidFill>
              </a:rPr>
              <a:pPr>
                <a:defRPr/>
              </a:pPr>
              <a:t>07/03/2017</a:t>
            </a:fld>
            <a:endParaRPr lang="pt-B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012371-B391-49CC-BAC5-F691E5BB4082}"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295823446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54323117-68C0-4214-B73C-A253B45EED11}" type="datetimeFigureOut">
              <a:rPr lang="pt-BR">
                <a:solidFill>
                  <a:srgbClr val="000000"/>
                </a:solidFill>
              </a:rPr>
              <a:pPr>
                <a:defRPr/>
              </a:pPr>
              <a:t>07/03/2017</a:t>
            </a:fld>
            <a:endParaRPr lang="pt-B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2F4DC7-28B9-46CC-8D63-ACD827B12E82}"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64326830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1370013" y="301625"/>
            <a:ext cx="7313612" cy="1143000"/>
          </a:xfrm>
          <a:prstGeom prst="rect">
            <a:avLst/>
          </a:prstGeom>
        </p:spPr>
        <p:txBody>
          <a:bodyPr/>
          <a:lstStyle/>
          <a:p>
            <a:r>
              <a:rPr lang="pt-BR" smtClean="0"/>
              <a:t>Clique para editar o título mestre</a:t>
            </a:r>
            <a:endParaRPr lang="pt-BR"/>
          </a:p>
        </p:txBody>
      </p:sp>
      <p:sp>
        <p:nvSpPr>
          <p:cNvPr id="3" name="Espaço Reservado para Tabela 2"/>
          <p:cNvSpPr>
            <a:spLocks noGrp="1"/>
          </p:cNvSpPr>
          <p:nvPr>
            <p:ph type="tbl" idx="1"/>
          </p:nvPr>
        </p:nvSpPr>
        <p:spPr>
          <a:xfrm>
            <a:off x="1370013" y="1827213"/>
            <a:ext cx="7313612" cy="4114800"/>
          </a:xfrm>
          <a:prstGeom prst="rect">
            <a:avLst/>
          </a:prstGeom>
        </p:spPr>
        <p:txBody>
          <a:bodyPr/>
          <a:lstStyle/>
          <a:p>
            <a:pPr lvl="0"/>
            <a:endParaRPr lang="pt-BR" noProof="0" dirty="0"/>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pt-BR">
              <a:solidFill>
                <a:srgbClr val="000000"/>
              </a:solidFill>
            </a:endParaRPr>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pt-BR">
              <a:solidFill>
                <a:srgbClr val="000000"/>
              </a:solidFill>
            </a:endParaRPr>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a:lstStyle>
            <a:lvl1pPr>
              <a:defRPr/>
            </a:lvl1pPr>
          </a:lstStyle>
          <a:p>
            <a:pPr>
              <a:defRPr/>
            </a:pPr>
            <a:fld id="{ECD048FE-5B18-4996-ACED-EB23A8D28093}"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59032988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1370013" y="301625"/>
            <a:ext cx="7313612" cy="1143000"/>
          </a:xfrm>
          <a:prstGeom prst="rect">
            <a:avLst/>
          </a:prstGeom>
        </p:spPr>
        <p:txBody>
          <a:bodyPr/>
          <a:lstStyle/>
          <a:p>
            <a:r>
              <a:rPr lang="pt-BR" smtClean="0"/>
              <a:t>Clique para editar o título mestre</a:t>
            </a:r>
            <a:endParaRPr lang="pt-BR"/>
          </a:p>
        </p:txBody>
      </p:sp>
      <p:sp>
        <p:nvSpPr>
          <p:cNvPr id="3" name="Espaço Reservado para Gráfico 2"/>
          <p:cNvSpPr>
            <a:spLocks noGrp="1"/>
          </p:cNvSpPr>
          <p:nvPr>
            <p:ph type="chart" idx="1"/>
          </p:nvPr>
        </p:nvSpPr>
        <p:spPr>
          <a:xfrm>
            <a:off x="1370013" y="1827213"/>
            <a:ext cx="7313612" cy="4114800"/>
          </a:xfrm>
          <a:prstGeom prst="rect">
            <a:avLst/>
          </a:prstGeom>
        </p:spPr>
        <p:txBody>
          <a:bodyPr/>
          <a:lstStyle/>
          <a:p>
            <a:pPr lvl="0"/>
            <a:endParaRPr lang="pt-BR" noProof="0" dirty="0"/>
          </a:p>
        </p:txBody>
      </p:sp>
      <p:sp>
        <p:nvSpPr>
          <p:cNvPr id="4" name="Espaço Reservado para Data 3"/>
          <p:cNvSpPr>
            <a:spLocks noGrp="1"/>
          </p:cNvSpPr>
          <p:nvPr>
            <p:ph type="dt" sz="half" idx="10"/>
          </p:nvPr>
        </p:nvSpPr>
        <p:spPr>
          <a:xfrm>
            <a:off x="457200" y="6248400"/>
            <a:ext cx="2133600" cy="457200"/>
          </a:xfrm>
          <a:prstGeom prst="rect">
            <a:avLst/>
          </a:prstGeom>
        </p:spPr>
        <p:txBody>
          <a:bodyPr/>
          <a:lstStyle>
            <a:lvl1pPr>
              <a:defRPr/>
            </a:lvl1pPr>
          </a:lstStyle>
          <a:p>
            <a:pPr>
              <a:defRPr/>
            </a:pPr>
            <a:endParaRPr lang="pt-BR">
              <a:solidFill>
                <a:srgbClr val="000000"/>
              </a:solidFill>
            </a:endParaRPr>
          </a:p>
        </p:txBody>
      </p:sp>
      <p:sp>
        <p:nvSpPr>
          <p:cNvPr id="5" name="Espaço Reservado para Rodapé 4"/>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pt-BR">
              <a:solidFill>
                <a:srgbClr val="000000"/>
              </a:solidFill>
            </a:endParaRPr>
          </a:p>
        </p:txBody>
      </p:sp>
      <p:sp>
        <p:nvSpPr>
          <p:cNvPr id="6" name="Espaço Reservado para Número de Slide 5"/>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2A57EC7E-473F-49D0-AFB8-30D54DF10AC2}" type="slidenum">
              <a:rPr lang="pt-BR" altLang="pt-BR">
                <a:solidFill>
                  <a:srgbClr val="000000"/>
                </a:solidFill>
              </a:rPr>
              <a:pPr/>
              <a:t>‹nº›</a:t>
            </a:fld>
            <a:endParaRPr lang="pt-BR" altLang="pt-BR">
              <a:solidFill>
                <a:srgbClr val="000000"/>
              </a:solidFill>
            </a:endParaRPr>
          </a:p>
        </p:txBody>
      </p:sp>
    </p:spTree>
    <p:extLst>
      <p:ext uri="{BB962C8B-B14F-4D97-AF65-F5344CB8AC3E}">
        <p14:creationId xmlns:p14="http://schemas.microsoft.com/office/powerpoint/2010/main" val="267227542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08769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54614288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abeçalho da Se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08295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uas Partes d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130434"/>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açã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33555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oment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3635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fld id="{BD0E1742-38C9-4C77-A53F-56571AA3C534}" type="datetimeFigureOut">
              <a:rPr lang="pt-BR">
                <a:solidFill>
                  <a:srgbClr val="000000"/>
                </a:solidFill>
              </a:rPr>
              <a:pPr>
                <a:defRPr/>
              </a:pPr>
              <a:t>07/03/2017</a:t>
            </a:fld>
            <a:endParaRPr lang="pt-B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FC7C5C-B0B2-4F78-8322-7BAEAC1FA344}"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18535099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údo com Le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38121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magem com Le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2796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ítulo e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63941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ítulo e texto verticai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4151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fld id="{7ECE5CC0-5BD6-48BA-BC98-AFC37A9EB5BF}" type="datetimeFigureOut">
              <a:rPr lang="pt-BR">
                <a:solidFill>
                  <a:srgbClr val="000000"/>
                </a:solidFill>
              </a:rPr>
              <a:pPr>
                <a:defRPr/>
              </a:pPr>
              <a:t>07/03/2017</a:t>
            </a:fld>
            <a:endParaRPr lang="pt-B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8CB195-76BA-43AC-98EE-F1926C241FB0}"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229642086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fld id="{98AFCEFC-29FF-498B-BB17-F8261392D06C}" type="datetimeFigureOut">
              <a:rPr lang="pt-BR">
                <a:solidFill>
                  <a:srgbClr val="000000"/>
                </a:solidFill>
              </a:rPr>
              <a:pPr>
                <a:defRPr/>
              </a:pPr>
              <a:t>07/03/2017</a:t>
            </a:fld>
            <a:endParaRPr lang="pt-B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D157C2-CCF6-4C57-BBD9-9231F8D71E20}"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371596233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fld id="{7D458FE9-529D-458B-A5FA-1C0DFA2550BB}" type="datetimeFigureOut">
              <a:rPr lang="pt-BR">
                <a:solidFill>
                  <a:srgbClr val="000000"/>
                </a:solidFill>
              </a:rPr>
              <a:pPr>
                <a:defRPr/>
              </a:pPr>
              <a:t>07/03/2017</a:t>
            </a:fld>
            <a:endParaRPr lang="pt-BR"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C7D457F-687B-4465-886F-43BC956B3706}"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393694220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fld id="{F767F634-80CC-489A-B942-735B0118CE03}" type="datetimeFigureOut">
              <a:rPr lang="pt-BR">
                <a:solidFill>
                  <a:srgbClr val="000000"/>
                </a:solidFill>
              </a:rPr>
              <a:pPr>
                <a:defRPr/>
              </a:pPr>
              <a:t>07/03/2017</a:t>
            </a:fld>
            <a:endParaRPr lang="pt-BR"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3C40D1-35F4-49C8-9713-885901E4D759}"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8357315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23813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DFE7DDF1-BCC8-44CF-9F5F-C38CEA5118E2}" type="datetimeFigureOut">
              <a:rPr lang="pt-BR">
                <a:solidFill>
                  <a:srgbClr val="000000"/>
                </a:solidFill>
              </a:rPr>
              <a:pPr>
                <a:defRPr/>
              </a:pPr>
              <a:t>07/03/2017</a:t>
            </a:fld>
            <a:endParaRPr lang="pt-B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769BE6-F20F-4780-A34E-455DA3B1D4AE}"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180238783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fld id="{FA5F837E-F75B-41E8-999B-E5E456B9F66E}" type="datetimeFigureOut">
              <a:rPr lang="pt-BR">
                <a:solidFill>
                  <a:srgbClr val="000000"/>
                </a:solidFill>
              </a:rPr>
              <a:pPr>
                <a:defRPr/>
              </a:pPr>
              <a:t>07/03/2017</a:t>
            </a:fld>
            <a:endParaRPr lang="pt-B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pt-B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978785-62B8-465A-B0F7-C435797F3D25}" type="slidenum">
              <a:rPr lang="pt-BR">
                <a:solidFill>
                  <a:srgbClr val="000000"/>
                </a:solidFill>
              </a:rPr>
              <a:pPr>
                <a:defRPr/>
              </a:pPr>
              <a:t>‹nº›</a:t>
            </a:fld>
            <a:endParaRPr lang="pt-BR" dirty="0">
              <a:solidFill>
                <a:srgbClr val="000000"/>
              </a:solidFill>
            </a:endParaRPr>
          </a:p>
        </p:txBody>
      </p:sp>
    </p:spTree>
    <p:extLst>
      <p:ext uri="{BB962C8B-B14F-4D97-AF65-F5344CB8AC3E}">
        <p14:creationId xmlns:p14="http://schemas.microsoft.com/office/powerpoint/2010/main" val="343912270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798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defRPr/>
            </a:pPr>
            <a:fld id="{790AEB5D-DA7C-4FCC-AF15-358C07E6B167}" type="datetimeFigureOut">
              <a:rPr lang="pt-BR">
                <a:solidFill>
                  <a:srgbClr val="000000"/>
                </a:solidFill>
              </a:rPr>
              <a:pPr algn="l">
                <a:defRPr/>
              </a:pPr>
              <a:t>07/03/2017</a:t>
            </a:fld>
            <a:endParaRPr lang="pt-BR" dirty="0">
              <a:solidFill>
                <a:srgbClr val="000000"/>
              </a:solidFill>
            </a:endParaRPr>
          </a:p>
        </p:txBody>
      </p:sp>
      <p:sp>
        <p:nvSpPr>
          <p:cNvPr id="798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dirty="0">
              <a:solidFill>
                <a:srgbClr val="000000"/>
              </a:solidFill>
            </a:endParaRPr>
          </a:p>
        </p:txBody>
      </p:sp>
      <p:sp>
        <p:nvSpPr>
          <p:cNvPr id="798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A28375A-BA4E-4E31-A4FF-E64BDFD7D832}" type="slidenum">
              <a:rPr lang="pt-BR">
                <a:solidFill>
                  <a:srgbClr val="000000"/>
                </a:solidFill>
              </a:rPr>
              <a:pPr>
                <a:defRPr/>
              </a:pPr>
              <a:t>‹nº›</a:t>
            </a:fld>
            <a:endParaRPr lang="pt-BR" dirty="0">
              <a:solidFill>
                <a:srgbClr val="000000"/>
              </a:solidFill>
            </a:endParaRPr>
          </a:p>
        </p:txBody>
      </p:sp>
      <p:grpSp>
        <p:nvGrpSpPr>
          <p:cNvPr id="8" name="Group 4"/>
          <p:cNvGrpSpPr>
            <a:grpSpLocks/>
          </p:cNvGrpSpPr>
          <p:nvPr userDrawn="1"/>
        </p:nvGrpSpPr>
        <p:grpSpPr bwMode="auto">
          <a:xfrm>
            <a:off x="1587" y="-7082"/>
            <a:ext cx="9142413" cy="961405"/>
            <a:chOff x="0" y="0"/>
            <a:chExt cx="5759" cy="543"/>
          </a:xfrm>
        </p:grpSpPr>
        <p:pic>
          <p:nvPicPr>
            <p:cNvPr id="9" name="Picture 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4"/>
              <a:ext cx="5759" cy="5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6"/>
            <p:cNvPicPr>
              <a:picLocks noChangeAspect="1" noChangeArrowheads="1"/>
            </p:cNvPicPr>
            <p:nvPr/>
          </p:nvPicPr>
          <p:blipFill>
            <a:blip r:embed="rId25">
              <a:extLst>
                <a:ext uri="{28A0092B-C50C-407E-A947-70E740481C1C}">
                  <a14:useLocalDpi xmlns:a14="http://schemas.microsoft.com/office/drawing/2010/main" val="0"/>
                </a:ext>
              </a:extLst>
            </a:blip>
            <a:srcRect l="62224" r="15727"/>
            <a:stretch>
              <a:fillRect/>
            </a:stretch>
          </p:blipFill>
          <p:spPr bwMode="auto">
            <a:xfrm>
              <a:off x="4490" y="0"/>
              <a:ext cx="1269" cy="539"/>
            </a:xfrm>
            <a:prstGeom prst="rect">
              <a:avLst/>
            </a:prstGeom>
            <a:noFill/>
            <a:ln>
              <a:noFill/>
            </a:ln>
            <a:effectLst/>
            <a:extLst>
              <a:ext uri="{909E8E84-426E-40DD-AFC4-6F175D3DCCD1}">
                <a14:hiddenFill xmlns:a14="http://schemas.microsoft.com/office/drawing/2010/main">
                  <a:blipFill dpi="0" rotWithShape="0">
                    <a:blip/>
                    <a:srcRect l="62224" r="1572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11" name="Picture 3"/>
          <p:cNvPicPr>
            <a:picLocks noChangeAspect="1" noChangeArrowheads="1"/>
          </p:cNvPicPr>
          <p:nvPr userDrawn="1"/>
        </p:nvPicPr>
        <p:blipFill>
          <a:blip r:embed="rId25">
            <a:extLst>
              <a:ext uri="{28A0092B-C50C-407E-A947-70E740481C1C}">
                <a14:useLocalDpi xmlns:a14="http://schemas.microsoft.com/office/drawing/2010/main" val="0"/>
              </a:ext>
            </a:extLst>
          </a:blip>
          <a:srcRect t="89499"/>
          <a:stretch>
            <a:fillRect/>
          </a:stretch>
        </p:blipFill>
        <p:spPr bwMode="auto">
          <a:xfrm>
            <a:off x="0" y="6813550"/>
            <a:ext cx="9140825" cy="69850"/>
          </a:xfrm>
          <a:prstGeom prst="rect">
            <a:avLst/>
          </a:prstGeom>
          <a:noFill/>
          <a:ln>
            <a:noFill/>
          </a:ln>
          <a:effectLst/>
          <a:extLst>
            <a:ext uri="{909E8E84-426E-40DD-AFC4-6F175D3DCCD1}">
              <a14:hiddenFill xmlns:a14="http://schemas.microsoft.com/office/drawing/2010/main">
                <a:blipFill dpi="0" rotWithShape="0">
                  <a:blip/>
                  <a:srcRect t="8949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3586028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722" r:id="rId14"/>
    <p:sldLayoutId id="2147483723" r:id="rId15"/>
    <p:sldLayoutId id="2147483724" r:id="rId16"/>
    <p:sldLayoutId id="2147483725" r:id="rId17"/>
    <p:sldLayoutId id="2147483726" r:id="rId18"/>
    <p:sldLayoutId id="2147483727" r:id="rId19"/>
    <p:sldLayoutId id="2147483729" r:id="rId20"/>
    <p:sldLayoutId id="2147483730" r:id="rId21"/>
    <p:sldLayoutId id="2147483731" r:id="rId22"/>
    <p:sldLayoutId id="2147483732" r:id="rId23"/>
  </p:sldLayoutIdLst>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previdencia.gov.br/"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previdencia.gov.br/"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4581128"/>
            <a:ext cx="8424936" cy="1815882"/>
          </a:xfrm>
          <a:prstGeom prst="rect">
            <a:avLst/>
          </a:prstGeom>
          <a:noFill/>
        </p:spPr>
        <p:txBody>
          <a:bodyPr wrap="square" rtlCol="0">
            <a:spAutoFit/>
          </a:bodyPr>
          <a:lstStyle/>
          <a:p>
            <a:r>
              <a:rPr lang="pt-BR" sz="3600" b="1" dirty="0" smtClean="0">
                <a:solidFill>
                  <a:srgbClr val="220EB2"/>
                </a:solidFill>
                <a:latin typeface="Algerian" pitchFamily="82" charset="0"/>
              </a:rPr>
              <a:t>29º SEMINÁRIO NACIONAL DE PREVIDÊNCIA SOCIAL - ABIPEM</a:t>
            </a:r>
          </a:p>
          <a:p>
            <a:pPr algn="r"/>
            <a:r>
              <a:rPr lang="pt-BR" b="1" dirty="0" smtClean="0">
                <a:latin typeface="Algerian" pitchFamily="82" charset="0"/>
              </a:rPr>
              <a:t>08 A 10 DE MARÇO DE 2017</a:t>
            </a:r>
            <a:r>
              <a:rPr lang="pt-BR" b="1" dirty="0" smtClean="0">
                <a:solidFill>
                  <a:srgbClr val="1290C8"/>
                </a:solidFill>
                <a:latin typeface="Algerian" pitchFamily="82" charset="0"/>
              </a:rPr>
              <a:t> </a:t>
            </a:r>
          </a:p>
          <a:p>
            <a:pPr algn="r"/>
            <a:r>
              <a:rPr lang="pt-BR" b="1" dirty="0" smtClean="0">
                <a:latin typeface="Algerian" pitchFamily="82" charset="0"/>
              </a:rPr>
              <a:t>Florianópolis - SC</a:t>
            </a:r>
            <a:endParaRPr lang="pt-BR" b="1" dirty="0">
              <a:latin typeface="Algerian" pitchFamily="82" charset="0"/>
            </a:endParaRPr>
          </a:p>
        </p:txBody>
      </p:sp>
      <p:sp>
        <p:nvSpPr>
          <p:cNvPr id="4" name="Retângulo 3"/>
          <p:cNvSpPr/>
          <p:nvPr/>
        </p:nvSpPr>
        <p:spPr>
          <a:xfrm>
            <a:off x="3298494" y="3933056"/>
            <a:ext cx="2569650" cy="830997"/>
          </a:xfrm>
          <a:prstGeom prst="rect">
            <a:avLst/>
          </a:prstGeom>
        </p:spPr>
        <p:txBody>
          <a:bodyPr wrap="square">
            <a:spAutoFit/>
          </a:bodyPr>
          <a:lstStyle/>
          <a:p>
            <a:pPr lvl="0"/>
            <a:r>
              <a:rPr lang="pt-BR" sz="4800" b="1" dirty="0">
                <a:solidFill>
                  <a:srgbClr val="220EB2"/>
                </a:solidFill>
                <a:effectLst>
                  <a:outerShdw blurRad="38100" dist="38100" dir="2700000" algn="tl">
                    <a:srgbClr val="000000">
                      <a:alpha val="43137"/>
                    </a:srgbClr>
                  </a:outerShdw>
                </a:effectLst>
                <a:latin typeface="Algerian" pitchFamily="82" charset="0"/>
              </a:rPr>
              <a:t>ABIPEM</a:t>
            </a:r>
          </a:p>
        </p:txBody>
      </p:sp>
      <p:pic>
        <p:nvPicPr>
          <p:cNvPr id="5" name="Picture 12" descr="http://www.conbea.org.br/src/Modulos/Site/view/public/img/cidad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8720"/>
            <a:ext cx="914400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037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5722" y="1340768"/>
            <a:ext cx="8970774"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sz="2400" b="1" dirty="0"/>
              <a:t>Competência </a:t>
            </a:r>
            <a:r>
              <a:rPr lang="pt-BR" sz="2400" b="1" dirty="0" smtClean="0"/>
              <a:t>do Departamento dos Regimes de Previdência no Serviço Público – DRPSP e dos </a:t>
            </a:r>
            <a:r>
              <a:rPr lang="pt-BR" sz="2400" b="1" dirty="0"/>
              <a:t>Tribunais de Contas</a:t>
            </a:r>
          </a:p>
          <a:p>
            <a:pPr algn="ctr"/>
            <a:r>
              <a:rPr lang="pt-BR" sz="2400" b="1" dirty="0"/>
              <a:t>na Fiscalização de Recursos Previdenciários</a:t>
            </a:r>
          </a:p>
          <a:p>
            <a:pPr algn="ctr"/>
            <a:endParaRPr lang="pt-BR" sz="2400" b="1" dirty="0">
              <a:solidFill>
                <a:srgbClr val="FFFF00"/>
              </a:solidFill>
            </a:endParaRPr>
          </a:p>
          <a:p>
            <a:r>
              <a:rPr lang="pt-BR" sz="2000" b="1" i="1" dirty="0" smtClean="0"/>
              <a:t>Fundamentação </a:t>
            </a:r>
            <a:r>
              <a:rPr lang="pt-BR" sz="2000" b="1" i="1" dirty="0"/>
              <a:t>Legal</a:t>
            </a:r>
          </a:p>
          <a:p>
            <a:endParaRPr lang="pt-BR" sz="2000" i="1" dirty="0"/>
          </a:p>
          <a:p>
            <a:r>
              <a:rPr lang="pt-BR" sz="2000" i="1" dirty="0"/>
              <a:t>Lei nº 9.717/98, art. 1º, IX</a:t>
            </a:r>
            <a:r>
              <a:rPr lang="pt-BR" dirty="0"/>
              <a:t>.</a:t>
            </a:r>
            <a:endParaRPr lang="pt-BR" sz="2000" i="1" dirty="0"/>
          </a:p>
          <a:p>
            <a:endParaRPr lang="pt-BR" sz="2000" i="1" dirty="0"/>
          </a:p>
          <a:p>
            <a:pPr algn="just"/>
            <a:r>
              <a:rPr lang="pt-BR" sz="2000" i="1" dirty="0"/>
              <a:t>Estabelece que os </a:t>
            </a:r>
            <a:r>
              <a:rPr lang="pt-BR" sz="2000" i="1" dirty="0" smtClean="0"/>
              <a:t>Entes Federativos possuidores de Regimes </a:t>
            </a:r>
            <a:r>
              <a:rPr lang="pt-BR" sz="2000" i="1" dirty="0"/>
              <a:t>Próprios de Previdência Social estarão sujeitos às inspeções e auditorias de natureza atuarial, contábil, financeira, orçamentária e patrimonial dos órgãos de Controle Interno e Externo</a:t>
            </a:r>
            <a:r>
              <a:rPr lang="pt-BR" sz="2000" dirty="0"/>
              <a:t> </a:t>
            </a:r>
          </a:p>
        </p:txBody>
      </p:sp>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188" y="5206702"/>
            <a:ext cx="16383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313445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5496" y="908720"/>
            <a:ext cx="9001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sz="2400" b="1" dirty="0"/>
              <a:t>Competência </a:t>
            </a:r>
            <a:r>
              <a:rPr lang="pt-BR" sz="2400" b="1" dirty="0" smtClean="0"/>
              <a:t>da Secretaria da Previdência</a:t>
            </a:r>
            <a:endParaRPr lang="pt-BR" sz="2400" b="1" dirty="0"/>
          </a:p>
          <a:p>
            <a:pPr algn="ctr"/>
            <a:r>
              <a:rPr lang="pt-BR" sz="2400" b="1" dirty="0"/>
              <a:t>na Fiscalização de Recursos Previdenciários</a:t>
            </a:r>
          </a:p>
          <a:p>
            <a:endParaRPr lang="pt-BR" sz="2400" b="1" i="1" dirty="0">
              <a:solidFill>
                <a:srgbClr val="FFFF00"/>
              </a:solidFill>
            </a:endParaRPr>
          </a:p>
          <a:p>
            <a:r>
              <a:rPr lang="pt-BR" sz="2000" b="1" i="1" dirty="0"/>
              <a:t>Fundamentação </a:t>
            </a:r>
            <a:r>
              <a:rPr lang="pt-BR" sz="2000" b="1" i="1" dirty="0" smtClean="0"/>
              <a:t>legal</a:t>
            </a:r>
            <a:endParaRPr lang="pt-BR" sz="2000" b="1" i="1" dirty="0"/>
          </a:p>
          <a:p>
            <a:r>
              <a:rPr lang="pt-BR" sz="2000" i="1" dirty="0" smtClean="0"/>
              <a:t>Art</a:t>
            </a:r>
            <a:r>
              <a:rPr lang="pt-BR" sz="2000" i="1" dirty="0"/>
              <a:t>. </a:t>
            </a:r>
            <a:r>
              <a:rPr lang="pt-BR" sz="2000" i="1" dirty="0" smtClean="0"/>
              <a:t>9º, I da Lei n° 9.717/98</a:t>
            </a:r>
            <a:endParaRPr lang="pt-BR" sz="2000" i="1" dirty="0"/>
          </a:p>
          <a:p>
            <a:endParaRPr lang="pt-BR" sz="2000" i="1" dirty="0">
              <a:solidFill>
                <a:srgbClr val="CC0000"/>
              </a:solidFill>
            </a:endParaRPr>
          </a:p>
          <a:p>
            <a:r>
              <a:rPr lang="pt-BR" sz="2000" i="1" dirty="0" smtClean="0"/>
              <a:t>[...]</a:t>
            </a:r>
            <a:r>
              <a:rPr lang="pt-BR" i="1" dirty="0"/>
              <a:t> 9º Compete à União, por intermédio do Ministério da Previdência e Assistência Social:</a:t>
            </a:r>
          </a:p>
          <a:p>
            <a:r>
              <a:rPr lang="pt-BR" i="1" dirty="0"/>
              <a:t>I - a orientação, </a:t>
            </a:r>
            <a:r>
              <a:rPr lang="pt-BR" i="1" u="sng" dirty="0"/>
              <a:t>supervisão </a:t>
            </a:r>
            <a:r>
              <a:rPr lang="pt-BR" i="1" dirty="0"/>
              <a:t>e o acompanhamento dos regimes próprios de previdência social dos servidores públicos e dos militares da União, dos Estados, do Distrito Federal e dos Municípios, e dos fundos a que se refere o art. 6º, para o fiel cumprimento dos dispositivos desta Lei;</a:t>
            </a:r>
          </a:p>
          <a:p>
            <a:pPr algn="l"/>
            <a:r>
              <a:rPr lang="pt-BR" sz="2400" b="1" dirty="0" smtClean="0"/>
              <a:t>Jurisdicionados do Departamento dos Regimes de Previdência no Serviço Público - DPRSP:</a:t>
            </a:r>
            <a:endParaRPr lang="pt-BR" sz="2400" b="1" dirty="0"/>
          </a:p>
          <a:p>
            <a:pPr algn="just"/>
            <a:endParaRPr lang="pt-BR" dirty="0"/>
          </a:p>
          <a:p>
            <a:pPr algn="just"/>
            <a:r>
              <a:rPr lang="pt-BR" dirty="0" smtClean="0"/>
              <a:t>Entes Federativos possuidores de  </a:t>
            </a:r>
            <a:r>
              <a:rPr lang="pt-BR" b="1" dirty="0"/>
              <a:t>Regimes Próprios de </a:t>
            </a:r>
            <a:endParaRPr lang="pt-BR" b="1" dirty="0" smtClean="0"/>
          </a:p>
          <a:p>
            <a:pPr algn="just"/>
            <a:r>
              <a:rPr lang="pt-BR" b="1" dirty="0" smtClean="0"/>
              <a:t>Previdência </a:t>
            </a:r>
            <a:r>
              <a:rPr lang="pt-BR" b="1" dirty="0"/>
              <a:t>Social – RPPS</a:t>
            </a:r>
            <a:r>
              <a:rPr lang="pt-BR" dirty="0"/>
              <a:t>.</a:t>
            </a:r>
          </a:p>
          <a:p>
            <a:pPr algn="just"/>
            <a:endParaRPr lang="pt-BR" dirty="0"/>
          </a:p>
          <a:p>
            <a:pPr algn="just"/>
            <a:endParaRPr lang="pt-BR" dirty="0">
              <a:solidFill>
                <a:srgbClr val="FFFF00"/>
              </a:solidFill>
              <a:cs typeface="Arial" charset="0"/>
            </a:endParaRPr>
          </a:p>
        </p:txBody>
      </p:sp>
      <p:pic>
        <p:nvPicPr>
          <p:cNvPr id="327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5278710"/>
            <a:ext cx="2088232"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61264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5496" y="908720"/>
            <a:ext cx="9001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pt-BR" sz="2400" b="1" dirty="0"/>
              <a:t>Competência dos Tribunais de Contas</a:t>
            </a:r>
          </a:p>
          <a:p>
            <a:pPr algn="ctr"/>
            <a:r>
              <a:rPr lang="pt-BR" sz="2400" b="1" dirty="0"/>
              <a:t>na Fiscalização de Recursos Previdenciários</a:t>
            </a:r>
          </a:p>
          <a:p>
            <a:endParaRPr lang="pt-BR" sz="2400" b="1" i="1" dirty="0">
              <a:solidFill>
                <a:srgbClr val="FFFF00"/>
              </a:solidFill>
            </a:endParaRPr>
          </a:p>
          <a:p>
            <a:r>
              <a:rPr lang="pt-BR" sz="2000" b="1" i="1" dirty="0"/>
              <a:t>Fundamentação Constitucional</a:t>
            </a:r>
          </a:p>
          <a:p>
            <a:endParaRPr lang="pt-BR" sz="2000" i="1" dirty="0"/>
          </a:p>
          <a:p>
            <a:r>
              <a:rPr lang="pt-BR" sz="2000" i="1" dirty="0"/>
              <a:t>Art. 71, </a:t>
            </a:r>
            <a:r>
              <a:rPr lang="pt-BR" dirty="0"/>
              <a:t>II, CF/88.</a:t>
            </a:r>
            <a:endParaRPr lang="pt-BR" sz="2000" i="1" dirty="0"/>
          </a:p>
          <a:p>
            <a:endParaRPr lang="pt-BR" sz="2000" i="1" dirty="0"/>
          </a:p>
          <a:p>
            <a:pPr algn="just"/>
            <a:r>
              <a:rPr lang="pt-BR" sz="2000" i="1" dirty="0"/>
              <a:t>[...] </a:t>
            </a:r>
            <a:r>
              <a:rPr lang="pt-BR" sz="2000" b="1" i="1" u="sng" dirty="0"/>
              <a:t>julgar</a:t>
            </a:r>
            <a:r>
              <a:rPr lang="pt-BR" sz="2000" i="1" dirty="0"/>
              <a:t> as contas dos administradores e demais responsáveis por dinheiros, bens e valores públicos da </a:t>
            </a:r>
            <a:r>
              <a:rPr lang="pt-BR" sz="2000" b="1" i="1" u="sng" dirty="0"/>
              <a:t>administração direta e indireta</a:t>
            </a:r>
            <a:r>
              <a:rPr lang="pt-BR" sz="2000" i="1" dirty="0"/>
              <a:t>, incluídas as fundações e sociedades instituídas e mantidas pelo Poder Público federal, e as contas daqueles que derem causa a perda, extravio ou outra irregularidade de que resulte prejuízo ao erário público</a:t>
            </a:r>
            <a:r>
              <a:rPr lang="pt-BR" i="1" dirty="0"/>
              <a:t>;</a:t>
            </a:r>
            <a:r>
              <a:rPr lang="pt-BR" dirty="0"/>
              <a:t> </a:t>
            </a:r>
          </a:p>
          <a:p>
            <a:r>
              <a:rPr lang="pt-BR" sz="2400" b="1" dirty="0" smtClean="0"/>
              <a:t>Jurisdicionados </a:t>
            </a:r>
            <a:r>
              <a:rPr lang="pt-BR" sz="2400" b="1" dirty="0"/>
              <a:t>dos Tribunais de Contas:</a:t>
            </a:r>
          </a:p>
          <a:p>
            <a:pPr algn="just"/>
            <a:endParaRPr lang="pt-BR" dirty="0"/>
          </a:p>
          <a:p>
            <a:pPr algn="just"/>
            <a:r>
              <a:rPr lang="pt-BR" dirty="0"/>
              <a:t>Unidades gestoras dos </a:t>
            </a:r>
            <a:r>
              <a:rPr lang="pt-BR" b="1" dirty="0"/>
              <a:t>Regimes Próprios de </a:t>
            </a:r>
            <a:endParaRPr lang="pt-BR" b="1" dirty="0" smtClean="0"/>
          </a:p>
          <a:p>
            <a:pPr algn="just"/>
            <a:r>
              <a:rPr lang="pt-BR" b="1" dirty="0" smtClean="0"/>
              <a:t>Previdência </a:t>
            </a:r>
            <a:r>
              <a:rPr lang="pt-BR" b="1" dirty="0"/>
              <a:t>Social – </a:t>
            </a:r>
            <a:r>
              <a:rPr lang="pt-BR" b="1" dirty="0" smtClean="0"/>
              <a:t>RPPS</a:t>
            </a:r>
            <a:r>
              <a:rPr lang="pt-BR" dirty="0"/>
              <a:t> </a:t>
            </a:r>
            <a:r>
              <a:rPr lang="pt-BR" dirty="0" smtClean="0"/>
              <a:t>(além do próprio Ente Federativo)</a:t>
            </a:r>
            <a:endParaRPr lang="pt-BR" dirty="0"/>
          </a:p>
          <a:p>
            <a:pPr algn="just"/>
            <a:endParaRPr lang="pt-BR" dirty="0"/>
          </a:p>
          <a:p>
            <a:pPr algn="just"/>
            <a:endParaRPr lang="pt-BR" dirty="0">
              <a:solidFill>
                <a:srgbClr val="FFFF00"/>
              </a:solidFill>
              <a:cs typeface="Arial" charset="0"/>
            </a:endParaRPr>
          </a:p>
        </p:txBody>
      </p:sp>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278710"/>
            <a:ext cx="2088232"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50529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5496" y="908720"/>
            <a:ext cx="900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pt-BR" sz="2000" i="1" dirty="0"/>
          </a:p>
          <a:p>
            <a:pPr algn="just"/>
            <a:endParaRPr lang="pt-BR" dirty="0">
              <a:solidFill>
                <a:srgbClr val="FFFF00"/>
              </a:solidFill>
              <a:cs typeface="Arial"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033463"/>
            <a:ext cx="708660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5896546"/>
            <a:ext cx="2088232" cy="84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22518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54" y="1052736"/>
            <a:ext cx="70866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278710"/>
            <a:ext cx="2088232"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84168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bwMode="auto">
          <a:xfrm>
            <a:off x="-36512" y="1412776"/>
            <a:ext cx="9144000" cy="1944688"/>
          </a:xfrm>
          <a:prstGeom prst="rect">
            <a:avLst/>
          </a:prstGeom>
          <a:ln>
            <a:miter lim="800000"/>
            <a:headEnd/>
            <a:tailEnd/>
          </a:ln>
        </p:spPr>
        <p:txBody>
          <a:bodyPr>
            <a:normAutofit fontScale="85000" lnSpcReduction="10000"/>
          </a:bodyPr>
          <a:lstStyle/>
          <a:p>
            <a:pPr algn="ctr" eaLnBrk="1" hangingPunct="1">
              <a:spcBef>
                <a:spcPct val="50000"/>
              </a:spcBef>
              <a:buNone/>
              <a:defRPr/>
            </a:pPr>
            <a:r>
              <a:rPr lang="pt-BR" sz="6000" b="1" dirty="0">
                <a:effectLst>
                  <a:outerShdw blurRad="38100" dist="38100" dir="2700000" algn="tl">
                    <a:srgbClr val="000000">
                      <a:alpha val="43137"/>
                    </a:srgbClr>
                  </a:outerShdw>
                </a:effectLst>
                <a:latin typeface="Calibri" pitchFamily="34" charset="0"/>
              </a:rPr>
              <a:t>Responsabilidades e Obrigações</a:t>
            </a:r>
            <a:endParaRPr lang="pt-BR" sz="6000" b="1" dirty="0">
              <a:solidFill>
                <a:srgbClr val="008080"/>
              </a:solidFill>
              <a:effectLst>
                <a:outerShdw blurRad="38100" dist="38100" dir="2700000" algn="tl">
                  <a:srgbClr val="000000">
                    <a:alpha val="43137"/>
                  </a:srgbClr>
                </a:outerShdw>
              </a:effectLst>
              <a:latin typeface="Calibri" pitchFamily="34" charset="0"/>
            </a:endParaRPr>
          </a:p>
          <a:p>
            <a:pPr algn="ctr" eaLnBrk="1" hangingPunct="1">
              <a:spcBef>
                <a:spcPct val="50000"/>
              </a:spcBef>
              <a:buFontTx/>
              <a:buNone/>
              <a:defRPr/>
            </a:pPr>
            <a:r>
              <a:rPr lang="pt-BR" sz="6000" b="1" dirty="0" smtClean="0">
                <a:effectLst>
                  <a:outerShdw blurRad="38100" dist="38100" dir="2700000" algn="tl">
                    <a:srgbClr val="C0C0C0"/>
                  </a:outerShdw>
                </a:effectLst>
                <a:latin typeface="Calibri" panose="020F0502020204030204" pitchFamily="34" charset="0"/>
                <a:cs typeface="Calibri" panose="020F0502020204030204" pitchFamily="34" charset="0"/>
              </a:rPr>
              <a:t>GERENCIAIS</a:t>
            </a:r>
          </a:p>
          <a:p>
            <a:pPr eaLnBrk="1" hangingPunct="1">
              <a:spcBef>
                <a:spcPct val="50000"/>
              </a:spcBef>
              <a:buFontTx/>
              <a:buNone/>
              <a:defRPr/>
            </a:pPr>
            <a:endParaRPr lang="pt-BR" sz="2800" dirty="0" smtClean="0">
              <a:effectLst>
                <a:outerShdw blurRad="38100" dist="38100" dir="2700000" algn="tl">
                  <a:srgbClr val="C0C0C0"/>
                </a:outerShdw>
              </a:effectLst>
              <a:latin typeface="Arial" charset="0"/>
            </a:endParaRPr>
          </a:p>
        </p:txBody>
      </p:sp>
      <p:sp>
        <p:nvSpPr>
          <p:cNvPr id="2" name="AutoShape 2" descr="Resultado de imagem para Obrigações lega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Obrigações lega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6" descr="Resultado de imagem para Obrigações lega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8" descr="Resultado de imagem para Obrigações lega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0" descr="Resultado de imagem para Obrigações legai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2" descr="Resultado de imagem para Obrigações legai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4" descr="Resultado de imagem para Obrigações legai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861048"/>
            <a:ext cx="417646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96626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228690"/>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 CERTIFICAÇÃO INSTITUCIONAL</a:t>
            </a:r>
          </a:p>
        </p:txBody>
      </p:sp>
      <p:sp>
        <p:nvSpPr>
          <p:cNvPr id="36867" name="Text Box 3"/>
          <p:cNvSpPr txBox="1">
            <a:spLocks noChangeArrowheads="1"/>
          </p:cNvSpPr>
          <p:nvPr/>
        </p:nvSpPr>
        <p:spPr bwMode="auto">
          <a:xfrm>
            <a:off x="323850" y="2374552"/>
            <a:ext cx="8640763" cy="3214688"/>
          </a:xfrm>
          <a:prstGeom prst="rect">
            <a:avLst/>
          </a:prstGeom>
          <a:noFill/>
          <a:ln w="25400" algn="ctr">
            <a:noFill/>
            <a:miter lim="800000"/>
            <a:headEnd/>
            <a:tailEnd/>
          </a:ln>
        </p:spPr>
        <p:txBody>
          <a:bodyPr/>
          <a:lstStyle/>
          <a:p>
            <a:pPr marL="431800" algn="just">
              <a:buFont typeface="Arial" panose="020B0604020202020204" pitchFamily="34" charset="0"/>
              <a:buChar char="•"/>
              <a:defRPr/>
            </a:pPr>
            <a:r>
              <a:rPr lang="pt-BR" altLang="pt-BR" b="1" dirty="0"/>
              <a:t>REGULAMENTAÇÃO</a:t>
            </a:r>
            <a:r>
              <a:rPr lang="pt-BR" altLang="pt-BR" b="1" dirty="0" smtClean="0"/>
              <a:t>:</a:t>
            </a:r>
          </a:p>
          <a:p>
            <a:pPr marL="431800" algn="just">
              <a:defRPr/>
            </a:pPr>
            <a:endParaRPr lang="pt-BR" altLang="pt-BR" b="1" dirty="0"/>
          </a:p>
          <a:p>
            <a:pPr marL="774900" indent="-342900" algn="just">
              <a:buFont typeface="Wingdings" pitchFamily="2" charset="2"/>
              <a:buChar char="à"/>
              <a:defRPr/>
            </a:pPr>
            <a:r>
              <a:rPr lang="pt-BR" altLang="pt-BR" dirty="0" smtClean="0"/>
              <a:t>Portaria </a:t>
            </a:r>
            <a:r>
              <a:rPr lang="pt-BR" altLang="pt-BR" dirty="0"/>
              <a:t>MPS nº 185/2015, de 14/05/2015</a:t>
            </a:r>
            <a:r>
              <a:rPr lang="pt-BR" altLang="pt-BR" dirty="0" smtClean="0"/>
              <a:t>.</a:t>
            </a:r>
          </a:p>
          <a:p>
            <a:pPr marL="432000" algn="just">
              <a:defRPr/>
            </a:pPr>
            <a:endParaRPr lang="pt-BR" altLang="pt-BR" dirty="0"/>
          </a:p>
          <a:p>
            <a:pPr marL="432000" indent="0" algn="just">
              <a:defRPr/>
            </a:pPr>
            <a:r>
              <a:rPr lang="pt-BR" altLang="pt-BR" dirty="0">
                <a:sym typeface="Wingdings" panose="05000000000000000000" pitchFamily="2" charset="2"/>
              </a:rPr>
              <a:t> Manual do Pró-Gestão RPPS, </a:t>
            </a:r>
            <a:r>
              <a:rPr lang="pt-BR" altLang="pt-BR" dirty="0" smtClean="0">
                <a:sym typeface="Wingdings" panose="05000000000000000000" pitchFamily="2" charset="2"/>
              </a:rPr>
              <a:t>editado </a:t>
            </a:r>
            <a:r>
              <a:rPr lang="pt-BR" altLang="pt-BR" dirty="0">
                <a:sym typeface="Wingdings" panose="05000000000000000000" pitchFamily="2" charset="2"/>
              </a:rPr>
              <a:t>pela SPPS</a:t>
            </a:r>
            <a:r>
              <a:rPr lang="pt-BR" altLang="pt-BR" dirty="0" smtClean="0">
                <a:sym typeface="Wingdings" panose="05000000000000000000" pitchFamily="2" charset="2"/>
              </a:rPr>
              <a:t>. </a:t>
            </a:r>
            <a:endParaRPr lang="pt-BR" altLang="pt-BR"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085184"/>
            <a:ext cx="252028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515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736"/>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 CERTIFICAÇÃO INSTITUCIONAL</a:t>
            </a:r>
          </a:p>
        </p:txBody>
      </p:sp>
      <p:sp>
        <p:nvSpPr>
          <p:cNvPr id="36867" name="Text Box 3"/>
          <p:cNvSpPr txBox="1">
            <a:spLocks noChangeArrowheads="1"/>
          </p:cNvSpPr>
          <p:nvPr/>
        </p:nvSpPr>
        <p:spPr bwMode="auto">
          <a:xfrm>
            <a:off x="323850" y="1556792"/>
            <a:ext cx="8640763" cy="3214688"/>
          </a:xfrm>
          <a:prstGeom prst="rect">
            <a:avLst/>
          </a:prstGeom>
          <a:noFill/>
          <a:ln w="25400" algn="ctr">
            <a:noFill/>
            <a:miter lim="800000"/>
            <a:headEnd/>
            <a:tailEnd/>
          </a:ln>
        </p:spPr>
        <p:txBody>
          <a:bodyPr/>
          <a:lstStyle/>
          <a:p>
            <a:pPr marL="431800" algn="just">
              <a:buFont typeface="Arial" panose="020B0604020202020204" pitchFamily="34" charset="0"/>
              <a:buChar char="•"/>
              <a:defRPr/>
            </a:pPr>
            <a:r>
              <a:rPr lang="pt-BR" altLang="pt-BR" b="1" dirty="0" smtClean="0"/>
              <a:t>FASES:</a:t>
            </a:r>
          </a:p>
          <a:p>
            <a:pPr marL="431800" algn="just">
              <a:defRPr/>
            </a:pPr>
            <a:endParaRPr lang="pt-BR" altLang="pt-BR" b="1" dirty="0"/>
          </a:p>
          <a:p>
            <a:pPr marL="774900" indent="-342900" algn="just">
              <a:buFont typeface="Wingdings" pitchFamily="2" charset="2"/>
              <a:buChar char="à"/>
              <a:defRPr/>
            </a:pPr>
            <a:r>
              <a:rPr lang="pt-BR" altLang="pt-BR" dirty="0" smtClean="0"/>
              <a:t>Portaria </a:t>
            </a:r>
            <a:r>
              <a:rPr lang="pt-BR" altLang="pt-BR" dirty="0"/>
              <a:t>MPS nº 185/2015, de </a:t>
            </a:r>
            <a:r>
              <a:rPr lang="pt-BR" altLang="pt-BR" dirty="0" smtClean="0"/>
              <a:t>14/05/2015, instituiu o Pró – Gestão RPPS.</a:t>
            </a:r>
          </a:p>
          <a:p>
            <a:pPr marL="432000" indent="0" algn="just">
              <a:defRPr/>
            </a:pPr>
            <a:endParaRPr lang="pt-BR" altLang="pt-BR" dirty="0" smtClean="0">
              <a:sym typeface="Wingdings" panose="05000000000000000000" pitchFamily="2" charset="2"/>
            </a:endParaRPr>
          </a:p>
          <a:p>
            <a:pPr marL="432000" indent="0" algn="just">
              <a:defRPr/>
            </a:pPr>
            <a:r>
              <a:rPr lang="pt-BR" altLang="pt-BR" dirty="0" smtClean="0">
                <a:sym typeface="Wingdings" panose="05000000000000000000" pitchFamily="2" charset="2"/>
              </a:rPr>
              <a:t> </a:t>
            </a:r>
            <a:r>
              <a:rPr lang="pt-BR" altLang="pt-BR" dirty="0">
                <a:sym typeface="Wingdings" panose="05000000000000000000" pitchFamily="2" charset="2"/>
              </a:rPr>
              <a:t>Manual do </a:t>
            </a:r>
            <a:r>
              <a:rPr lang="pt-BR" altLang="pt-BR" dirty="0" err="1">
                <a:sym typeface="Wingdings" panose="05000000000000000000" pitchFamily="2" charset="2"/>
              </a:rPr>
              <a:t>Pró-Gestão</a:t>
            </a:r>
            <a:r>
              <a:rPr lang="pt-BR" altLang="pt-BR" dirty="0">
                <a:sym typeface="Wingdings" panose="05000000000000000000" pitchFamily="2" charset="2"/>
              </a:rPr>
              <a:t> RPPS, editado pela </a:t>
            </a:r>
            <a:r>
              <a:rPr lang="pt-BR" altLang="pt-BR" dirty="0" smtClean="0">
                <a:sym typeface="Wingdings" panose="05000000000000000000" pitchFamily="2" charset="2"/>
              </a:rPr>
              <a:t>SPPS, ficou em </a:t>
            </a:r>
            <a:r>
              <a:rPr lang="pt-BR" altLang="pt-BR" dirty="0">
                <a:sym typeface="Wingdings" panose="05000000000000000000" pitchFamily="2" charset="2"/>
              </a:rPr>
              <a:t>Consulta Pública </a:t>
            </a:r>
            <a:r>
              <a:rPr lang="pt-BR" altLang="pt-BR" dirty="0" smtClean="0">
                <a:sym typeface="Wingdings" panose="05000000000000000000" pitchFamily="2" charset="2"/>
              </a:rPr>
              <a:t>no período de </a:t>
            </a:r>
            <a:r>
              <a:rPr lang="pt-BR" altLang="pt-BR" dirty="0">
                <a:sym typeface="Wingdings" panose="05000000000000000000" pitchFamily="2" charset="2"/>
              </a:rPr>
              <a:t>10/12/2015 à</a:t>
            </a:r>
            <a:r>
              <a:rPr lang="pt-BR" altLang="pt-BR" dirty="0" smtClean="0">
                <a:sym typeface="Wingdings" panose="05000000000000000000" pitchFamily="2" charset="2"/>
              </a:rPr>
              <a:t> 21/03/2016.</a:t>
            </a:r>
            <a:endParaRPr lang="pt-BR" altLang="pt-BR" dirty="0"/>
          </a:p>
          <a:p>
            <a:pPr marL="774900" indent="-342900" algn="just">
              <a:buFont typeface="Wingdings" pitchFamily="2" charset="2"/>
              <a:buChar char="à"/>
              <a:defRPr/>
            </a:pPr>
            <a:endParaRPr lang="pt-BR" altLang="pt-BR" dirty="0" smtClean="0"/>
          </a:p>
          <a:p>
            <a:pPr marL="774900" indent="-342900" algn="just">
              <a:buFont typeface="Wingdings"/>
              <a:buChar char="à"/>
              <a:defRPr/>
            </a:pPr>
            <a:r>
              <a:rPr lang="pt-BR" altLang="pt-BR" dirty="0" smtClean="0">
                <a:sym typeface="Wingdings" panose="05000000000000000000" pitchFamily="2" charset="2"/>
              </a:rPr>
              <a:t>Manual </a:t>
            </a:r>
            <a:r>
              <a:rPr lang="pt-BR" altLang="pt-BR" dirty="0">
                <a:sym typeface="Wingdings" panose="05000000000000000000" pitchFamily="2" charset="2"/>
              </a:rPr>
              <a:t>do Pró-Gestão RPPS, </a:t>
            </a:r>
            <a:r>
              <a:rPr lang="pt-BR" altLang="pt-BR" dirty="0" smtClean="0">
                <a:sym typeface="Wingdings" panose="05000000000000000000" pitchFamily="2" charset="2"/>
              </a:rPr>
              <a:t>editado  e publicado pela SPPS, em 09/12/2016, encontra-se na página da previdência social; </a:t>
            </a:r>
            <a:r>
              <a:rPr lang="pt-BR" altLang="pt-BR" dirty="0" smtClean="0">
                <a:sym typeface="Wingdings" panose="05000000000000000000" pitchFamily="2" charset="2"/>
                <a:hlinkClick r:id="rId3"/>
              </a:rPr>
              <a:t>www.previdencia.gov.br</a:t>
            </a:r>
            <a:endParaRPr lang="pt-BR" altLang="pt-BR" dirty="0" smtClean="0">
              <a:sym typeface="Wingdings" panose="05000000000000000000" pitchFamily="2" charset="2"/>
            </a:endParaRPr>
          </a:p>
          <a:p>
            <a:pPr marL="774900" indent="-342900" algn="just">
              <a:buFont typeface="Wingdings"/>
              <a:buChar char="à"/>
              <a:defRPr/>
            </a:pPr>
            <a:r>
              <a:rPr lang="pt-BR" altLang="pt-BR" dirty="0" smtClean="0">
                <a:sym typeface="Wingdings" panose="05000000000000000000" pitchFamily="2" charset="2"/>
              </a:rPr>
              <a:t>Próxima fase: - Audiência Pública para o credenciamento da (s) Certificadora (s);</a:t>
            </a:r>
          </a:p>
          <a:p>
            <a:pPr marL="432000" algn="just">
              <a:defRPr/>
            </a:pPr>
            <a:r>
              <a:rPr lang="pt-BR" altLang="pt-BR" dirty="0" smtClean="0"/>
              <a:t>                                 - Adesão dos Entes Federativos</a:t>
            </a:r>
          </a:p>
          <a:p>
            <a:pPr marL="432000" algn="just">
              <a:defRPr/>
            </a:pPr>
            <a:r>
              <a:rPr lang="pt-BR" altLang="pt-BR" dirty="0"/>
              <a:t> </a:t>
            </a:r>
            <a:r>
              <a:rPr lang="pt-BR" altLang="pt-BR" dirty="0" smtClean="0"/>
              <a:t>                                   interessados.</a:t>
            </a:r>
            <a:endParaRPr lang="pt-BR" altLang="pt-BR" dirty="0"/>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085184"/>
            <a:ext cx="252028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446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 </a:t>
            </a:r>
            <a:r>
              <a:rPr lang="pt-BR" b="1" dirty="0" smtClean="0"/>
              <a:t>PARÂMETROS</a:t>
            </a:r>
            <a:endParaRPr lang="pt-BR" b="1" dirty="0"/>
          </a:p>
        </p:txBody>
      </p:sp>
      <p:sp>
        <p:nvSpPr>
          <p:cNvPr id="36867" name="Text Box 3"/>
          <p:cNvSpPr txBox="1">
            <a:spLocks noChangeArrowheads="1"/>
          </p:cNvSpPr>
          <p:nvPr/>
        </p:nvSpPr>
        <p:spPr bwMode="auto">
          <a:xfrm>
            <a:off x="323850" y="1798488"/>
            <a:ext cx="8640763" cy="3214688"/>
          </a:xfrm>
          <a:prstGeom prst="rect">
            <a:avLst/>
          </a:prstGeom>
          <a:noFill/>
          <a:ln w="25400" algn="ctr">
            <a:noFill/>
            <a:miter lim="800000"/>
            <a:headEnd/>
            <a:tailEnd/>
          </a:ln>
        </p:spPr>
        <p:txBody>
          <a:bodyPr/>
          <a:lstStyle/>
          <a:p>
            <a:pPr marL="431800" algn="just">
              <a:buFont typeface="Arial" panose="020B0604020202020204" pitchFamily="34" charset="0"/>
              <a:buChar char="•"/>
              <a:defRPr/>
            </a:pPr>
            <a:r>
              <a:rPr lang="pt-BR" b="1" dirty="0"/>
              <a:t>PRÓ-GESTÃO RPPS:</a:t>
            </a:r>
            <a:r>
              <a:rPr lang="pt-BR" dirty="0"/>
              <a:t> Programa de Certificação Institucional e Modernização da Gestão dos Regimes Próprios de Previdência Social da União, dos Estados, do Distrito Federal e dos Municípios.</a:t>
            </a:r>
            <a:endParaRPr lang="pt-BR" b="1" dirty="0"/>
          </a:p>
          <a:p>
            <a:pPr marL="88900" indent="0" algn="just">
              <a:defRPr/>
            </a:pPr>
            <a:endParaRPr lang="pt-BR" sz="1100" b="1" dirty="0"/>
          </a:p>
          <a:p>
            <a:pPr marL="431800" algn="just">
              <a:buFont typeface="Arial" panose="020B0604020202020204" pitchFamily="34" charset="0"/>
              <a:buChar char="•"/>
              <a:defRPr/>
            </a:pPr>
            <a:r>
              <a:rPr lang="pt-BR" b="1" dirty="0"/>
              <a:t>OBJETIVO:</a:t>
            </a:r>
            <a:r>
              <a:rPr lang="pt-BR" dirty="0"/>
              <a:t> Incentivar os Regimes Próprios de Previdência Social a adotarem </a:t>
            </a:r>
            <a:r>
              <a:rPr lang="pt-BR" u="sng" dirty="0"/>
              <a:t>melhores práticas de gestão previdenciária</a:t>
            </a:r>
            <a:r>
              <a:rPr lang="pt-BR" dirty="0"/>
              <a:t>, que proporcionem </a:t>
            </a:r>
            <a:r>
              <a:rPr lang="pt-BR" u="sng" dirty="0"/>
              <a:t>maior controle dos seus ativos e passivos</a:t>
            </a:r>
            <a:r>
              <a:rPr lang="pt-BR" dirty="0"/>
              <a:t> e mais </a:t>
            </a:r>
            <a:r>
              <a:rPr lang="pt-BR" u="sng" dirty="0"/>
              <a:t>transparência no relacionamento com os segurados e a sociedade</a:t>
            </a:r>
            <a:r>
              <a:rPr lang="pt-BR" dirty="0"/>
              <a:t>.</a:t>
            </a:r>
          </a:p>
          <a:p>
            <a:pPr marL="88900" indent="0" algn="just">
              <a:defRPr/>
            </a:pPr>
            <a:endParaRPr lang="pt-BR" altLang="pt-BR" sz="1100" dirty="0"/>
          </a:p>
          <a:p>
            <a:pPr marL="431800" algn="just">
              <a:buFont typeface="Arial" panose="020B0604020202020204" pitchFamily="34" charset="0"/>
              <a:buChar char="•"/>
              <a:defRPr/>
            </a:pPr>
            <a:r>
              <a:rPr lang="pt-BR" altLang="pt-BR" b="1" dirty="0"/>
              <a:t>ADESÃO:</a:t>
            </a:r>
            <a:r>
              <a:rPr lang="pt-BR" altLang="pt-BR" dirty="0"/>
              <a:t> Facultativa.</a:t>
            </a:r>
          </a:p>
          <a:p>
            <a:pPr marL="88900" indent="0" algn="just">
              <a:defRPr/>
            </a:pPr>
            <a:endParaRPr lang="pt-BR" altLang="pt-BR" sz="1100" dirty="0"/>
          </a:p>
          <a:p>
            <a:pPr marL="431800" algn="just">
              <a:buFont typeface="Arial" panose="020B0604020202020204" pitchFamily="34" charset="0"/>
              <a:buChar char="•"/>
              <a:defRPr/>
            </a:pPr>
            <a:r>
              <a:rPr lang="pt-BR" altLang="pt-BR" b="1" dirty="0"/>
              <a:t>SOLICITANTES: </a:t>
            </a:r>
            <a:r>
              <a:rPr lang="pt-BR" altLang="pt-BR" dirty="0"/>
              <a:t>Representantes legais do Ente Federativo e da Unidade Gestora do RPPS.</a:t>
            </a:r>
          </a:p>
          <a:p>
            <a:pPr marL="88900" indent="0" algn="just">
              <a:defRPr/>
            </a:pPr>
            <a:endParaRPr lang="pt-BR" altLang="pt-BR" sz="1100" dirty="0"/>
          </a:p>
          <a:p>
            <a:pPr marL="431800" algn="just">
              <a:buFont typeface="Arial" panose="020B0604020202020204" pitchFamily="34" charset="0"/>
              <a:buChar char="•"/>
              <a:defRPr/>
            </a:pPr>
            <a:r>
              <a:rPr lang="pt-BR" altLang="pt-BR" b="1" dirty="0"/>
              <a:t>VALIDADE DA CERTIFICAÇÃO: </a:t>
            </a:r>
            <a:r>
              <a:rPr lang="pt-BR" altLang="pt-BR" dirty="0"/>
              <a:t>03 (três) anos.</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157192"/>
            <a:ext cx="2304256"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64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 </a:t>
            </a:r>
            <a:r>
              <a:rPr lang="pt-BR" b="1" dirty="0" smtClean="0"/>
              <a:t>PARÂMETROS</a:t>
            </a:r>
            <a:endParaRPr lang="pt-BR" b="1" dirty="0"/>
          </a:p>
        </p:txBody>
      </p:sp>
      <p:sp>
        <p:nvSpPr>
          <p:cNvPr id="36867" name="Text Box 3"/>
          <p:cNvSpPr txBox="1">
            <a:spLocks noChangeArrowheads="1"/>
          </p:cNvSpPr>
          <p:nvPr/>
        </p:nvSpPr>
        <p:spPr bwMode="auto">
          <a:xfrm>
            <a:off x="323850" y="1870496"/>
            <a:ext cx="8640763" cy="3214688"/>
          </a:xfrm>
          <a:prstGeom prst="rect">
            <a:avLst/>
          </a:prstGeom>
          <a:noFill/>
          <a:ln w="25400" algn="ctr">
            <a:noFill/>
            <a:miter lim="800000"/>
            <a:headEnd/>
            <a:tailEnd/>
          </a:ln>
        </p:spPr>
        <p:txBody>
          <a:bodyPr/>
          <a:lstStyle/>
          <a:p>
            <a:pPr marL="431800" algn="just">
              <a:buFont typeface="Arial" panose="020B0604020202020204" pitchFamily="34" charset="0"/>
              <a:buChar char="•"/>
              <a:defRPr/>
            </a:pPr>
            <a:r>
              <a:rPr lang="pt-BR" b="1" dirty="0"/>
              <a:t>DIMENSÕES: </a:t>
            </a:r>
            <a:r>
              <a:rPr lang="pt-BR" dirty="0"/>
              <a:t>Controles Internos, Governança Corporativa e Educação Previdenciária.</a:t>
            </a:r>
          </a:p>
          <a:p>
            <a:pPr marL="88900" indent="0" algn="just">
              <a:defRPr/>
            </a:pPr>
            <a:r>
              <a:rPr lang="pt-BR" dirty="0"/>
              <a:t> </a:t>
            </a:r>
            <a:endParaRPr lang="pt-BR" altLang="pt-BR" dirty="0"/>
          </a:p>
          <a:p>
            <a:pPr marL="431800" algn="just">
              <a:buFont typeface="Arial" panose="020B0604020202020204" pitchFamily="34" charset="0"/>
              <a:buChar char="•"/>
              <a:defRPr/>
            </a:pPr>
            <a:r>
              <a:rPr lang="pt-BR" altLang="pt-BR" b="1" dirty="0"/>
              <a:t>NÍVEIS DE ADERÊNCIA:</a:t>
            </a:r>
            <a:r>
              <a:rPr lang="pt-BR" altLang="pt-BR" dirty="0"/>
              <a:t> 04 (quatro) níveis.</a:t>
            </a:r>
          </a:p>
          <a:p>
            <a:pPr marL="88900" indent="0" algn="just">
              <a:defRPr/>
            </a:pPr>
            <a:endParaRPr lang="pt-BR" altLang="pt-BR" dirty="0"/>
          </a:p>
          <a:p>
            <a:pPr marL="431800" algn="just">
              <a:buFont typeface="Arial" panose="020B0604020202020204" pitchFamily="34" charset="0"/>
              <a:buChar char="•"/>
              <a:defRPr/>
            </a:pPr>
            <a:r>
              <a:rPr lang="pt-BR" altLang="pt-BR" b="1" dirty="0"/>
              <a:t>REQUISITO MÍNIMO: </a:t>
            </a:r>
            <a:r>
              <a:rPr lang="pt-BR" altLang="pt-BR" dirty="0"/>
              <a:t>Certificado de Regularidade Previdenciária - CRP válido.</a:t>
            </a:r>
          </a:p>
          <a:p>
            <a:pPr marL="88900" indent="0" algn="just">
              <a:defRPr/>
            </a:pPr>
            <a:endParaRPr lang="pt-BR" altLang="pt-BR" dirty="0"/>
          </a:p>
          <a:p>
            <a:pPr marL="431800" algn="just">
              <a:buFont typeface="Arial" panose="020B0604020202020204" pitchFamily="34" charset="0"/>
              <a:buChar char="•"/>
              <a:defRPr/>
            </a:pPr>
            <a:r>
              <a:rPr lang="pt-BR" altLang="pt-BR" b="1" dirty="0"/>
              <a:t>AVALIAÇÃO DAS AÇÕES: </a:t>
            </a:r>
            <a:r>
              <a:rPr lang="pt-BR" altLang="pt-BR" dirty="0"/>
              <a:t>Entidades certificadoras credenciadas pelo Ministério da Previdência Social - MPS.</a:t>
            </a:r>
          </a:p>
          <a:p>
            <a:pPr marL="442913" indent="0" algn="just">
              <a:defRPr/>
            </a:pPr>
            <a:r>
              <a:rPr lang="pt-BR" altLang="pt-BR" sz="2400" b="1" dirty="0" smtClean="0">
                <a:solidFill>
                  <a:schemeClr val="bg1"/>
                </a:solidFill>
              </a:rPr>
              <a:t>do </a:t>
            </a:r>
            <a:r>
              <a:rPr lang="pt-BR" altLang="pt-BR" sz="2400" b="1" dirty="0">
                <a:solidFill>
                  <a:schemeClr val="bg1"/>
                </a:solidFill>
              </a:rPr>
              <a:t>Programa</a:t>
            </a:r>
          </a:p>
          <a:p>
            <a:pPr marL="539750" indent="-454025"/>
            <a:endParaRPr lang="pt-BR" dirty="0"/>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085184"/>
            <a:ext cx="2304256" cy="158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239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bwMode="auto">
          <a:xfrm>
            <a:off x="611560" y="2492896"/>
            <a:ext cx="8064896" cy="3133083"/>
          </a:xfrm>
          <a:prstGeom prst="rect">
            <a:avLst/>
          </a:prstGeom>
          <a:ln>
            <a:miter lim="800000"/>
            <a:headEnd/>
            <a:tailEnd/>
          </a:ln>
        </p:spPr>
        <p:txBody>
          <a:bodyPr>
            <a:normAutofit fontScale="92500" lnSpcReduction="10000"/>
          </a:bodyPr>
          <a:lstStyle/>
          <a:p>
            <a:pPr algn="ctr" eaLnBrk="1" hangingPunct="1">
              <a:lnSpc>
                <a:spcPct val="120000"/>
              </a:lnSpc>
              <a:spcBef>
                <a:spcPct val="50000"/>
              </a:spcBef>
              <a:buFontTx/>
              <a:buNone/>
              <a:defRPr/>
            </a:pPr>
            <a:r>
              <a:rPr lang="pt-BR" sz="4300" b="1" dirty="0">
                <a:latin typeface="Calibri" pitchFamily="34" charset="0"/>
              </a:rPr>
              <a:t>A Gestão do RPPS - Responsabilidades e </a:t>
            </a:r>
            <a:r>
              <a:rPr lang="pt-BR" sz="4300" b="1" dirty="0" smtClean="0">
                <a:latin typeface="Calibri" pitchFamily="34" charset="0"/>
              </a:rPr>
              <a:t>Obrigações</a:t>
            </a:r>
            <a:endParaRPr lang="pt-BR" sz="4300" b="1" dirty="0" smtClean="0">
              <a:solidFill>
                <a:srgbClr val="008080"/>
              </a:solidFill>
              <a:latin typeface="Calibri" pitchFamily="34" charset="0"/>
            </a:endParaRPr>
          </a:p>
          <a:p>
            <a:pPr algn="ctr" eaLnBrk="1" hangingPunct="1">
              <a:spcBef>
                <a:spcPct val="50000"/>
              </a:spcBef>
              <a:buFontTx/>
              <a:buNone/>
              <a:defRPr/>
            </a:pPr>
            <a:endParaRPr lang="pt-BR" sz="2800" dirty="0" smtClean="0">
              <a:effectLst>
                <a:outerShdw blurRad="38100" dist="38100" dir="2700000" algn="tl">
                  <a:srgbClr val="C0C0C0"/>
                </a:outerShdw>
              </a:effectLst>
              <a:latin typeface="Arial" charset="0"/>
            </a:endParaRPr>
          </a:p>
          <a:p>
            <a:pPr algn="ctr" eaLnBrk="1" hangingPunct="1">
              <a:spcBef>
                <a:spcPct val="50000"/>
              </a:spcBef>
              <a:buFontTx/>
              <a:buNone/>
              <a:defRPr/>
            </a:pPr>
            <a:endParaRPr lang="pt-BR" sz="2800" b="1" dirty="0" smtClean="0">
              <a:solidFill>
                <a:srgbClr val="008080"/>
              </a:solidFill>
              <a:effectLst>
                <a:outerShdw blurRad="38100" dist="38100" dir="2700000" algn="tl">
                  <a:srgbClr val="C0C0C0"/>
                </a:outerShdw>
              </a:effectLst>
              <a:latin typeface="Arial" charset="0"/>
            </a:endParaRPr>
          </a:p>
          <a:p>
            <a:pPr>
              <a:buFontTx/>
              <a:buNone/>
              <a:defRPr/>
            </a:pPr>
            <a:r>
              <a:rPr lang="pt-BR" sz="3600" b="1" dirty="0" smtClean="0">
                <a:solidFill>
                  <a:srgbClr val="008080"/>
                </a:solidFill>
                <a:effectLst>
                  <a:outerShdw blurRad="38100" dist="38100" dir="2700000" algn="tl">
                    <a:srgbClr val="C0C0C0"/>
                  </a:outerShdw>
                </a:effectLst>
                <a:latin typeface="Arial" charset="0"/>
              </a:rPr>
              <a:t>                                    </a:t>
            </a:r>
          </a:p>
        </p:txBody>
      </p:sp>
      <p:pic>
        <p:nvPicPr>
          <p:cNvPr id="4" name="Picture 7" descr="C:\Users\Laura\AppData\Local\Microsoft\Windows\INetCache\IE\R90D8GVU\Réprésentation_dinterne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4654607"/>
            <a:ext cx="2182851" cy="194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825021"/>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798488"/>
            <a:ext cx="8640763" cy="3214688"/>
          </a:xfrm>
          <a:prstGeom prst="rect">
            <a:avLst/>
          </a:prstGeom>
          <a:noFill/>
          <a:ln w="25400" algn="ctr">
            <a:noFill/>
            <a:miter lim="800000"/>
            <a:headEnd/>
            <a:tailEnd/>
          </a:ln>
        </p:spPr>
        <p:txBody>
          <a:bodyPr/>
          <a:lstStyle/>
          <a:p>
            <a:pPr marL="539750" indent="-454025"/>
            <a:r>
              <a:rPr lang="pt-BR" b="1" dirty="0"/>
              <a:t>I - </a:t>
            </a:r>
            <a:r>
              <a:rPr lang="pt-BR" b="1" u="sng" dirty="0"/>
              <a:t>CONTROLES </a:t>
            </a:r>
            <a:r>
              <a:rPr lang="pt-BR" b="1" u="sng" dirty="0" smtClean="0"/>
              <a:t>INTERNOS</a:t>
            </a:r>
          </a:p>
          <a:p>
            <a:pPr marL="539750" indent="-454025"/>
            <a:endParaRPr lang="pt-BR" dirty="0"/>
          </a:p>
          <a:p>
            <a:pPr marL="539750" indent="-454025"/>
            <a:endParaRPr lang="pt-BR" sz="1050" dirty="0"/>
          </a:p>
          <a:p>
            <a:pPr marL="539750" indent="-454025">
              <a:lnSpc>
                <a:spcPct val="150000"/>
              </a:lnSpc>
            </a:pPr>
            <a:r>
              <a:rPr lang="pt-BR" dirty="0"/>
              <a:t>1 - </a:t>
            </a:r>
            <a:r>
              <a:rPr lang="pt-BR" b="1" dirty="0"/>
              <a:t>Mapeamento </a:t>
            </a:r>
            <a:r>
              <a:rPr lang="pt-BR" b="1" dirty="0" smtClean="0"/>
              <a:t>das atividades das áreas de atuação do RPPS</a:t>
            </a:r>
            <a:endParaRPr lang="pt-BR" dirty="0"/>
          </a:p>
          <a:p>
            <a:pPr marL="539750" indent="-454025">
              <a:lnSpc>
                <a:spcPct val="150000"/>
              </a:lnSpc>
            </a:pPr>
            <a:endParaRPr lang="pt-BR" dirty="0"/>
          </a:p>
          <a:p>
            <a:pPr marL="539750" indent="-454025">
              <a:lnSpc>
                <a:spcPct val="150000"/>
              </a:lnSpc>
              <a:buFont typeface="Wingdings" pitchFamily="2" charset="2"/>
              <a:buChar char="ü"/>
            </a:pPr>
            <a:r>
              <a:rPr lang="pt-BR" dirty="0"/>
              <a:t>Escolha da(s) área(s) a serem </a:t>
            </a:r>
            <a:r>
              <a:rPr lang="pt-BR" dirty="0" smtClean="0"/>
              <a:t>mapeadas obrigatórias</a:t>
            </a:r>
            <a:endParaRPr lang="pt-BR" dirty="0"/>
          </a:p>
          <a:p>
            <a:pPr marL="539750" indent="-454025">
              <a:lnSpc>
                <a:spcPct val="150000"/>
              </a:lnSpc>
              <a:buFont typeface="Wingdings" pitchFamily="2" charset="2"/>
              <a:buChar char="ü"/>
            </a:pPr>
            <a:r>
              <a:rPr lang="pt-BR" dirty="0"/>
              <a:t>Definição da quantidade de áreas a serem </a:t>
            </a:r>
            <a:r>
              <a:rPr lang="pt-BR" dirty="0" smtClean="0"/>
              <a:t>mapeadas</a:t>
            </a:r>
            <a:endParaRPr lang="pt-BR"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446" y="5085035"/>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44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798488"/>
            <a:ext cx="8640763" cy="3214688"/>
          </a:xfrm>
          <a:prstGeom prst="rect">
            <a:avLst/>
          </a:prstGeom>
          <a:noFill/>
          <a:ln w="25400" algn="ctr">
            <a:noFill/>
            <a:miter lim="800000"/>
            <a:headEnd/>
            <a:tailEnd/>
          </a:ln>
        </p:spPr>
        <p:txBody>
          <a:bodyPr/>
          <a:lstStyle/>
          <a:p>
            <a:pPr marL="539750" indent="-454025"/>
            <a:r>
              <a:rPr lang="pt-BR" b="1" dirty="0"/>
              <a:t>I - </a:t>
            </a:r>
            <a:r>
              <a:rPr lang="pt-BR" b="1" u="sng" dirty="0"/>
              <a:t>CONTROLES </a:t>
            </a:r>
            <a:r>
              <a:rPr lang="pt-BR" b="1" u="sng" dirty="0" smtClean="0"/>
              <a:t>INTERNOS</a:t>
            </a:r>
          </a:p>
          <a:p>
            <a:pPr marL="539750" indent="-454025"/>
            <a:endParaRPr lang="pt-BR" dirty="0"/>
          </a:p>
          <a:p>
            <a:pPr marL="539750" indent="-454025">
              <a:lnSpc>
                <a:spcPct val="150000"/>
              </a:lnSpc>
            </a:pPr>
            <a:r>
              <a:rPr lang="pt-BR" b="1" dirty="0" smtClean="0"/>
              <a:t>2 </a:t>
            </a:r>
            <a:r>
              <a:rPr lang="pt-BR" b="1" dirty="0"/>
              <a:t>- </a:t>
            </a:r>
            <a:r>
              <a:rPr lang="pt-BR" b="1" dirty="0" err="1"/>
              <a:t>Manualização</a:t>
            </a:r>
            <a:r>
              <a:rPr lang="pt-BR" b="1" dirty="0"/>
              <a:t> das atividades das áreas de atuação do </a:t>
            </a:r>
            <a:r>
              <a:rPr lang="pt-BR" b="1" dirty="0" smtClean="0"/>
              <a:t>RPPS</a:t>
            </a:r>
          </a:p>
          <a:p>
            <a:pPr marL="539750" indent="-454025">
              <a:lnSpc>
                <a:spcPct val="150000"/>
              </a:lnSpc>
            </a:pPr>
            <a:endParaRPr lang="pt-BR" dirty="0" smtClean="0"/>
          </a:p>
          <a:p>
            <a:pPr marL="539750" indent="-454025">
              <a:lnSpc>
                <a:spcPct val="150000"/>
              </a:lnSpc>
              <a:buFont typeface="Wingdings" pitchFamily="2" charset="2"/>
              <a:buChar char="ü"/>
            </a:pPr>
            <a:r>
              <a:rPr lang="pt-BR" dirty="0"/>
              <a:t>Escolha da(s) área(s</a:t>
            </a:r>
            <a:r>
              <a:rPr lang="pt-BR" dirty="0" smtClean="0"/>
              <a:t>) obrigatórias </a:t>
            </a:r>
            <a:r>
              <a:rPr lang="pt-BR" dirty="0"/>
              <a:t>a serem </a:t>
            </a:r>
            <a:r>
              <a:rPr lang="pt-BR" dirty="0" err="1" smtClean="0"/>
              <a:t>manualizadas</a:t>
            </a:r>
            <a:endParaRPr lang="pt-BR" dirty="0"/>
          </a:p>
          <a:p>
            <a:pPr marL="539750" indent="-454025">
              <a:lnSpc>
                <a:spcPct val="150000"/>
              </a:lnSpc>
              <a:buFont typeface="Wingdings" pitchFamily="2" charset="2"/>
              <a:buChar char="ü"/>
            </a:pPr>
            <a:r>
              <a:rPr lang="pt-BR" dirty="0"/>
              <a:t>Definição da quantidade de áreas a serem </a:t>
            </a:r>
            <a:r>
              <a:rPr lang="pt-BR" dirty="0" err="1" smtClean="0"/>
              <a:t>manualizadas</a:t>
            </a:r>
            <a:endParaRPr lang="pt-BR"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438" y="4941168"/>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432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251520" y="1556792"/>
            <a:ext cx="8640763" cy="3214688"/>
          </a:xfrm>
          <a:prstGeom prst="rect">
            <a:avLst/>
          </a:prstGeom>
          <a:noFill/>
          <a:ln w="25400" algn="ctr">
            <a:noFill/>
            <a:miter lim="800000"/>
            <a:headEnd/>
            <a:tailEnd/>
          </a:ln>
        </p:spPr>
        <p:txBody>
          <a:bodyPr/>
          <a:lstStyle/>
          <a:p>
            <a:pPr marL="539750" indent="-454025"/>
            <a:r>
              <a:rPr lang="pt-BR" b="1" dirty="0"/>
              <a:t>I - </a:t>
            </a:r>
            <a:r>
              <a:rPr lang="pt-BR" b="1" u="sng" dirty="0"/>
              <a:t>CONTROLES </a:t>
            </a:r>
            <a:r>
              <a:rPr lang="pt-BR" b="1" u="sng" dirty="0" smtClean="0"/>
              <a:t>INTERNOS</a:t>
            </a:r>
          </a:p>
          <a:p>
            <a:pPr marL="539750" indent="-454025"/>
            <a:endParaRPr lang="pt-BR" dirty="0"/>
          </a:p>
          <a:p>
            <a:pPr marL="539750" indent="-454025"/>
            <a:endParaRPr lang="pt-BR" sz="1050" dirty="0"/>
          </a:p>
          <a:p>
            <a:pPr marL="539750" indent="-454025">
              <a:lnSpc>
                <a:spcPct val="150000"/>
              </a:lnSpc>
            </a:pPr>
            <a:r>
              <a:rPr lang="pt-BR" b="1" dirty="0" smtClean="0"/>
              <a:t>3 </a:t>
            </a:r>
            <a:r>
              <a:rPr lang="pt-BR" b="1" dirty="0"/>
              <a:t>- Capacitação e certificação dos gestores e servidores das áreas de </a:t>
            </a:r>
            <a:r>
              <a:rPr lang="pt-BR" b="1" dirty="0" smtClean="0"/>
              <a:t>risco</a:t>
            </a:r>
          </a:p>
          <a:p>
            <a:pPr marL="539750" indent="-454025">
              <a:lnSpc>
                <a:spcPct val="150000"/>
              </a:lnSpc>
            </a:pPr>
            <a:endParaRPr lang="pt-BR" b="1" dirty="0"/>
          </a:p>
          <a:p>
            <a:pPr marL="539750" indent="-454025">
              <a:lnSpc>
                <a:spcPct val="150000"/>
              </a:lnSpc>
              <a:buFont typeface="Wingdings" pitchFamily="2" charset="2"/>
              <a:buChar char="ü"/>
            </a:pPr>
            <a:r>
              <a:rPr lang="pt-BR" dirty="0"/>
              <a:t>Capacitação e Certificação dos gestores e servidores das áreas de </a:t>
            </a:r>
            <a:r>
              <a:rPr lang="pt-BR" dirty="0" smtClean="0"/>
              <a:t>risco (Gestor de Recursos, Comitê de Investimento, Membros dos Conselhos Fiscal e de Administração, Diretoria)</a:t>
            </a:r>
          </a:p>
          <a:p>
            <a:pPr marL="539750" indent="-454025">
              <a:lnSpc>
                <a:spcPct val="150000"/>
              </a:lnSpc>
              <a:buFont typeface="Wingdings" pitchFamily="2" charset="2"/>
              <a:buChar char="ü"/>
            </a:pPr>
            <a:r>
              <a:rPr lang="pt-BR" dirty="0" smtClean="0"/>
              <a:t>CPA 10, CPA 20, CGA (ou equivalentes)</a:t>
            </a:r>
            <a:endParaRPr lang="pt-BR"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454" y="5157192"/>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71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556792"/>
            <a:ext cx="8640763" cy="3214688"/>
          </a:xfrm>
          <a:prstGeom prst="rect">
            <a:avLst/>
          </a:prstGeom>
          <a:noFill/>
          <a:ln w="25400" algn="ctr">
            <a:noFill/>
            <a:miter lim="800000"/>
            <a:headEnd/>
            <a:tailEnd/>
          </a:ln>
        </p:spPr>
        <p:txBody>
          <a:bodyPr/>
          <a:lstStyle/>
          <a:p>
            <a:pPr marL="539750" indent="-454025"/>
            <a:r>
              <a:rPr lang="pt-BR" b="1" dirty="0"/>
              <a:t>I - </a:t>
            </a:r>
            <a:r>
              <a:rPr lang="pt-BR" b="1" u="sng" dirty="0"/>
              <a:t>CONTROLES </a:t>
            </a:r>
            <a:r>
              <a:rPr lang="pt-BR" b="1" u="sng" dirty="0" smtClean="0"/>
              <a:t>INTERNOS</a:t>
            </a:r>
          </a:p>
          <a:p>
            <a:pPr marL="539750" indent="-454025"/>
            <a:endParaRPr lang="pt-BR" dirty="0"/>
          </a:p>
          <a:p>
            <a:pPr marL="539750" indent="-454025"/>
            <a:endParaRPr lang="pt-BR" sz="1050" dirty="0"/>
          </a:p>
          <a:p>
            <a:pPr marL="539750" indent="-454025">
              <a:lnSpc>
                <a:spcPct val="150000"/>
              </a:lnSpc>
            </a:pPr>
            <a:r>
              <a:rPr lang="pt-BR" b="1" dirty="0" smtClean="0"/>
              <a:t>4 </a:t>
            </a:r>
            <a:r>
              <a:rPr lang="pt-BR" b="1" dirty="0"/>
              <a:t>- Estrutura de </a:t>
            </a:r>
            <a:r>
              <a:rPr lang="pt-BR" b="1" dirty="0" smtClean="0"/>
              <a:t>Controle Interno (CI)</a:t>
            </a:r>
          </a:p>
          <a:p>
            <a:pPr marL="539750" indent="-454025">
              <a:lnSpc>
                <a:spcPct val="150000"/>
              </a:lnSpc>
            </a:pPr>
            <a:endParaRPr lang="pt-BR" b="1" dirty="0"/>
          </a:p>
          <a:p>
            <a:pPr marL="539750" indent="-454025">
              <a:lnSpc>
                <a:spcPct val="150000"/>
              </a:lnSpc>
              <a:buFont typeface="Wingdings" pitchFamily="2" charset="2"/>
              <a:buChar char="ü"/>
            </a:pPr>
            <a:r>
              <a:rPr lang="pt-BR" dirty="0" smtClean="0"/>
              <a:t>Existência de Controle Interno (no Ente e/ou no RPPS);</a:t>
            </a:r>
          </a:p>
          <a:p>
            <a:pPr marL="539750" indent="-454025">
              <a:lnSpc>
                <a:spcPct val="150000"/>
              </a:lnSpc>
              <a:buFont typeface="Wingdings" pitchFamily="2" charset="2"/>
              <a:buChar char="ü"/>
            </a:pPr>
            <a:r>
              <a:rPr lang="pt-BR" dirty="0" smtClean="0"/>
              <a:t>Emissão de Relatórios</a:t>
            </a:r>
          </a:p>
          <a:p>
            <a:pPr marL="539750" indent="-454025">
              <a:lnSpc>
                <a:spcPct val="150000"/>
              </a:lnSpc>
              <a:buFont typeface="Wingdings" pitchFamily="2" charset="2"/>
              <a:buChar char="ü"/>
            </a:pPr>
            <a:r>
              <a:rPr lang="pt-BR" dirty="0" smtClean="0"/>
              <a:t>Capacitação (servidores que atuam no CI, no Comitê de Investimentos, nos Conselhos e na Diretoria)</a:t>
            </a:r>
            <a:endParaRPr lang="pt-BR" dirty="0"/>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446" y="5085035"/>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001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1682" y="1484784"/>
            <a:ext cx="8640763" cy="3214688"/>
          </a:xfrm>
          <a:prstGeom prst="rect">
            <a:avLst/>
          </a:prstGeom>
          <a:noFill/>
          <a:ln w="25400" algn="ctr">
            <a:noFill/>
            <a:miter lim="800000"/>
            <a:headEnd/>
            <a:tailEnd/>
          </a:ln>
        </p:spPr>
        <p:txBody>
          <a:bodyPr/>
          <a:lstStyle/>
          <a:p>
            <a:pPr marL="539750" indent="-454025"/>
            <a:r>
              <a:rPr lang="pt-BR" b="1" dirty="0"/>
              <a:t>I - </a:t>
            </a:r>
            <a:r>
              <a:rPr lang="pt-BR" b="1" u="sng" dirty="0"/>
              <a:t>CONTROLES </a:t>
            </a:r>
            <a:r>
              <a:rPr lang="pt-BR" b="1" u="sng" dirty="0" smtClean="0"/>
              <a:t>INTERNOS</a:t>
            </a:r>
          </a:p>
          <a:p>
            <a:pPr marL="539750" indent="-454025"/>
            <a:endParaRPr lang="pt-BR" dirty="0"/>
          </a:p>
          <a:p>
            <a:pPr marL="539750" indent="-454025"/>
            <a:endParaRPr lang="pt-BR" sz="1050" dirty="0"/>
          </a:p>
          <a:p>
            <a:pPr marL="539750" indent="-454025">
              <a:lnSpc>
                <a:spcPct val="150000"/>
              </a:lnSpc>
            </a:pPr>
            <a:r>
              <a:rPr lang="pt-BR" b="1" dirty="0" smtClean="0"/>
              <a:t>5 </a:t>
            </a:r>
            <a:r>
              <a:rPr lang="pt-BR" b="1" dirty="0"/>
              <a:t>- Política de </a:t>
            </a:r>
            <a:r>
              <a:rPr lang="pt-BR" b="1" dirty="0" smtClean="0"/>
              <a:t>Segurança </a:t>
            </a:r>
            <a:r>
              <a:rPr lang="pt-BR" b="1" dirty="0"/>
              <a:t>da </a:t>
            </a:r>
            <a:r>
              <a:rPr lang="pt-BR" b="1" dirty="0" smtClean="0"/>
              <a:t>Informação</a:t>
            </a:r>
          </a:p>
          <a:p>
            <a:pPr marL="539750" indent="-454025">
              <a:lnSpc>
                <a:spcPct val="150000"/>
              </a:lnSpc>
            </a:pPr>
            <a:endParaRPr lang="pt-BR" b="1" dirty="0" smtClean="0"/>
          </a:p>
          <a:p>
            <a:pPr marL="539750" indent="-454025">
              <a:lnSpc>
                <a:spcPct val="150000"/>
              </a:lnSpc>
              <a:buFont typeface="Wingdings" pitchFamily="2" charset="2"/>
              <a:buChar char="ü"/>
            </a:pPr>
            <a:r>
              <a:rPr lang="pt-BR" sz="1800" dirty="0" smtClean="0"/>
              <a:t>Abrangência (servidores e prestadores)</a:t>
            </a:r>
          </a:p>
          <a:p>
            <a:pPr marL="539750" indent="-454025">
              <a:lnSpc>
                <a:spcPct val="150000"/>
              </a:lnSpc>
              <a:buFont typeface="Wingdings" pitchFamily="2" charset="2"/>
              <a:buChar char="ü"/>
            </a:pPr>
            <a:r>
              <a:rPr lang="pt-BR" sz="1800" dirty="0" smtClean="0"/>
              <a:t>Existência de regras de uso dos equipamentos de TI</a:t>
            </a:r>
          </a:p>
          <a:p>
            <a:pPr marL="539750" indent="-454025">
              <a:lnSpc>
                <a:spcPct val="150000"/>
              </a:lnSpc>
              <a:buFont typeface="Wingdings" pitchFamily="2" charset="2"/>
              <a:buChar char="ü"/>
            </a:pPr>
            <a:r>
              <a:rPr lang="pt-BR" sz="1800" dirty="0" smtClean="0"/>
              <a:t>Divulgação da Política de Segurança </a:t>
            </a:r>
          </a:p>
          <a:p>
            <a:pPr marL="539750" indent="-454025">
              <a:lnSpc>
                <a:spcPct val="150000"/>
              </a:lnSpc>
              <a:buFont typeface="Wingdings" pitchFamily="2" charset="2"/>
              <a:buChar char="ü"/>
            </a:pPr>
            <a:r>
              <a:rPr lang="pt-BR" sz="1800" dirty="0" smtClean="0"/>
              <a:t>Existência de um Comitê de Segurança de informação no âmbito do Ente Federativo ou do RPPS</a:t>
            </a:r>
          </a:p>
          <a:p>
            <a:pPr marL="539750" indent="-454025">
              <a:lnSpc>
                <a:spcPct val="150000"/>
              </a:lnSpc>
            </a:pPr>
            <a:endParaRPr lang="pt-BR" b="1" dirty="0"/>
          </a:p>
          <a:p>
            <a:pPr marL="539750" indent="-454025">
              <a:lnSpc>
                <a:spcPct val="150000"/>
              </a:lnSpc>
              <a:buFont typeface="Wingdings" pitchFamily="2" charset="2"/>
              <a:buChar char="ü"/>
            </a:pPr>
            <a:endParaRPr lang="pt-BR" dirty="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438" y="5085035"/>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822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96552" y="1412776"/>
            <a:ext cx="8640763" cy="3214688"/>
          </a:xfrm>
          <a:prstGeom prst="rect">
            <a:avLst/>
          </a:prstGeom>
          <a:noFill/>
          <a:ln w="25400" algn="ctr">
            <a:noFill/>
            <a:miter lim="800000"/>
            <a:headEnd/>
            <a:tailEnd/>
          </a:ln>
        </p:spPr>
        <p:txBody>
          <a:bodyPr/>
          <a:lstStyle/>
          <a:p>
            <a:pPr marL="539750" indent="-454025"/>
            <a:r>
              <a:rPr lang="pt-BR" b="1" dirty="0"/>
              <a:t>I - </a:t>
            </a:r>
            <a:r>
              <a:rPr lang="pt-BR" b="1" u="sng" dirty="0"/>
              <a:t>CONTROLES </a:t>
            </a:r>
            <a:r>
              <a:rPr lang="pt-BR" b="1" u="sng" dirty="0" smtClean="0"/>
              <a:t>INTERNOS</a:t>
            </a:r>
          </a:p>
          <a:p>
            <a:pPr marL="539750" indent="-454025"/>
            <a:endParaRPr lang="pt-BR" dirty="0"/>
          </a:p>
          <a:p>
            <a:pPr marL="539750" indent="-454025">
              <a:lnSpc>
                <a:spcPct val="150000"/>
              </a:lnSpc>
            </a:pPr>
            <a:r>
              <a:rPr lang="pt-BR" b="1" dirty="0" smtClean="0"/>
              <a:t>6 </a:t>
            </a:r>
            <a:r>
              <a:rPr lang="pt-BR" b="1" dirty="0"/>
              <a:t>- Gestão e controle da base de dados cadastrais dos servidores públicos, aposentados e </a:t>
            </a:r>
            <a:r>
              <a:rPr lang="pt-BR" b="1" dirty="0" smtClean="0"/>
              <a:t>pensionistas</a:t>
            </a:r>
          </a:p>
          <a:p>
            <a:pPr marL="996950" lvl="1" indent="-454025">
              <a:lnSpc>
                <a:spcPct val="150000"/>
              </a:lnSpc>
              <a:buFont typeface="Wingdings" pitchFamily="2" charset="2"/>
              <a:buChar char="ü"/>
            </a:pPr>
            <a:r>
              <a:rPr lang="pt-BR" sz="1800" dirty="0" smtClean="0"/>
              <a:t>Periodicidade da atualização do banco de dados cadastral (ativos, aposentados e pensionistas)</a:t>
            </a:r>
          </a:p>
          <a:p>
            <a:pPr marL="985838" indent="-447675">
              <a:lnSpc>
                <a:spcPct val="150000"/>
              </a:lnSpc>
              <a:buFont typeface="Wingdings" pitchFamily="2" charset="2"/>
              <a:buChar char="ü"/>
            </a:pPr>
            <a:r>
              <a:rPr lang="pt-BR" sz="1800" dirty="0"/>
              <a:t> Constituição das bases de dados com estrutura (layout) que possibilite a     exportação dos dados para o Cadastro Nacional de Informações Sociais-CNIS/RPPS</a:t>
            </a:r>
          </a:p>
          <a:p>
            <a:pPr marL="985838" indent="-447675">
              <a:lnSpc>
                <a:spcPct val="150000"/>
              </a:lnSpc>
              <a:buFont typeface="Wingdings" pitchFamily="2" charset="2"/>
              <a:buChar char="ü"/>
              <a:tabLst>
                <a:tab pos="985838" algn="l"/>
              </a:tabLst>
            </a:pPr>
            <a:r>
              <a:rPr lang="pt-BR" sz="1800" dirty="0"/>
              <a:t>Transmissão da base de dados dos servidores ativos, aposentados e pensionistas para o CNIS-RPPS.</a:t>
            </a:r>
          </a:p>
          <a:p>
            <a:pPr marL="996950" lvl="1" indent="-454025">
              <a:lnSpc>
                <a:spcPct val="150000"/>
              </a:lnSpc>
              <a:buFont typeface="Wingdings" pitchFamily="2" charset="2"/>
              <a:buChar char="ü"/>
            </a:pPr>
            <a:endParaRPr lang="pt-BR"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446" y="5445224"/>
            <a:ext cx="230505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087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628800"/>
            <a:ext cx="8640763" cy="3214688"/>
          </a:xfrm>
          <a:prstGeom prst="rect">
            <a:avLst/>
          </a:prstGeom>
          <a:noFill/>
          <a:ln w="25400" algn="ctr">
            <a:noFill/>
            <a:miter lim="800000"/>
            <a:headEnd/>
            <a:tailEnd/>
          </a:ln>
        </p:spPr>
        <p:txBody>
          <a:bodyPr/>
          <a:lstStyle/>
          <a:p>
            <a:pPr algn="just">
              <a:spcBef>
                <a:spcPts val="0"/>
              </a:spcBef>
              <a:spcAft>
                <a:spcPts val="0"/>
              </a:spcAft>
            </a:pPr>
            <a:r>
              <a:rPr lang="pt-BR" b="1" dirty="0">
                <a:ea typeface="MS Mincho" panose="02020609040205080304" pitchFamily="49" charset="-128"/>
                <a:cs typeface="Times New Roman" panose="02020603050405020304" pitchFamily="18" charset="0"/>
              </a:rPr>
              <a:t>II - </a:t>
            </a:r>
            <a:r>
              <a:rPr lang="pt-BR" b="1" u="sng" dirty="0">
                <a:ea typeface="MS Mincho" panose="02020609040205080304" pitchFamily="49" charset="-128"/>
                <a:cs typeface="Times New Roman" panose="02020603050405020304" pitchFamily="18" charset="0"/>
              </a:rPr>
              <a:t>GOVERNANÇA </a:t>
            </a:r>
            <a:r>
              <a:rPr lang="pt-BR" b="1" u="sng" dirty="0" smtClean="0">
                <a:ea typeface="MS Mincho" panose="02020609040205080304" pitchFamily="49" charset="-128"/>
                <a:cs typeface="Times New Roman" panose="02020603050405020304" pitchFamily="18" charset="0"/>
              </a:rPr>
              <a:t>CORPORATIVA</a:t>
            </a:r>
          </a:p>
          <a:p>
            <a:pPr algn="just">
              <a:spcBef>
                <a:spcPts val="0"/>
              </a:spcBef>
              <a:spcAft>
                <a:spcPts val="0"/>
              </a:spcAft>
            </a:pPr>
            <a:endParaRPr lang="pt-BR" b="1" u="sng"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1 </a:t>
            </a:r>
            <a:r>
              <a:rPr lang="pt-BR" b="1" dirty="0">
                <a:ea typeface="MS Mincho" panose="02020609040205080304" pitchFamily="49" charset="-128"/>
                <a:cs typeface="Times New Roman" panose="02020603050405020304" pitchFamily="18" charset="0"/>
              </a:rPr>
              <a:t>- Relatório de </a:t>
            </a:r>
            <a:r>
              <a:rPr lang="pt-BR" b="1" dirty="0" smtClean="0">
                <a:ea typeface="MS Mincho" panose="02020609040205080304" pitchFamily="49" charset="-128"/>
                <a:cs typeface="Times New Roman" panose="02020603050405020304" pitchFamily="18" charset="0"/>
              </a:rPr>
              <a:t>Governança Corporativa</a:t>
            </a:r>
          </a:p>
          <a:p>
            <a:pPr marL="342900" indent="-342900" algn="just">
              <a:lnSpc>
                <a:spcPct val="150000"/>
              </a:lnSpc>
              <a:spcBef>
                <a:spcPts val="0"/>
              </a:spcBef>
              <a:spcAft>
                <a:spcPts val="0"/>
              </a:spcAft>
              <a:buFont typeface="Wingdings" pitchFamily="2" charset="2"/>
              <a:buChar char="ü"/>
            </a:pPr>
            <a:r>
              <a:rPr lang="pt-BR" dirty="0" smtClean="0">
                <a:latin typeface="Cambria" panose="02040503050406030204" pitchFamily="18" charset="0"/>
                <a:ea typeface="MS Mincho" panose="02020609040205080304" pitchFamily="49" charset="-128"/>
                <a:cs typeface="Times New Roman" panose="02020603050405020304" pitchFamily="18" charset="0"/>
              </a:rPr>
              <a:t>Conteúdo</a:t>
            </a:r>
          </a:p>
          <a:p>
            <a:pPr marL="342900" indent="-342900" algn="just">
              <a:lnSpc>
                <a:spcPct val="150000"/>
              </a:lnSpc>
              <a:spcBef>
                <a:spcPts val="0"/>
              </a:spcBef>
              <a:spcAft>
                <a:spcPts val="0"/>
              </a:spcAft>
              <a:buFont typeface="Wingdings" pitchFamily="2" charset="2"/>
              <a:buChar char="ü"/>
            </a:pPr>
            <a:r>
              <a:rPr lang="pt-BR" dirty="0" smtClean="0">
                <a:latin typeface="Cambria" panose="02040503050406030204" pitchFamily="18" charset="0"/>
                <a:ea typeface="MS Mincho" panose="02020609040205080304" pitchFamily="49" charset="-128"/>
                <a:cs typeface="Times New Roman" panose="02020603050405020304" pitchFamily="18" charset="0"/>
              </a:rPr>
              <a:t>Temporariedade</a:t>
            </a:r>
          </a:p>
          <a:p>
            <a:pPr algn="just">
              <a:lnSpc>
                <a:spcPct val="150000"/>
              </a:lnSpc>
              <a:spcBef>
                <a:spcPts val="0"/>
              </a:spcBef>
              <a:spcAft>
                <a:spcPts val="0"/>
              </a:spcAft>
            </a:pPr>
            <a:endParaRPr lang="pt-BR" b="1" dirty="0" smtClean="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2 </a:t>
            </a:r>
            <a:r>
              <a:rPr lang="pt-BR" b="1" dirty="0">
                <a:ea typeface="MS Mincho" panose="02020609040205080304" pitchFamily="49" charset="-128"/>
                <a:cs typeface="Times New Roman" panose="02020603050405020304" pitchFamily="18" charset="0"/>
              </a:rPr>
              <a:t>– Planejamento</a:t>
            </a:r>
          </a:p>
          <a:p>
            <a:pPr marL="342900" indent="-342900" algn="just">
              <a:lnSpc>
                <a:spcPct val="150000"/>
              </a:lnSpc>
              <a:spcBef>
                <a:spcPts val="0"/>
              </a:spcBef>
              <a:spcAft>
                <a:spcPts val="0"/>
              </a:spcAft>
              <a:buFont typeface="Wingdings" pitchFamily="2" charset="2"/>
              <a:buChar char="ü"/>
            </a:pPr>
            <a:r>
              <a:rPr lang="pt-BR" dirty="0" smtClean="0">
                <a:ea typeface="MS Mincho" panose="02020609040205080304" pitchFamily="49" charset="-128"/>
                <a:cs typeface="Times New Roman" panose="02020603050405020304" pitchFamily="18" charset="0"/>
              </a:rPr>
              <a:t>Plano </a:t>
            </a:r>
            <a:r>
              <a:rPr lang="pt-BR" dirty="0">
                <a:ea typeface="MS Mincho" panose="02020609040205080304" pitchFamily="49" charset="-128"/>
                <a:cs typeface="Times New Roman" panose="02020603050405020304" pitchFamily="18" charset="0"/>
              </a:rPr>
              <a:t>de Ação/ Planejamento Estratégico</a:t>
            </a:r>
          </a:p>
          <a:p>
            <a:pPr marL="342900" indent="-342900" algn="just">
              <a:lnSpc>
                <a:spcPct val="150000"/>
              </a:lnSpc>
              <a:spcBef>
                <a:spcPts val="0"/>
              </a:spcBef>
              <a:spcAft>
                <a:spcPts val="0"/>
              </a:spcAft>
              <a:buFont typeface="Wingdings" pitchFamily="2" charset="2"/>
              <a:buChar char="ü"/>
            </a:pPr>
            <a:r>
              <a:rPr lang="pt-BR" dirty="0">
                <a:ea typeface="MS Mincho" panose="02020609040205080304" pitchFamily="49" charset="-128"/>
                <a:cs typeface="Times New Roman" panose="02020603050405020304" pitchFamily="18" charset="0"/>
              </a:rPr>
              <a:t>Temporariedade</a:t>
            </a:r>
          </a:p>
          <a:p>
            <a:pPr marL="342900" indent="-342900" algn="just">
              <a:lnSpc>
                <a:spcPct val="150000"/>
              </a:lnSpc>
              <a:spcBef>
                <a:spcPts val="0"/>
              </a:spcBef>
              <a:spcAft>
                <a:spcPts val="0"/>
              </a:spcAft>
              <a:buFont typeface="Wingdings" pitchFamily="2" charset="2"/>
              <a:buChar char="ü"/>
            </a:pPr>
            <a:r>
              <a:rPr lang="pt-BR" dirty="0">
                <a:ea typeface="MS Mincho" panose="02020609040205080304" pitchFamily="49" charset="-128"/>
                <a:cs typeface="Times New Roman" panose="02020603050405020304" pitchFamily="18" charset="0"/>
              </a:rPr>
              <a:t>Publicação</a:t>
            </a:r>
          </a:p>
          <a:p>
            <a:pPr algn="just">
              <a:lnSpc>
                <a:spcPct val="150000"/>
              </a:lnSpc>
              <a:spcBef>
                <a:spcPts val="0"/>
              </a:spcBef>
              <a:spcAft>
                <a:spcPts val="0"/>
              </a:spcAft>
            </a:pPr>
            <a:endParaRPr lang="pt-BR" dirty="0">
              <a:latin typeface="Cambria" panose="02040503050406030204" pitchFamily="18" charset="0"/>
              <a:ea typeface="MS Mincho" panose="02020609040205080304" pitchFamily="49" charset="-128"/>
              <a:cs typeface="Times New Roman" panose="02020603050405020304" pitchFamily="18" charset="0"/>
            </a:endParaRPr>
          </a:p>
          <a:p>
            <a:pPr algn="r">
              <a:lnSpc>
                <a:spcPct val="150000"/>
              </a:lnSpc>
              <a:spcBef>
                <a:spcPts val="0"/>
              </a:spcBef>
              <a:spcAft>
                <a:spcPts val="0"/>
              </a:spcAft>
            </a:pPr>
            <a:endParaRPr lang="pt-BR" b="1"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454" y="5157043"/>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7026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908720"/>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268760"/>
            <a:ext cx="8640763" cy="3214688"/>
          </a:xfrm>
          <a:prstGeom prst="rect">
            <a:avLst/>
          </a:prstGeom>
          <a:noFill/>
          <a:ln w="25400" algn="ctr">
            <a:noFill/>
            <a:miter lim="800000"/>
            <a:headEnd/>
            <a:tailEnd/>
          </a:ln>
        </p:spPr>
        <p:txBody>
          <a:bodyPr/>
          <a:lstStyle/>
          <a:p>
            <a:pPr algn="just">
              <a:spcBef>
                <a:spcPts val="0"/>
              </a:spcBef>
              <a:spcAft>
                <a:spcPts val="0"/>
              </a:spcAft>
            </a:pPr>
            <a:r>
              <a:rPr lang="pt-BR" b="1" dirty="0">
                <a:ea typeface="MS Mincho" panose="02020609040205080304" pitchFamily="49" charset="-128"/>
                <a:cs typeface="Times New Roman" panose="02020603050405020304" pitchFamily="18" charset="0"/>
              </a:rPr>
              <a:t>II - </a:t>
            </a:r>
            <a:r>
              <a:rPr lang="pt-BR" b="1" u="sng" dirty="0">
                <a:ea typeface="MS Mincho" panose="02020609040205080304" pitchFamily="49" charset="-128"/>
                <a:cs typeface="Times New Roman" panose="02020603050405020304" pitchFamily="18" charset="0"/>
              </a:rPr>
              <a:t>GOVERNANÇA </a:t>
            </a:r>
            <a:r>
              <a:rPr lang="pt-BR" b="1" u="sng" dirty="0" smtClean="0">
                <a:ea typeface="MS Mincho" panose="02020609040205080304" pitchFamily="49" charset="-128"/>
                <a:cs typeface="Times New Roman" panose="02020603050405020304" pitchFamily="18" charset="0"/>
              </a:rPr>
              <a:t>CORPORATIVA</a:t>
            </a:r>
          </a:p>
          <a:p>
            <a:pPr algn="just">
              <a:spcBef>
                <a:spcPts val="0"/>
              </a:spcBef>
              <a:spcAft>
                <a:spcPts val="0"/>
              </a:spcAft>
            </a:pPr>
            <a:endParaRPr lang="pt-BR" b="1" u="sng" dirty="0" smtClean="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3 </a:t>
            </a:r>
            <a:r>
              <a:rPr lang="pt-BR" b="1" dirty="0">
                <a:ea typeface="MS Mincho" panose="02020609040205080304" pitchFamily="49" charset="-128"/>
                <a:cs typeface="Times New Roman" panose="02020603050405020304" pitchFamily="18" charset="0"/>
              </a:rPr>
              <a:t>- Relatório de </a:t>
            </a:r>
            <a:r>
              <a:rPr lang="pt-BR" b="1" dirty="0" smtClean="0">
                <a:ea typeface="MS Mincho" panose="02020609040205080304" pitchFamily="49" charset="-128"/>
                <a:cs typeface="Times New Roman" panose="02020603050405020304" pitchFamily="18" charset="0"/>
              </a:rPr>
              <a:t>Gestão Atuarial</a:t>
            </a:r>
          </a:p>
          <a:p>
            <a:pPr marL="342900" indent="-342900" algn="just">
              <a:lnSpc>
                <a:spcPct val="150000"/>
              </a:lnSpc>
              <a:spcBef>
                <a:spcPts val="0"/>
              </a:spcBef>
              <a:spcAft>
                <a:spcPts val="0"/>
              </a:spcAft>
              <a:buFont typeface="Wingdings" pitchFamily="2" charset="2"/>
              <a:buChar char="ü"/>
            </a:pPr>
            <a:r>
              <a:rPr lang="pt-BR" dirty="0" smtClean="0"/>
              <a:t>Monitoramento </a:t>
            </a:r>
            <a:r>
              <a:rPr lang="pt-BR" dirty="0"/>
              <a:t>atuarial dos planos de </a:t>
            </a:r>
            <a:r>
              <a:rPr lang="pt-BR" dirty="0" smtClean="0"/>
              <a:t>benefícios;</a:t>
            </a:r>
          </a:p>
          <a:p>
            <a:pPr marL="342900" indent="-342900" algn="just">
              <a:lnSpc>
                <a:spcPct val="150000"/>
              </a:lnSpc>
              <a:spcBef>
                <a:spcPts val="0"/>
              </a:spcBef>
              <a:spcAft>
                <a:spcPts val="0"/>
              </a:spcAft>
              <a:buFont typeface="Wingdings" pitchFamily="2" charset="2"/>
              <a:buChar char="ü"/>
            </a:pPr>
            <a:r>
              <a:rPr lang="pt-BR" dirty="0" smtClean="0">
                <a:latin typeface="Cambria" panose="02040503050406030204" pitchFamily="18" charset="0"/>
                <a:ea typeface="MS Mincho" panose="02020609040205080304" pitchFamily="49" charset="-128"/>
                <a:cs typeface="Times New Roman" panose="02020603050405020304" pitchFamily="18" charset="0"/>
              </a:rPr>
              <a:t>Elaboração de relatórios (</a:t>
            </a:r>
            <a:r>
              <a:rPr lang="pt-BR" dirty="0" smtClean="0"/>
              <a:t>Relatório </a:t>
            </a:r>
            <a:r>
              <a:rPr lang="pt-BR" dirty="0"/>
              <a:t>de análise dos resultados das Avaliações Atuariais anuais relativas aos três últimos </a:t>
            </a:r>
            <a:r>
              <a:rPr lang="pt-BR" dirty="0" smtClean="0"/>
              <a:t>exercícios; </a:t>
            </a:r>
            <a:r>
              <a:rPr lang="pt-BR" dirty="0"/>
              <a:t>R</a:t>
            </a:r>
            <a:r>
              <a:rPr lang="pt-BR" dirty="0" smtClean="0"/>
              <a:t>elatório </a:t>
            </a:r>
            <a:r>
              <a:rPr lang="pt-BR" dirty="0"/>
              <a:t>de estudo técnico de aderência das hipóteses biométricas, demográficas, econômicas e financeiras do plano de benefícios dos </a:t>
            </a:r>
            <a:r>
              <a:rPr lang="pt-BR" dirty="0" smtClean="0"/>
              <a:t>RPPS).</a:t>
            </a:r>
          </a:p>
          <a:p>
            <a:pPr algn="just">
              <a:lnSpc>
                <a:spcPct val="150000"/>
              </a:lnSpc>
              <a:spcBef>
                <a:spcPts val="0"/>
              </a:spcBef>
              <a:spcAft>
                <a:spcPts val="0"/>
              </a:spcAft>
            </a:pPr>
            <a:r>
              <a:rPr lang="pt-BR" b="1" dirty="0">
                <a:ea typeface="MS Mincho" panose="02020609040205080304" pitchFamily="49" charset="-128"/>
                <a:cs typeface="Times New Roman" panose="02020603050405020304" pitchFamily="18" charset="0"/>
              </a:rPr>
              <a:t>4 - Código de Ética da instituição</a:t>
            </a:r>
          </a:p>
          <a:p>
            <a:pPr marL="342900" indent="-342900" algn="just">
              <a:lnSpc>
                <a:spcPct val="150000"/>
              </a:lnSpc>
              <a:spcBef>
                <a:spcPts val="0"/>
              </a:spcBef>
              <a:spcAft>
                <a:spcPts val="0"/>
              </a:spcAft>
              <a:buFont typeface="Wingdings" pitchFamily="2" charset="2"/>
              <a:buChar char="ü"/>
            </a:pPr>
            <a:r>
              <a:rPr lang="pt-BR" dirty="0">
                <a:latin typeface="Cambria" panose="02040503050406030204" pitchFamily="18" charset="0"/>
                <a:ea typeface="MS Mincho" panose="02020609040205080304" pitchFamily="49" charset="-128"/>
                <a:cs typeface="Times New Roman" panose="02020603050405020304" pitchFamily="18" charset="0"/>
              </a:rPr>
              <a:t>Existência do Código de Ética, sua divulgação, capacitação e elaboração de relatórios.</a:t>
            </a:r>
          </a:p>
          <a:p>
            <a:pPr marL="342900" indent="-342900" algn="just">
              <a:lnSpc>
                <a:spcPct val="150000"/>
              </a:lnSpc>
              <a:spcBef>
                <a:spcPts val="0"/>
              </a:spcBef>
              <a:spcAft>
                <a:spcPts val="0"/>
              </a:spcAft>
              <a:buFont typeface="Wingdings" pitchFamily="2" charset="2"/>
              <a:buChar char="ü"/>
            </a:pPr>
            <a:endParaRPr lang="pt-BR"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lgn="just">
              <a:lnSpc>
                <a:spcPct val="150000"/>
              </a:lnSpc>
              <a:spcBef>
                <a:spcPts val="0"/>
              </a:spcBef>
              <a:spcAft>
                <a:spcPts val="0"/>
              </a:spcAft>
              <a:buFont typeface="Wingdings" pitchFamily="2" charset="2"/>
              <a:buChar char="ü"/>
            </a:pPr>
            <a:endParaRPr lang="pt-B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5" y="5661248"/>
            <a:ext cx="244839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6284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908720"/>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48" y="1412776"/>
            <a:ext cx="8640763" cy="3214688"/>
          </a:xfrm>
          <a:prstGeom prst="rect">
            <a:avLst/>
          </a:prstGeom>
          <a:noFill/>
          <a:ln w="25400" algn="ctr">
            <a:noFill/>
            <a:miter lim="800000"/>
            <a:headEnd/>
            <a:tailEnd/>
          </a:ln>
        </p:spPr>
        <p:txBody>
          <a:bodyPr/>
          <a:lstStyle/>
          <a:p>
            <a:pPr algn="just">
              <a:spcBef>
                <a:spcPts val="0"/>
              </a:spcBef>
              <a:spcAft>
                <a:spcPts val="0"/>
              </a:spcAft>
            </a:pPr>
            <a:r>
              <a:rPr lang="pt-BR" b="1" dirty="0">
                <a:ea typeface="MS Mincho" panose="02020609040205080304" pitchFamily="49" charset="-128"/>
                <a:cs typeface="Times New Roman" panose="02020603050405020304" pitchFamily="18" charset="0"/>
              </a:rPr>
              <a:t>II - </a:t>
            </a:r>
            <a:r>
              <a:rPr lang="pt-BR" b="1" u="sng" dirty="0">
                <a:ea typeface="MS Mincho" panose="02020609040205080304" pitchFamily="49" charset="-128"/>
                <a:cs typeface="Times New Roman" panose="02020603050405020304" pitchFamily="18" charset="0"/>
              </a:rPr>
              <a:t>GOVERNANÇA </a:t>
            </a:r>
            <a:r>
              <a:rPr lang="pt-BR" b="1" u="sng" dirty="0" smtClean="0">
                <a:ea typeface="MS Mincho" panose="02020609040205080304" pitchFamily="49" charset="-128"/>
                <a:cs typeface="Times New Roman" panose="02020603050405020304" pitchFamily="18" charset="0"/>
              </a:rPr>
              <a:t>CORPORATIVA</a:t>
            </a:r>
          </a:p>
          <a:p>
            <a:pPr algn="just">
              <a:spcBef>
                <a:spcPts val="0"/>
              </a:spcBef>
              <a:spcAft>
                <a:spcPts val="0"/>
              </a:spcAft>
            </a:pPr>
            <a:endParaRPr lang="pt-BR" b="1" u="sng"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5 </a:t>
            </a:r>
            <a:r>
              <a:rPr lang="pt-BR" b="1" dirty="0">
                <a:ea typeface="MS Mincho" panose="02020609040205080304" pitchFamily="49" charset="-128"/>
                <a:cs typeface="Times New Roman" panose="02020603050405020304" pitchFamily="18" charset="0"/>
              </a:rPr>
              <a:t>- Políticas previdenciárias de saúde e segurança do </a:t>
            </a:r>
            <a:r>
              <a:rPr lang="pt-BR" b="1" dirty="0" smtClean="0">
                <a:ea typeface="MS Mincho" panose="02020609040205080304" pitchFamily="49" charset="-128"/>
                <a:cs typeface="Times New Roman" panose="02020603050405020304" pitchFamily="18" charset="0"/>
              </a:rPr>
              <a:t>servidor</a:t>
            </a:r>
          </a:p>
          <a:p>
            <a:pPr marL="342900" indent="-342900" algn="just">
              <a:lnSpc>
                <a:spcPct val="150000"/>
              </a:lnSpc>
              <a:spcBef>
                <a:spcPts val="0"/>
              </a:spcBef>
              <a:spcAft>
                <a:spcPts val="0"/>
              </a:spcAft>
              <a:buFont typeface="Wingdings" pitchFamily="2" charset="2"/>
              <a:buChar char="ü"/>
            </a:pPr>
            <a:r>
              <a:rPr lang="pt-BR" dirty="0" smtClean="0">
                <a:ea typeface="MS Mincho" panose="02020609040205080304" pitchFamily="49" charset="-128"/>
                <a:cs typeface="Times New Roman" panose="02020603050405020304" pitchFamily="18" charset="0"/>
              </a:rPr>
              <a:t>Ações conjuntas do Ente e do RPPS</a:t>
            </a:r>
          </a:p>
          <a:p>
            <a:pPr marL="342900" indent="-342900" algn="just">
              <a:lnSpc>
                <a:spcPct val="150000"/>
              </a:lnSpc>
              <a:spcBef>
                <a:spcPts val="0"/>
              </a:spcBef>
              <a:spcAft>
                <a:spcPts val="0"/>
              </a:spcAft>
              <a:buFont typeface="Wingdings" pitchFamily="2" charset="2"/>
              <a:buChar char="ü"/>
            </a:pPr>
            <a:r>
              <a:rPr lang="pt-BR" dirty="0" smtClean="0"/>
              <a:t>Adoção de </a:t>
            </a:r>
            <a:r>
              <a:rPr lang="pt-BR" dirty="0"/>
              <a:t>medidas preventivas, que visem à redução dos riscos inerentes ao ambiente de trabalho e das situações que provocam o adoecimento e a incapacidade laborativa dos </a:t>
            </a:r>
            <a:r>
              <a:rPr lang="pt-BR" dirty="0" smtClean="0"/>
              <a:t>servidores (exames admissionais, </a:t>
            </a:r>
            <a:r>
              <a:rPr lang="pt-BR" dirty="0"/>
              <a:t>e</a:t>
            </a:r>
            <a:r>
              <a:rPr lang="pt-BR" dirty="0" smtClean="0"/>
              <a:t>laborar </a:t>
            </a:r>
            <a:r>
              <a:rPr lang="pt-BR" dirty="0"/>
              <a:t>Laudo Técnico de Condições Ambientais do Trabalho </a:t>
            </a:r>
            <a:r>
              <a:rPr lang="pt-BR" dirty="0" smtClean="0"/>
              <a:t>– LTCAT, </a:t>
            </a:r>
            <a:r>
              <a:rPr lang="pt-BR" dirty="0"/>
              <a:t>p</a:t>
            </a:r>
            <a:r>
              <a:rPr lang="pt-BR" dirty="0" smtClean="0"/>
              <a:t>ublicar </a:t>
            </a:r>
            <a:r>
              <a:rPr lang="pt-BR" dirty="0"/>
              <a:t>lei ou decreto estabelecendo Política de Atenção à Saúde e Segurança do </a:t>
            </a:r>
            <a:r>
              <a:rPr lang="pt-BR" dirty="0" smtClean="0"/>
              <a:t>Servidor)</a:t>
            </a:r>
          </a:p>
          <a:p>
            <a:pPr marL="342900" indent="-342900" algn="just">
              <a:lnSpc>
                <a:spcPct val="150000"/>
              </a:lnSpc>
              <a:spcBef>
                <a:spcPts val="0"/>
              </a:spcBef>
              <a:spcAft>
                <a:spcPts val="0"/>
              </a:spcAft>
              <a:buFont typeface="Wingdings" pitchFamily="2" charset="2"/>
              <a:buChar char="ü"/>
            </a:pPr>
            <a:r>
              <a:rPr lang="pt-BR" dirty="0" smtClean="0">
                <a:latin typeface="Cambria" panose="02040503050406030204" pitchFamily="18" charset="0"/>
                <a:ea typeface="MS Mincho" panose="02020609040205080304" pitchFamily="49" charset="-128"/>
                <a:cs typeface="Times New Roman" panose="02020603050405020304" pitchFamily="18" charset="0"/>
              </a:rPr>
              <a:t>Exceção: Somente a partir de 2018.</a:t>
            </a:r>
            <a:endParaRPr lang="pt-B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0672" y="5771532"/>
            <a:ext cx="2305050" cy="90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803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412776"/>
            <a:ext cx="8640763" cy="3214688"/>
          </a:xfrm>
          <a:prstGeom prst="rect">
            <a:avLst/>
          </a:prstGeom>
          <a:noFill/>
          <a:ln w="25400" algn="ctr">
            <a:noFill/>
            <a:miter lim="800000"/>
            <a:headEnd/>
            <a:tailEnd/>
          </a:ln>
        </p:spPr>
        <p:txBody>
          <a:bodyPr/>
          <a:lstStyle/>
          <a:p>
            <a:pPr algn="just">
              <a:spcBef>
                <a:spcPts val="0"/>
              </a:spcBef>
              <a:spcAft>
                <a:spcPts val="0"/>
              </a:spcAft>
            </a:pPr>
            <a:r>
              <a:rPr lang="pt-BR" b="1" dirty="0">
                <a:ea typeface="MS Mincho" panose="02020609040205080304" pitchFamily="49" charset="-128"/>
                <a:cs typeface="Times New Roman" panose="02020603050405020304" pitchFamily="18" charset="0"/>
              </a:rPr>
              <a:t>II - </a:t>
            </a:r>
            <a:r>
              <a:rPr lang="pt-BR" b="1" u="sng" dirty="0">
                <a:ea typeface="MS Mincho" panose="02020609040205080304" pitchFamily="49" charset="-128"/>
                <a:cs typeface="Times New Roman" panose="02020603050405020304" pitchFamily="18" charset="0"/>
              </a:rPr>
              <a:t>GOVERNANÇA </a:t>
            </a:r>
            <a:r>
              <a:rPr lang="pt-BR" b="1" u="sng" dirty="0" smtClean="0">
                <a:ea typeface="MS Mincho" panose="02020609040205080304" pitchFamily="49" charset="-128"/>
                <a:cs typeface="Times New Roman" panose="02020603050405020304" pitchFamily="18" charset="0"/>
              </a:rPr>
              <a:t>CORPORATIVA</a:t>
            </a:r>
          </a:p>
          <a:p>
            <a:pPr algn="just">
              <a:spcBef>
                <a:spcPts val="0"/>
              </a:spcBef>
              <a:spcAft>
                <a:spcPts val="0"/>
              </a:spcAft>
            </a:pPr>
            <a:endParaRPr lang="pt-BR" b="1" u="sng"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6 </a:t>
            </a:r>
            <a:r>
              <a:rPr lang="pt-BR" b="1" dirty="0">
                <a:ea typeface="MS Mincho" panose="02020609040205080304" pitchFamily="49" charset="-128"/>
                <a:cs typeface="Times New Roman" panose="02020603050405020304" pitchFamily="18" charset="0"/>
              </a:rPr>
              <a:t>- Política de </a:t>
            </a:r>
            <a:r>
              <a:rPr lang="pt-BR" b="1" dirty="0" smtClean="0">
                <a:ea typeface="MS Mincho" panose="02020609040205080304" pitchFamily="49" charset="-128"/>
                <a:cs typeface="Times New Roman" panose="02020603050405020304" pitchFamily="18" charset="0"/>
              </a:rPr>
              <a:t>investimentos</a:t>
            </a:r>
          </a:p>
          <a:p>
            <a:pPr marL="342900" indent="-342900" algn="just">
              <a:lnSpc>
                <a:spcPct val="150000"/>
              </a:lnSpc>
              <a:spcBef>
                <a:spcPts val="0"/>
              </a:spcBef>
              <a:spcAft>
                <a:spcPts val="0"/>
              </a:spcAft>
              <a:buFont typeface="Wingdings" pitchFamily="2" charset="2"/>
              <a:buChar char="ü"/>
            </a:pPr>
            <a:r>
              <a:rPr lang="pt-BR" dirty="0" smtClean="0">
                <a:latin typeface="Cambria" panose="02040503050406030204" pitchFamily="18" charset="0"/>
                <a:ea typeface="MS Mincho" panose="02020609040205080304" pitchFamily="49" charset="-128"/>
                <a:cs typeface="Times New Roman" panose="02020603050405020304" pitchFamily="18" charset="0"/>
              </a:rPr>
              <a:t>Elaboração de relatórios, de estudos, e </a:t>
            </a:r>
            <a:r>
              <a:rPr lang="pt-BR" dirty="0"/>
              <a:t>c</a:t>
            </a:r>
            <a:r>
              <a:rPr lang="pt-BR" dirty="0" smtClean="0"/>
              <a:t>riação</a:t>
            </a:r>
            <a:r>
              <a:rPr lang="pt-BR" dirty="0"/>
              <a:t>, dentro da estrutura do RPPS, de área específica para acompanhamento e monitoramento contínuo dos riscos e </a:t>
            </a:r>
            <a:r>
              <a:rPr lang="pt-BR" dirty="0" smtClean="0"/>
              <a:t>rentabilidades. </a:t>
            </a:r>
          </a:p>
          <a:p>
            <a:pPr algn="just">
              <a:lnSpc>
                <a:spcPct val="150000"/>
              </a:lnSpc>
              <a:spcBef>
                <a:spcPts val="0"/>
              </a:spcBef>
              <a:spcAft>
                <a:spcPts val="0"/>
              </a:spcAft>
            </a:pPr>
            <a:r>
              <a:rPr lang="pt-BR" b="1" dirty="0" smtClean="0">
                <a:ea typeface="MS Mincho" panose="02020609040205080304" pitchFamily="49" charset="-128"/>
                <a:cs typeface="Times New Roman" pitchFamily="18" charset="0"/>
              </a:rPr>
              <a:t>7 </a:t>
            </a:r>
            <a:r>
              <a:rPr lang="pt-BR" b="1" dirty="0">
                <a:ea typeface="MS Mincho" panose="02020609040205080304" pitchFamily="49" charset="-128"/>
                <a:cs typeface="Times New Roman" pitchFamily="18" charset="0"/>
              </a:rPr>
              <a:t>- Comitê de Investimentos</a:t>
            </a:r>
          </a:p>
          <a:p>
            <a:pPr marL="342900" indent="-342900" algn="just">
              <a:lnSpc>
                <a:spcPct val="150000"/>
              </a:lnSpc>
              <a:spcBef>
                <a:spcPts val="0"/>
              </a:spcBef>
              <a:spcAft>
                <a:spcPts val="0"/>
              </a:spcAft>
              <a:buFont typeface="Wingdings" pitchFamily="2" charset="2"/>
              <a:buChar char="ü"/>
            </a:pPr>
            <a:r>
              <a:rPr lang="pt-BR" dirty="0">
                <a:ea typeface="MS Mincho" panose="02020609040205080304" pitchFamily="49" charset="-128"/>
                <a:cs typeface="Times New Roman" pitchFamily="18" charset="0"/>
              </a:rPr>
              <a:t>Composição(quantitativo), vínculo (Ente ou RPPS), </a:t>
            </a:r>
            <a:r>
              <a:rPr lang="pt-BR" dirty="0" smtClean="0">
                <a:ea typeface="MS Mincho" panose="02020609040205080304" pitchFamily="49" charset="-128"/>
                <a:cs typeface="Times New Roman" pitchFamily="18" charset="0"/>
              </a:rPr>
              <a:t>segurado </a:t>
            </a:r>
            <a:r>
              <a:rPr lang="pt-BR" dirty="0">
                <a:ea typeface="MS Mincho" panose="02020609040205080304" pitchFamily="49" charset="-128"/>
                <a:cs typeface="Times New Roman" pitchFamily="18" charset="0"/>
              </a:rPr>
              <a:t>ou não.</a:t>
            </a:r>
          </a:p>
          <a:p>
            <a:pPr algn="just">
              <a:lnSpc>
                <a:spcPct val="150000"/>
              </a:lnSpc>
              <a:spcBef>
                <a:spcPts val="0"/>
              </a:spcBef>
              <a:spcAft>
                <a:spcPts val="0"/>
              </a:spcAft>
            </a:pPr>
            <a:endParaRPr lang="pt-B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5013176"/>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79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bwMode="auto">
          <a:xfrm>
            <a:off x="252536" y="2132384"/>
            <a:ext cx="9144000" cy="1944688"/>
          </a:xfrm>
          <a:prstGeom prst="rect">
            <a:avLst/>
          </a:prstGeom>
          <a:ln>
            <a:miter lim="800000"/>
            <a:headEnd/>
            <a:tailEnd/>
          </a:ln>
        </p:spPr>
        <p:txBody>
          <a:bodyPr>
            <a:normAutofit fontScale="85000" lnSpcReduction="20000"/>
          </a:bodyPr>
          <a:lstStyle/>
          <a:p>
            <a:pPr eaLnBrk="1" hangingPunct="1">
              <a:spcBef>
                <a:spcPct val="50000"/>
              </a:spcBef>
              <a:buFontTx/>
              <a:buNone/>
              <a:defRPr/>
            </a:pPr>
            <a:r>
              <a:rPr lang="pt-BR" sz="4000" b="1" dirty="0" smtClean="0">
                <a:latin typeface="Calibri" panose="020F0502020204030204" pitchFamily="34" charset="0"/>
                <a:cs typeface="Calibri" panose="020F0502020204030204" pitchFamily="34" charset="0"/>
              </a:rPr>
              <a:t>1- LEGAIS</a:t>
            </a:r>
          </a:p>
          <a:p>
            <a:pPr eaLnBrk="1" hangingPunct="1">
              <a:spcBef>
                <a:spcPct val="50000"/>
              </a:spcBef>
              <a:buFontTx/>
              <a:buNone/>
              <a:defRPr/>
            </a:pPr>
            <a:r>
              <a:rPr lang="pt-BR" sz="4000" b="1" dirty="0" smtClean="0">
                <a:latin typeface="Calibri" panose="020F0502020204030204" pitchFamily="34" charset="0"/>
                <a:cs typeface="Calibri" panose="020F0502020204030204" pitchFamily="34" charset="0"/>
              </a:rPr>
              <a:t>2- GERENCIAIS</a:t>
            </a:r>
          </a:p>
          <a:p>
            <a:pPr eaLnBrk="1" hangingPunct="1">
              <a:spcBef>
                <a:spcPct val="50000"/>
              </a:spcBef>
              <a:buFontTx/>
              <a:buNone/>
              <a:defRPr/>
            </a:pPr>
            <a:r>
              <a:rPr lang="pt-BR" sz="4000" b="1" dirty="0" smtClean="0">
                <a:latin typeface="Calibri" panose="020F0502020204030204" pitchFamily="34" charset="0"/>
                <a:cs typeface="Calibri" panose="020F0502020204030204" pitchFamily="34" charset="0"/>
              </a:rPr>
              <a:t>3- SEGURADOS </a:t>
            </a:r>
            <a:endParaRPr lang="pt-BR" sz="4000" b="1" dirty="0" smtClean="0">
              <a:solidFill>
                <a:srgbClr val="008080"/>
              </a:solidFill>
              <a:latin typeface="Arial" charset="0"/>
            </a:endParaRPr>
          </a:p>
          <a:p>
            <a:pPr eaLnBrk="1" hangingPunct="1">
              <a:spcBef>
                <a:spcPct val="50000"/>
              </a:spcBef>
              <a:buFontTx/>
              <a:buNone/>
              <a:defRPr/>
            </a:pPr>
            <a:endParaRPr lang="pt-BR" sz="2800" dirty="0" smtClean="0">
              <a:effectLst>
                <a:outerShdw blurRad="38100" dist="38100" dir="2700000" algn="tl">
                  <a:srgbClr val="C0C0C0"/>
                </a:outerShdw>
              </a:effectLst>
              <a:latin typeface="Arial" charset="0"/>
            </a:endParaRPr>
          </a:p>
        </p:txBody>
      </p:sp>
      <p:pic>
        <p:nvPicPr>
          <p:cNvPr id="3" name="Imagem 2" descr="http://www.ipresbs.sc.gov.br/public/img/Noticias/136965605872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789040"/>
            <a:ext cx="3024694" cy="2592288"/>
          </a:xfrm>
          <a:prstGeom prst="rect">
            <a:avLst/>
          </a:prstGeom>
          <a:noFill/>
          <a:ln>
            <a:noFill/>
          </a:ln>
        </p:spPr>
      </p:pic>
      <p:sp>
        <p:nvSpPr>
          <p:cNvPr id="2" name="CaixaDeTexto 1"/>
          <p:cNvSpPr txBox="1"/>
          <p:nvPr/>
        </p:nvSpPr>
        <p:spPr>
          <a:xfrm>
            <a:off x="539552" y="1038582"/>
            <a:ext cx="8064896" cy="769441"/>
          </a:xfrm>
          <a:prstGeom prst="rect">
            <a:avLst/>
          </a:prstGeom>
          <a:noFill/>
        </p:spPr>
        <p:txBody>
          <a:bodyPr wrap="square" rtlCol="0">
            <a:spAutoFit/>
          </a:bodyPr>
          <a:lstStyle/>
          <a:p>
            <a:r>
              <a:rPr lang="pt-BR" sz="4400" b="1" u="sng" dirty="0" smtClean="0">
                <a:latin typeface="Calibri" pitchFamily="34" charset="0"/>
              </a:rPr>
              <a:t>Responsabilidades e Obrigações</a:t>
            </a:r>
            <a:endParaRPr lang="pt-BR" sz="4400" b="1" u="sng" dirty="0">
              <a:latin typeface="Calibri" pitchFamily="34" charset="0"/>
            </a:endParaRPr>
          </a:p>
        </p:txBody>
      </p:sp>
    </p:spTree>
    <p:extLst>
      <p:ext uri="{BB962C8B-B14F-4D97-AF65-F5344CB8AC3E}">
        <p14:creationId xmlns:p14="http://schemas.microsoft.com/office/powerpoint/2010/main" val="391182063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484784"/>
            <a:ext cx="8640763" cy="3214688"/>
          </a:xfrm>
          <a:prstGeom prst="rect">
            <a:avLst/>
          </a:prstGeom>
          <a:noFill/>
          <a:ln w="25400" algn="ctr">
            <a:noFill/>
            <a:miter lim="800000"/>
            <a:headEnd/>
            <a:tailEnd/>
          </a:ln>
        </p:spPr>
        <p:txBody>
          <a:bodyPr/>
          <a:lstStyle/>
          <a:p>
            <a:pPr algn="just">
              <a:spcBef>
                <a:spcPts val="0"/>
              </a:spcBef>
              <a:spcAft>
                <a:spcPts val="0"/>
              </a:spcAft>
            </a:pPr>
            <a:r>
              <a:rPr lang="pt-BR" b="1" dirty="0">
                <a:ea typeface="MS Mincho" panose="02020609040205080304" pitchFamily="49" charset="-128"/>
                <a:cs typeface="Times New Roman" panose="02020603050405020304" pitchFamily="18" charset="0"/>
              </a:rPr>
              <a:t>II - </a:t>
            </a:r>
            <a:r>
              <a:rPr lang="pt-BR" b="1" u="sng" dirty="0">
                <a:ea typeface="MS Mincho" panose="02020609040205080304" pitchFamily="49" charset="-128"/>
                <a:cs typeface="Times New Roman" panose="02020603050405020304" pitchFamily="18" charset="0"/>
              </a:rPr>
              <a:t>GOVERNANÇA </a:t>
            </a:r>
            <a:r>
              <a:rPr lang="pt-BR" b="1" u="sng" dirty="0" smtClean="0">
                <a:ea typeface="MS Mincho" panose="02020609040205080304" pitchFamily="49" charset="-128"/>
                <a:cs typeface="Times New Roman" panose="02020603050405020304" pitchFamily="18" charset="0"/>
              </a:rPr>
              <a:t>CORPORATIVA</a:t>
            </a:r>
          </a:p>
          <a:p>
            <a:pPr algn="just">
              <a:spcBef>
                <a:spcPts val="0"/>
              </a:spcBef>
              <a:spcAft>
                <a:spcPts val="0"/>
              </a:spcAft>
            </a:pPr>
            <a:endParaRPr lang="pt-BR" b="1" u="sng"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8 – Transparência</a:t>
            </a:r>
            <a:endParaRPr lang="pt-BR" b="1" dirty="0">
              <a:ea typeface="MS Mincho" panose="02020609040205080304" pitchFamily="49" charset="-128"/>
              <a:cs typeface="Times New Roman" panose="02020603050405020304" pitchFamily="18" charset="0"/>
            </a:endParaRPr>
          </a:p>
          <a:p>
            <a:pPr marL="342900" indent="-342900" algn="just">
              <a:lnSpc>
                <a:spcPct val="150000"/>
              </a:lnSpc>
              <a:spcBef>
                <a:spcPts val="0"/>
              </a:spcBef>
              <a:spcAft>
                <a:spcPts val="0"/>
              </a:spcAft>
              <a:buFont typeface="Wingdings" pitchFamily="2" charset="2"/>
              <a:buChar char="ü"/>
            </a:pPr>
            <a:r>
              <a:rPr lang="pt-BR" dirty="0" smtClean="0">
                <a:ea typeface="MS Mincho" panose="02020609040205080304" pitchFamily="49" charset="-128"/>
                <a:cs typeface="Times New Roman" panose="02020603050405020304" pitchFamily="18" charset="0"/>
              </a:rPr>
              <a:t>Divulgação de atos, atas de reunião, relatórios, certidões,  acesso à links, políticas, demonstrativos.</a:t>
            </a:r>
          </a:p>
          <a:p>
            <a:pPr marL="342900" indent="-342900" algn="just">
              <a:lnSpc>
                <a:spcPct val="150000"/>
              </a:lnSpc>
              <a:spcBef>
                <a:spcPts val="0"/>
              </a:spcBef>
              <a:spcAft>
                <a:spcPts val="0"/>
              </a:spcAft>
              <a:buFont typeface="Wingdings" pitchFamily="2" charset="2"/>
              <a:buChar char="ü"/>
            </a:pPr>
            <a:endParaRPr lang="pt-BR" dirty="0" smtClean="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a:ea typeface="MS Mincho" panose="02020609040205080304" pitchFamily="49" charset="-128"/>
                <a:cs typeface="Times New Roman" panose="02020603050405020304" pitchFamily="18" charset="0"/>
              </a:rPr>
              <a:t>9 - Definição de limites de </a:t>
            </a:r>
            <a:r>
              <a:rPr lang="pt-BR" b="1" dirty="0" smtClean="0">
                <a:ea typeface="MS Mincho" panose="02020609040205080304" pitchFamily="49" charset="-128"/>
                <a:cs typeface="Times New Roman" panose="02020603050405020304" pitchFamily="18" charset="0"/>
              </a:rPr>
              <a:t>alçadas</a:t>
            </a:r>
            <a:endParaRPr lang="pt-BR" dirty="0">
              <a:ea typeface="MS Mincho" panose="02020609040205080304" pitchFamily="49" charset="-128"/>
              <a:cs typeface="Times New Roman" panose="02020603050405020304" pitchFamily="18" charset="0"/>
            </a:endParaRPr>
          </a:p>
          <a:p>
            <a:pPr marL="342900" indent="-342900" algn="just">
              <a:lnSpc>
                <a:spcPct val="150000"/>
              </a:lnSpc>
              <a:spcBef>
                <a:spcPts val="0"/>
              </a:spcBef>
              <a:spcAft>
                <a:spcPts val="0"/>
              </a:spcAft>
              <a:buFont typeface="Wingdings" pitchFamily="2" charset="2"/>
              <a:buChar char="ü"/>
            </a:pPr>
            <a:r>
              <a:rPr lang="pt-BR" dirty="0" smtClean="0"/>
              <a:t>Definição das </a:t>
            </a:r>
            <a:r>
              <a:rPr lang="pt-BR" dirty="0"/>
              <a:t>competências e responsabilidades dos gestores do RPPS para os atos administrativos, estabelecendo responsabilidades compartilhadas nos processos decisórios do RPPS. </a:t>
            </a:r>
          </a:p>
          <a:p>
            <a:pPr marL="342900" indent="-342900" algn="just">
              <a:lnSpc>
                <a:spcPct val="150000"/>
              </a:lnSpc>
              <a:spcBef>
                <a:spcPts val="0"/>
              </a:spcBef>
              <a:spcAft>
                <a:spcPts val="0"/>
              </a:spcAft>
              <a:buFont typeface="Wingdings" pitchFamily="2" charset="2"/>
              <a:buChar char="ü"/>
            </a:pPr>
            <a:endParaRPr lang="pt-BR" dirty="0" smtClean="0">
              <a:latin typeface="Cambria" panose="02040503050406030204" pitchFamily="18" charset="0"/>
              <a:ea typeface="MS Mincho" panose="02020609040205080304" pitchFamily="49" charset="-128"/>
              <a:cs typeface="Times New Roman" panose="02020603050405020304" pitchFamily="18" charset="0"/>
            </a:endParaRPr>
          </a:p>
          <a:p>
            <a:pPr marL="342900" indent="-342900" algn="just">
              <a:lnSpc>
                <a:spcPct val="150000"/>
              </a:lnSpc>
              <a:spcBef>
                <a:spcPts val="0"/>
              </a:spcBef>
              <a:spcAft>
                <a:spcPts val="0"/>
              </a:spcAft>
              <a:buFont typeface="Wingdings" pitchFamily="2" charset="2"/>
              <a:buChar char="ü"/>
            </a:pPr>
            <a:endParaRPr lang="pt-BR" dirty="0">
              <a:ea typeface="MS Mincho" panose="02020609040205080304" pitchFamily="49" charset="-128"/>
              <a:cs typeface="Times New Roman" panose="02020603050405020304" pitchFamily="18" charset="0"/>
            </a:endParaRPr>
          </a:p>
          <a:p>
            <a:pPr marL="342900" indent="-342900" algn="just">
              <a:lnSpc>
                <a:spcPct val="150000"/>
              </a:lnSpc>
              <a:spcBef>
                <a:spcPts val="0"/>
              </a:spcBef>
              <a:spcAft>
                <a:spcPts val="0"/>
              </a:spcAft>
              <a:buFont typeface="Wingdings" pitchFamily="2" charset="2"/>
              <a:buChar char="ü"/>
            </a:pPr>
            <a:endParaRPr lang="pt-BR" dirty="0" smtClean="0">
              <a:ea typeface="MS Mincho" panose="02020609040205080304" pitchFamily="49" charset="-128"/>
              <a:cs typeface="Times New Roman" panose="02020603050405020304" pitchFamily="18" charset="0"/>
            </a:endParaRP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454" y="5373216"/>
            <a:ext cx="230505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926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940658"/>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216693" y="1340768"/>
            <a:ext cx="8640763" cy="3214688"/>
          </a:xfrm>
          <a:prstGeom prst="rect">
            <a:avLst/>
          </a:prstGeom>
          <a:noFill/>
          <a:ln w="25400" algn="ctr">
            <a:noFill/>
            <a:miter lim="800000"/>
            <a:headEnd/>
            <a:tailEnd/>
          </a:ln>
        </p:spPr>
        <p:txBody>
          <a:bodyPr/>
          <a:lstStyle/>
          <a:p>
            <a:pPr algn="just">
              <a:spcBef>
                <a:spcPts val="0"/>
              </a:spcBef>
              <a:spcAft>
                <a:spcPts val="0"/>
              </a:spcAft>
            </a:pPr>
            <a:r>
              <a:rPr lang="pt-BR" b="1" dirty="0">
                <a:ea typeface="MS Mincho" panose="02020609040205080304" pitchFamily="49" charset="-128"/>
                <a:cs typeface="Times New Roman" panose="02020603050405020304" pitchFamily="18" charset="0"/>
              </a:rPr>
              <a:t>II - </a:t>
            </a:r>
            <a:r>
              <a:rPr lang="pt-BR" b="1" u="sng" dirty="0">
                <a:ea typeface="MS Mincho" panose="02020609040205080304" pitchFamily="49" charset="-128"/>
                <a:cs typeface="Times New Roman" panose="02020603050405020304" pitchFamily="18" charset="0"/>
              </a:rPr>
              <a:t>GOVERNANÇA CORPORATIVA</a:t>
            </a:r>
          </a:p>
          <a:p>
            <a:pPr algn="just">
              <a:spcBef>
                <a:spcPts val="0"/>
              </a:spcBef>
              <a:spcAft>
                <a:spcPts val="0"/>
              </a:spcAft>
            </a:pPr>
            <a:endParaRPr lang="pt-BR" b="1" dirty="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10 </a:t>
            </a:r>
            <a:r>
              <a:rPr lang="pt-BR" b="1" dirty="0">
                <a:ea typeface="MS Mincho" panose="02020609040205080304" pitchFamily="49" charset="-128"/>
                <a:cs typeface="Times New Roman" panose="02020603050405020304" pitchFamily="18" charset="0"/>
              </a:rPr>
              <a:t>-</a:t>
            </a:r>
            <a:r>
              <a:rPr lang="pt-BR" dirty="0">
                <a:ea typeface="MS Mincho" panose="02020609040205080304" pitchFamily="49" charset="-128"/>
                <a:cs typeface="Times New Roman" panose="02020603050405020304" pitchFamily="18" charset="0"/>
              </a:rPr>
              <a:t> </a:t>
            </a:r>
            <a:r>
              <a:rPr lang="pt-BR" b="1" dirty="0">
                <a:ea typeface="MS Mincho" panose="02020609040205080304" pitchFamily="49" charset="-128"/>
                <a:cs typeface="Times New Roman" panose="02020603050405020304" pitchFamily="18" charset="0"/>
              </a:rPr>
              <a:t>Segregação das </a:t>
            </a:r>
            <a:r>
              <a:rPr lang="pt-BR" b="1" dirty="0" smtClean="0">
                <a:ea typeface="MS Mincho" panose="02020609040205080304" pitchFamily="49" charset="-128"/>
                <a:cs typeface="Times New Roman" panose="02020603050405020304" pitchFamily="18" charset="0"/>
              </a:rPr>
              <a:t>atividades</a:t>
            </a:r>
            <a:endParaRPr lang="pt-BR" dirty="0" smtClean="0">
              <a:ea typeface="MS Mincho" panose="02020609040205080304" pitchFamily="49" charset="-128"/>
              <a:cs typeface="Times New Roman" panose="02020603050405020304" pitchFamily="18" charset="0"/>
            </a:endParaRPr>
          </a:p>
          <a:p>
            <a:pPr marL="342900" indent="-342900" algn="just">
              <a:lnSpc>
                <a:spcPct val="150000"/>
              </a:lnSpc>
              <a:spcBef>
                <a:spcPts val="0"/>
              </a:spcBef>
              <a:spcAft>
                <a:spcPts val="0"/>
              </a:spcAft>
              <a:buFont typeface="Wingdings" pitchFamily="2" charset="2"/>
              <a:buChar char="ü"/>
            </a:pPr>
            <a:r>
              <a:rPr lang="pt-BR" dirty="0" smtClean="0"/>
              <a:t> A segregação </a:t>
            </a:r>
            <a:r>
              <a:rPr lang="pt-BR" dirty="0"/>
              <a:t>das atividades em setores com responsáveis </a:t>
            </a:r>
            <a:r>
              <a:rPr lang="pt-BR" dirty="0" smtClean="0"/>
              <a:t>distintos com o objetivo de diminuir </a:t>
            </a:r>
            <a:r>
              <a:rPr lang="pt-BR" dirty="0"/>
              <a:t>o risco </a:t>
            </a:r>
            <a:r>
              <a:rPr lang="pt-BR" dirty="0" smtClean="0"/>
              <a:t>operacional, favorecer </a:t>
            </a:r>
            <a:r>
              <a:rPr lang="pt-BR" dirty="0"/>
              <a:t>a governança </a:t>
            </a:r>
            <a:r>
              <a:rPr lang="pt-BR" dirty="0" smtClean="0"/>
              <a:t>corporativa,  diminuir </a:t>
            </a:r>
            <a:r>
              <a:rPr lang="pt-BR" dirty="0"/>
              <a:t>a probabilidade de erros e </a:t>
            </a:r>
            <a:r>
              <a:rPr lang="pt-BR" dirty="0" smtClean="0"/>
              <a:t>oferecer </a:t>
            </a:r>
            <a:r>
              <a:rPr lang="pt-BR" dirty="0"/>
              <a:t>segurança na gestão dos benefícios</a:t>
            </a:r>
            <a:r>
              <a:rPr lang="pt-BR" dirty="0" smtClean="0"/>
              <a:t>.</a:t>
            </a:r>
          </a:p>
          <a:p>
            <a:pPr algn="just">
              <a:lnSpc>
                <a:spcPct val="150000"/>
              </a:lnSpc>
              <a:spcBef>
                <a:spcPts val="0"/>
              </a:spcBef>
              <a:spcAft>
                <a:spcPts val="0"/>
              </a:spcAft>
            </a:pPr>
            <a:r>
              <a:rPr lang="pt-BR" b="1" dirty="0">
                <a:ea typeface="MS Mincho" panose="02020609040205080304" pitchFamily="49" charset="-128"/>
                <a:cs typeface="Times New Roman" pitchFamily="18" charset="0"/>
              </a:rPr>
              <a:t>11 - </a:t>
            </a:r>
            <a:r>
              <a:rPr lang="pt-BR" b="1" dirty="0" smtClean="0">
                <a:ea typeface="MS Mincho" panose="02020609040205080304" pitchFamily="49" charset="-128"/>
                <a:cs typeface="Times New Roman" pitchFamily="18" charset="0"/>
              </a:rPr>
              <a:t>Ouvidoria</a:t>
            </a:r>
            <a:endParaRPr lang="pt-BR" b="1" dirty="0">
              <a:ea typeface="MS Mincho" panose="02020609040205080304" pitchFamily="49" charset="-128"/>
              <a:cs typeface="Times New Roman" pitchFamily="18" charset="0"/>
            </a:endParaRPr>
          </a:p>
          <a:p>
            <a:pPr marL="342900" indent="-342900" algn="just">
              <a:lnSpc>
                <a:spcPct val="150000"/>
              </a:lnSpc>
              <a:spcBef>
                <a:spcPts val="0"/>
              </a:spcBef>
              <a:spcAft>
                <a:spcPts val="0"/>
              </a:spcAft>
              <a:buFont typeface="Wingdings" pitchFamily="2" charset="2"/>
              <a:buChar char="ü"/>
            </a:pPr>
            <a:r>
              <a:rPr lang="pt-BR" dirty="0">
                <a:ea typeface="MS Mincho" panose="02020609040205080304" pitchFamily="49" charset="-128"/>
                <a:cs typeface="Times New Roman" pitchFamily="18" charset="0"/>
              </a:rPr>
              <a:t>Existência no Ente ou no RPPS, estruturação, vínculo (efetivo, comissionado), certificação. </a:t>
            </a:r>
          </a:p>
          <a:p>
            <a:pPr marL="342900" indent="-342900" algn="just">
              <a:lnSpc>
                <a:spcPct val="150000"/>
              </a:lnSpc>
              <a:spcBef>
                <a:spcPts val="0"/>
              </a:spcBef>
              <a:spcAft>
                <a:spcPts val="0"/>
              </a:spcAft>
              <a:buFont typeface="Wingdings" pitchFamily="2" charset="2"/>
              <a:buChar char="ü"/>
            </a:pPr>
            <a:endParaRPr lang="pt-BR" dirty="0"/>
          </a:p>
          <a:p>
            <a:pPr marL="342900" indent="-342900" algn="just">
              <a:lnSpc>
                <a:spcPct val="150000"/>
              </a:lnSpc>
              <a:spcBef>
                <a:spcPts val="0"/>
              </a:spcBef>
              <a:spcAft>
                <a:spcPts val="0"/>
              </a:spcAft>
              <a:buFont typeface="Wingdings" pitchFamily="2" charset="2"/>
              <a:buChar char="ü"/>
            </a:pPr>
            <a:endParaRPr lang="pt-B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157192"/>
            <a:ext cx="2304256" cy="158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768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484784"/>
            <a:ext cx="8640763" cy="3214688"/>
          </a:xfrm>
          <a:prstGeom prst="rect">
            <a:avLst/>
          </a:prstGeom>
          <a:noFill/>
          <a:ln w="25400" algn="ctr">
            <a:noFill/>
            <a:miter lim="800000"/>
            <a:headEnd/>
            <a:tailEnd/>
          </a:ln>
        </p:spPr>
        <p:txBody>
          <a:bodyPr/>
          <a:lstStyle/>
          <a:p>
            <a:pPr algn="just">
              <a:spcBef>
                <a:spcPts val="0"/>
              </a:spcBef>
              <a:spcAft>
                <a:spcPts val="0"/>
              </a:spcAft>
            </a:pPr>
            <a:r>
              <a:rPr lang="pt-BR" b="1" dirty="0">
                <a:ea typeface="MS Mincho" panose="02020609040205080304" pitchFamily="49" charset="-128"/>
                <a:cs typeface="Times New Roman" panose="02020603050405020304" pitchFamily="18" charset="0"/>
              </a:rPr>
              <a:t>II - </a:t>
            </a:r>
            <a:r>
              <a:rPr lang="pt-BR" b="1" u="sng" dirty="0">
                <a:ea typeface="MS Mincho" panose="02020609040205080304" pitchFamily="49" charset="-128"/>
                <a:cs typeface="Times New Roman" panose="02020603050405020304" pitchFamily="18" charset="0"/>
              </a:rPr>
              <a:t>GOVERNANÇA CORPORATIVA</a:t>
            </a:r>
          </a:p>
          <a:p>
            <a:pPr algn="just">
              <a:spcBef>
                <a:spcPts val="0"/>
              </a:spcBef>
              <a:spcAft>
                <a:spcPts val="0"/>
              </a:spcAft>
            </a:pPr>
            <a:endParaRPr lang="pt-BR" b="1" dirty="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12 </a:t>
            </a:r>
            <a:r>
              <a:rPr lang="pt-BR" b="1" dirty="0">
                <a:ea typeface="MS Mincho" panose="02020609040205080304" pitchFamily="49" charset="-128"/>
                <a:cs typeface="Times New Roman" panose="02020603050405020304" pitchFamily="18" charset="0"/>
              </a:rPr>
              <a:t>- Qualificação do órgão de </a:t>
            </a:r>
            <a:r>
              <a:rPr lang="pt-BR" b="1" dirty="0" smtClean="0">
                <a:ea typeface="MS Mincho" panose="02020609040205080304" pitchFamily="49" charset="-128"/>
                <a:cs typeface="Times New Roman" panose="02020603050405020304" pitchFamily="18" charset="0"/>
              </a:rPr>
              <a:t>direção</a:t>
            </a:r>
          </a:p>
          <a:p>
            <a:pPr marL="342900" indent="-342900" algn="just">
              <a:lnSpc>
                <a:spcPct val="150000"/>
              </a:lnSpc>
              <a:spcBef>
                <a:spcPts val="0"/>
              </a:spcBef>
              <a:spcAft>
                <a:spcPts val="0"/>
              </a:spcAft>
              <a:buFont typeface="Wingdings" pitchFamily="2" charset="2"/>
              <a:buChar char="ü"/>
            </a:pPr>
            <a:r>
              <a:rPr lang="pt-BR" dirty="0" smtClean="0">
                <a:ea typeface="MS Mincho" panose="02020609040205080304" pitchFamily="49" charset="-128"/>
                <a:cs typeface="Times New Roman" pitchFamily="18" charset="0"/>
              </a:rPr>
              <a:t>Formação (curso superior, especialização) e certificação</a:t>
            </a:r>
          </a:p>
          <a:p>
            <a:pPr marL="342900" indent="-342900" algn="just">
              <a:lnSpc>
                <a:spcPct val="150000"/>
              </a:lnSpc>
              <a:spcBef>
                <a:spcPts val="0"/>
              </a:spcBef>
              <a:spcAft>
                <a:spcPts val="0"/>
              </a:spcAft>
              <a:buFont typeface="Wingdings" pitchFamily="2" charset="2"/>
              <a:buChar char="ü"/>
            </a:pPr>
            <a:endParaRPr lang="pt-BR"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a:ea typeface="MS Mincho" panose="02020609040205080304" pitchFamily="49" charset="-128"/>
                <a:cs typeface="Times New Roman" panose="02020603050405020304" pitchFamily="18" charset="0"/>
              </a:rPr>
              <a:t>13 - Conselho </a:t>
            </a:r>
            <a:r>
              <a:rPr lang="pt-BR" b="1" dirty="0" smtClean="0">
                <a:ea typeface="MS Mincho" panose="02020609040205080304" pitchFamily="49" charset="-128"/>
                <a:cs typeface="Times New Roman" panose="02020603050405020304" pitchFamily="18" charset="0"/>
              </a:rPr>
              <a:t>Fiscal</a:t>
            </a:r>
            <a:endParaRPr lang="pt-BR" dirty="0" smtClean="0">
              <a:ea typeface="MS Mincho" panose="02020609040205080304" pitchFamily="49" charset="-128"/>
              <a:cs typeface="Times New Roman" panose="02020603050405020304" pitchFamily="18" charset="0"/>
            </a:endParaRPr>
          </a:p>
          <a:p>
            <a:pPr marL="342900" indent="-342900" algn="just">
              <a:lnSpc>
                <a:spcPct val="150000"/>
              </a:lnSpc>
              <a:spcBef>
                <a:spcPts val="0"/>
              </a:spcBef>
              <a:spcAft>
                <a:spcPts val="0"/>
              </a:spcAft>
              <a:buFont typeface="Wingdings" pitchFamily="2" charset="2"/>
              <a:buChar char="ü"/>
            </a:pPr>
            <a:r>
              <a:rPr lang="pt-BR" dirty="0" smtClean="0">
                <a:ea typeface="MS Mincho" panose="02020609040205080304" pitchFamily="49" charset="-128"/>
                <a:cs typeface="Times New Roman" panose="02020603050405020304" pitchFamily="18" charset="0"/>
              </a:rPr>
              <a:t>Formação </a:t>
            </a:r>
            <a:r>
              <a:rPr lang="pt-BR" dirty="0">
                <a:ea typeface="MS Mincho" panose="02020609040205080304" pitchFamily="49" charset="-128"/>
                <a:cs typeface="Times New Roman" pitchFamily="18" charset="0"/>
              </a:rPr>
              <a:t>(curso superior, especialização</a:t>
            </a:r>
            <a:r>
              <a:rPr lang="pt-BR" dirty="0" smtClean="0">
                <a:ea typeface="MS Mincho" panose="02020609040205080304" pitchFamily="49" charset="-128"/>
                <a:cs typeface="Times New Roman" pitchFamily="18" charset="0"/>
              </a:rPr>
              <a:t>), composição (paritária ou não), voto de qualidade (representação dos segurados).</a:t>
            </a:r>
            <a:endParaRPr lang="pt-BR" dirty="0">
              <a:ea typeface="MS Mincho" panose="02020609040205080304" pitchFamily="49" charset="-128"/>
              <a:cs typeface="Times New Roman" pitchFamily="18" charset="0"/>
            </a:endParaRPr>
          </a:p>
          <a:p>
            <a:pPr marL="342900" indent="-342900" algn="just">
              <a:lnSpc>
                <a:spcPct val="150000"/>
              </a:lnSpc>
              <a:spcBef>
                <a:spcPts val="0"/>
              </a:spcBef>
              <a:spcAft>
                <a:spcPts val="0"/>
              </a:spcAft>
              <a:buFont typeface="Wingdings" pitchFamily="2" charset="2"/>
              <a:buChar char="ü"/>
            </a:pPr>
            <a:endParaRPr lang="pt-B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446" y="5085035"/>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1023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908720"/>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268760"/>
            <a:ext cx="8640763" cy="3214688"/>
          </a:xfrm>
          <a:prstGeom prst="rect">
            <a:avLst/>
          </a:prstGeom>
          <a:noFill/>
          <a:ln w="25400" algn="ctr">
            <a:noFill/>
            <a:miter lim="800000"/>
            <a:headEnd/>
            <a:tailEnd/>
          </a:ln>
        </p:spPr>
        <p:txBody>
          <a:bodyPr/>
          <a:lstStyle/>
          <a:p>
            <a:pPr algn="just">
              <a:spcBef>
                <a:spcPts val="0"/>
              </a:spcBef>
              <a:spcAft>
                <a:spcPts val="0"/>
              </a:spcAft>
            </a:pPr>
            <a:r>
              <a:rPr lang="pt-BR" b="1" dirty="0">
                <a:ea typeface="MS Mincho" panose="02020609040205080304" pitchFamily="49" charset="-128"/>
                <a:cs typeface="Times New Roman" panose="02020603050405020304" pitchFamily="18" charset="0"/>
              </a:rPr>
              <a:t>II - </a:t>
            </a:r>
            <a:r>
              <a:rPr lang="pt-BR" b="1" u="sng" dirty="0">
                <a:ea typeface="MS Mincho" panose="02020609040205080304" pitchFamily="49" charset="-128"/>
                <a:cs typeface="Times New Roman" panose="02020603050405020304" pitchFamily="18" charset="0"/>
              </a:rPr>
              <a:t>GOVERNANÇA CORPORATIVA</a:t>
            </a:r>
          </a:p>
          <a:p>
            <a:pPr algn="just">
              <a:spcBef>
                <a:spcPts val="0"/>
              </a:spcBef>
              <a:spcAft>
                <a:spcPts val="0"/>
              </a:spcAft>
            </a:pPr>
            <a:endParaRPr lang="pt-BR" b="1" dirty="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14 </a:t>
            </a:r>
            <a:r>
              <a:rPr lang="pt-BR" b="1" dirty="0">
                <a:ea typeface="MS Mincho" panose="02020609040205080304" pitchFamily="49" charset="-128"/>
                <a:cs typeface="Times New Roman" panose="02020603050405020304" pitchFamily="18" charset="0"/>
              </a:rPr>
              <a:t>- Conselho </a:t>
            </a:r>
            <a:r>
              <a:rPr lang="pt-BR" b="1" dirty="0" smtClean="0">
                <a:ea typeface="MS Mincho" panose="02020609040205080304" pitchFamily="49" charset="-128"/>
                <a:cs typeface="Times New Roman" panose="02020603050405020304" pitchFamily="18" charset="0"/>
              </a:rPr>
              <a:t>Deliberativo</a:t>
            </a:r>
            <a:endParaRPr lang="pt-BR" dirty="0">
              <a:ea typeface="MS Mincho" panose="02020609040205080304" pitchFamily="49" charset="-128"/>
              <a:cs typeface="Times New Roman" panose="02020603050405020304" pitchFamily="18" charset="0"/>
            </a:endParaRPr>
          </a:p>
          <a:p>
            <a:pPr marL="342900" indent="-342900" algn="just">
              <a:lnSpc>
                <a:spcPct val="150000"/>
              </a:lnSpc>
              <a:spcBef>
                <a:spcPts val="0"/>
              </a:spcBef>
              <a:spcAft>
                <a:spcPts val="0"/>
              </a:spcAft>
              <a:buFont typeface="Wingdings" pitchFamily="2" charset="2"/>
              <a:buChar char="ü"/>
            </a:pPr>
            <a:r>
              <a:rPr lang="pt-BR" dirty="0">
                <a:ea typeface="MS Mincho" panose="02020609040205080304" pitchFamily="49" charset="-128"/>
                <a:cs typeface="Times New Roman" panose="02020603050405020304" pitchFamily="18" charset="0"/>
              </a:rPr>
              <a:t>Formação (curso superior, especialização), composição (paritária ou não), voto de qualidade (representação dos segurados).</a:t>
            </a:r>
          </a:p>
          <a:p>
            <a:pPr marL="342900" indent="-342900" algn="just">
              <a:lnSpc>
                <a:spcPct val="150000"/>
              </a:lnSpc>
              <a:spcBef>
                <a:spcPts val="0"/>
              </a:spcBef>
              <a:spcAft>
                <a:spcPts val="0"/>
              </a:spcAft>
              <a:buFont typeface="Wingdings" pitchFamily="2" charset="2"/>
              <a:buChar char="ü"/>
            </a:pPr>
            <a:endParaRPr lang="pt-BR" dirty="0">
              <a:latin typeface="Cambria" panose="02040503050406030204" pitchFamily="18" charset="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a:ea typeface="MS Mincho" panose="02020609040205080304" pitchFamily="49" charset="-128"/>
                <a:cs typeface="Times New Roman" panose="02020603050405020304" pitchFamily="18" charset="0"/>
              </a:rPr>
              <a:t>15 - Mandato, representação e </a:t>
            </a:r>
            <a:r>
              <a:rPr lang="pt-BR" b="1" dirty="0" smtClean="0">
                <a:ea typeface="MS Mincho" panose="02020609040205080304" pitchFamily="49" charset="-128"/>
                <a:cs typeface="Times New Roman" panose="02020603050405020304" pitchFamily="18" charset="0"/>
              </a:rPr>
              <a:t>recondução</a:t>
            </a:r>
          </a:p>
          <a:p>
            <a:pPr marL="342900" indent="-342900" algn="just">
              <a:lnSpc>
                <a:spcPct val="150000"/>
              </a:lnSpc>
              <a:spcBef>
                <a:spcPts val="0"/>
              </a:spcBef>
              <a:spcAft>
                <a:spcPts val="0"/>
              </a:spcAft>
              <a:buFont typeface="Wingdings" pitchFamily="2" charset="2"/>
              <a:buChar char="ü"/>
            </a:pPr>
            <a:r>
              <a:rPr lang="pt-BR" dirty="0" smtClean="0"/>
              <a:t>Definição </a:t>
            </a:r>
            <a:r>
              <a:rPr lang="pt-BR" dirty="0"/>
              <a:t>em norma legal o processo de escolha para composição da Diretoria Executiva, do Conselho de Administração e do Conselho </a:t>
            </a:r>
            <a:r>
              <a:rPr lang="pt-BR" dirty="0" smtClean="0"/>
              <a:t>Fiscal, representatividade do segurado na Diretoria Executiva</a:t>
            </a:r>
            <a:endParaRPr lang="pt-BR"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lgn="just">
              <a:lnSpc>
                <a:spcPct val="150000"/>
              </a:lnSpc>
              <a:spcBef>
                <a:spcPts val="0"/>
              </a:spcBef>
              <a:spcAft>
                <a:spcPts val="0"/>
              </a:spcAft>
              <a:buFont typeface="Wingdings" pitchFamily="2" charset="2"/>
              <a:buChar char="ü"/>
            </a:pPr>
            <a:endParaRPr lang="pt-B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5085184"/>
            <a:ext cx="2304256" cy="158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70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052513"/>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291202" y="1726480"/>
            <a:ext cx="8640763" cy="3214688"/>
          </a:xfrm>
          <a:prstGeom prst="rect">
            <a:avLst/>
          </a:prstGeom>
          <a:noFill/>
          <a:ln w="25400" algn="ctr">
            <a:noFill/>
            <a:miter lim="800000"/>
            <a:headEnd/>
            <a:tailEnd/>
          </a:ln>
        </p:spPr>
        <p:txBody>
          <a:bodyPr/>
          <a:lstStyle/>
          <a:p>
            <a:pPr algn="just">
              <a:spcBef>
                <a:spcPts val="0"/>
              </a:spcBef>
              <a:spcAft>
                <a:spcPts val="0"/>
              </a:spcAft>
            </a:pPr>
            <a:r>
              <a:rPr lang="pt-BR" b="1" dirty="0">
                <a:ea typeface="MS Mincho" panose="02020609040205080304" pitchFamily="49" charset="-128"/>
                <a:cs typeface="Times New Roman" panose="02020603050405020304" pitchFamily="18" charset="0"/>
              </a:rPr>
              <a:t>II - </a:t>
            </a:r>
            <a:r>
              <a:rPr lang="pt-BR" b="1" u="sng" dirty="0">
                <a:ea typeface="MS Mincho" panose="02020609040205080304" pitchFamily="49" charset="-128"/>
                <a:cs typeface="Times New Roman" panose="02020603050405020304" pitchFamily="18" charset="0"/>
              </a:rPr>
              <a:t>GOVERNANÇA CORPORATIVA</a:t>
            </a:r>
          </a:p>
          <a:p>
            <a:pPr algn="just">
              <a:spcBef>
                <a:spcPts val="0"/>
              </a:spcBef>
              <a:spcAft>
                <a:spcPts val="0"/>
              </a:spcAft>
            </a:pPr>
            <a:endParaRPr lang="pt-BR" b="1" dirty="0">
              <a:ea typeface="MS Mincho" panose="02020609040205080304" pitchFamily="49" charset="-128"/>
              <a:cs typeface="Times New Roman" panose="02020603050405020304" pitchFamily="18" charset="0"/>
            </a:endParaRPr>
          </a:p>
          <a:p>
            <a:pPr algn="just">
              <a:lnSpc>
                <a:spcPct val="150000"/>
              </a:lnSpc>
              <a:spcBef>
                <a:spcPts val="0"/>
              </a:spcBef>
              <a:spcAft>
                <a:spcPts val="0"/>
              </a:spcAft>
            </a:pPr>
            <a:r>
              <a:rPr lang="pt-BR" b="1" dirty="0" smtClean="0">
                <a:ea typeface="MS Mincho" panose="02020609040205080304" pitchFamily="49" charset="-128"/>
                <a:cs typeface="Times New Roman" panose="02020603050405020304" pitchFamily="18" charset="0"/>
              </a:rPr>
              <a:t>16 </a:t>
            </a:r>
            <a:r>
              <a:rPr lang="pt-BR" b="1" dirty="0">
                <a:ea typeface="MS Mincho" panose="02020609040205080304" pitchFamily="49" charset="-128"/>
                <a:cs typeface="Times New Roman" panose="02020603050405020304" pitchFamily="18" charset="0"/>
              </a:rPr>
              <a:t>- Gestão de </a:t>
            </a:r>
            <a:r>
              <a:rPr lang="pt-BR" b="1" dirty="0" smtClean="0">
                <a:ea typeface="MS Mincho" panose="02020609040205080304" pitchFamily="49" charset="-128"/>
                <a:cs typeface="Times New Roman" panose="02020603050405020304" pitchFamily="18" charset="0"/>
              </a:rPr>
              <a:t>Pessoas</a:t>
            </a:r>
          </a:p>
          <a:p>
            <a:pPr marL="342900" indent="-342900" algn="just">
              <a:lnSpc>
                <a:spcPct val="150000"/>
              </a:lnSpc>
              <a:spcBef>
                <a:spcPts val="0"/>
              </a:spcBef>
              <a:spcAft>
                <a:spcPts val="0"/>
              </a:spcAft>
              <a:buFont typeface="Wingdings" pitchFamily="2" charset="2"/>
              <a:buChar char="ü"/>
            </a:pPr>
            <a:r>
              <a:rPr lang="pt-BR" dirty="0" smtClean="0">
                <a:ea typeface="MS Mincho" panose="02020609040205080304" pitchFamily="49" charset="-128"/>
                <a:cs typeface="Times New Roman" pitchFamily="18" charset="0"/>
              </a:rPr>
              <a:t>Composição do quadro de pessoal do RPPS:</a:t>
            </a:r>
          </a:p>
          <a:p>
            <a:pPr marL="985838" algn="just">
              <a:lnSpc>
                <a:spcPct val="150000"/>
              </a:lnSpc>
              <a:spcBef>
                <a:spcPts val="0"/>
              </a:spcBef>
              <a:spcAft>
                <a:spcPts val="0"/>
              </a:spcAft>
              <a:buFont typeface="Wingdings" pitchFamily="2" charset="2"/>
              <a:buChar char="Ø"/>
            </a:pPr>
            <a:r>
              <a:rPr lang="pt-BR" dirty="0" smtClean="0">
                <a:ea typeface="MS Mincho" panose="02020609040205080304" pitchFamily="49" charset="-128"/>
                <a:cs typeface="Times New Roman" pitchFamily="18" charset="0"/>
              </a:rPr>
              <a:t>Cedidos</a:t>
            </a:r>
          </a:p>
          <a:p>
            <a:pPr marL="985838" algn="just">
              <a:lnSpc>
                <a:spcPct val="150000"/>
              </a:lnSpc>
              <a:spcBef>
                <a:spcPts val="0"/>
              </a:spcBef>
              <a:spcAft>
                <a:spcPts val="0"/>
              </a:spcAft>
              <a:buFont typeface="Wingdings" pitchFamily="2" charset="2"/>
              <a:buChar char="Ø"/>
            </a:pPr>
            <a:r>
              <a:rPr lang="pt-BR" dirty="0" smtClean="0">
                <a:ea typeface="MS Mincho" panose="02020609040205080304" pitchFamily="49" charset="-128"/>
                <a:cs typeface="Times New Roman" pitchFamily="18" charset="0"/>
              </a:rPr>
              <a:t>Efetivos</a:t>
            </a:r>
          </a:p>
          <a:p>
            <a:pPr marL="985838" algn="just">
              <a:lnSpc>
                <a:spcPct val="150000"/>
              </a:lnSpc>
              <a:spcBef>
                <a:spcPts val="0"/>
              </a:spcBef>
              <a:spcAft>
                <a:spcPts val="0"/>
              </a:spcAft>
              <a:buFont typeface="Wingdings" pitchFamily="2" charset="2"/>
              <a:buChar char="Ø"/>
            </a:pPr>
            <a:r>
              <a:rPr lang="pt-BR" dirty="0" smtClean="0">
                <a:ea typeface="MS Mincho" panose="02020609040205080304" pitchFamily="49" charset="-128"/>
                <a:cs typeface="Times New Roman" pitchFamily="18" charset="0"/>
              </a:rPr>
              <a:t>Comissionados</a:t>
            </a:r>
          </a:p>
          <a:p>
            <a:pPr marL="985838" algn="just">
              <a:lnSpc>
                <a:spcPct val="150000"/>
              </a:lnSpc>
              <a:spcBef>
                <a:spcPts val="0"/>
              </a:spcBef>
              <a:spcAft>
                <a:spcPts val="0"/>
              </a:spcAft>
              <a:buFont typeface="Wingdings" pitchFamily="2" charset="2"/>
              <a:buChar char="Ø"/>
            </a:pPr>
            <a:r>
              <a:rPr lang="pt-BR" dirty="0" smtClean="0">
                <a:ea typeface="MS Mincho" panose="02020609040205080304" pitchFamily="49" charset="-128"/>
                <a:cs typeface="Times New Roman" pitchFamily="18" charset="0"/>
              </a:rPr>
              <a:t>Atuário</a:t>
            </a:r>
          </a:p>
          <a:p>
            <a:pPr marL="342900" indent="-342900" algn="just">
              <a:lnSpc>
                <a:spcPct val="150000"/>
              </a:lnSpc>
              <a:spcBef>
                <a:spcPts val="0"/>
              </a:spcBef>
              <a:spcAft>
                <a:spcPts val="0"/>
              </a:spcAft>
              <a:buFont typeface="Wingdings" pitchFamily="2" charset="2"/>
              <a:buChar char="Ø"/>
            </a:pPr>
            <a:endParaRPr lang="pt-BR" dirty="0">
              <a:ea typeface="MS Mincho" panose="02020609040205080304" pitchFamily="49" charset="-128"/>
              <a:cs typeface="Times New Roman" pitchFamily="18" charset="0"/>
            </a:endParaRPr>
          </a:p>
        </p:txBody>
      </p:sp>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446" y="5085184"/>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596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5"/>
          <p:cNvSpPr>
            <a:spLocks noChangeArrowheads="1"/>
          </p:cNvSpPr>
          <p:nvPr/>
        </p:nvSpPr>
        <p:spPr bwMode="auto">
          <a:xfrm>
            <a:off x="468313" y="1124744"/>
            <a:ext cx="8137525" cy="400110"/>
          </a:xfrm>
          <a:prstGeom prst="rect">
            <a:avLst/>
          </a:prstGeom>
          <a:noFill/>
          <a:ln w="25400" algn="ctr">
            <a:noFill/>
            <a:miter lim="800000"/>
            <a:headEnd/>
            <a:tailEnd/>
          </a:ln>
        </p:spPr>
        <p:txBody>
          <a:bodyPr>
            <a:spAutoFit/>
          </a:bodyPr>
          <a:lstStyle/>
          <a:p>
            <a:pPr algn="ctr" eaLnBrk="1" hangingPunct="1">
              <a:defRPr/>
            </a:pPr>
            <a:r>
              <a:rPr lang="pt-BR" b="1" dirty="0"/>
              <a:t>PRÓ-GESTÃO RPPS </a:t>
            </a:r>
            <a:r>
              <a:rPr lang="pt-BR" b="1" dirty="0" smtClean="0"/>
              <a:t>– DIMENSÕES PARA CERTIFICAÇÃO</a:t>
            </a:r>
            <a:endParaRPr lang="pt-BR" b="1" dirty="0"/>
          </a:p>
        </p:txBody>
      </p:sp>
      <p:sp>
        <p:nvSpPr>
          <p:cNvPr id="36867" name="Text Box 3"/>
          <p:cNvSpPr txBox="1">
            <a:spLocks noChangeArrowheads="1"/>
          </p:cNvSpPr>
          <p:nvPr/>
        </p:nvSpPr>
        <p:spPr bwMode="auto">
          <a:xfrm>
            <a:off x="323850" y="1628800"/>
            <a:ext cx="8640763" cy="3214688"/>
          </a:xfrm>
          <a:prstGeom prst="rect">
            <a:avLst/>
          </a:prstGeom>
          <a:noFill/>
          <a:ln w="25400" algn="ctr">
            <a:noFill/>
            <a:miter lim="800000"/>
            <a:headEnd/>
            <a:tailEnd/>
          </a:ln>
        </p:spPr>
        <p:txBody>
          <a:bodyPr/>
          <a:lstStyle/>
          <a:p>
            <a:pPr algn="just">
              <a:spcBef>
                <a:spcPts val="600"/>
              </a:spcBef>
              <a:spcAft>
                <a:spcPts val="600"/>
              </a:spcAft>
            </a:pPr>
            <a:r>
              <a:rPr lang="pt-BR" b="1" dirty="0">
                <a:ea typeface="MS Mincho" panose="02020609040205080304" pitchFamily="49" charset="-128"/>
                <a:cs typeface="Times New Roman" panose="02020603050405020304" pitchFamily="18" charset="0"/>
              </a:rPr>
              <a:t>III - </a:t>
            </a:r>
            <a:r>
              <a:rPr lang="pt-BR" b="1" u="sng" dirty="0">
                <a:ea typeface="MS Mincho" panose="02020609040205080304" pitchFamily="49" charset="-128"/>
                <a:cs typeface="Times New Roman" panose="02020603050405020304" pitchFamily="18" charset="0"/>
              </a:rPr>
              <a:t>EDUCAÇÃO </a:t>
            </a:r>
            <a:r>
              <a:rPr lang="pt-BR" b="1" u="sng" dirty="0" smtClean="0">
                <a:ea typeface="MS Mincho" panose="02020609040205080304" pitchFamily="49" charset="-128"/>
                <a:cs typeface="Times New Roman" panose="02020603050405020304" pitchFamily="18" charset="0"/>
              </a:rPr>
              <a:t>PREVIDENCIÁRIA</a:t>
            </a:r>
          </a:p>
          <a:p>
            <a:pPr algn="just">
              <a:spcBef>
                <a:spcPts val="600"/>
              </a:spcBef>
              <a:spcAft>
                <a:spcPts val="600"/>
              </a:spcAft>
            </a:pPr>
            <a:r>
              <a:rPr lang="pt-BR" b="1" dirty="0" smtClean="0">
                <a:ea typeface="MS Mincho" panose="02020609040205080304" pitchFamily="49" charset="-128"/>
                <a:cs typeface="Times New Roman" panose="02020603050405020304" pitchFamily="18" charset="0"/>
              </a:rPr>
              <a:t>1 </a:t>
            </a:r>
            <a:r>
              <a:rPr lang="pt-BR" b="1" dirty="0">
                <a:ea typeface="MS Mincho" panose="02020609040205080304" pitchFamily="49" charset="-128"/>
                <a:cs typeface="Times New Roman" panose="02020603050405020304" pitchFamily="18" charset="0"/>
              </a:rPr>
              <a:t>- Plano de ação de </a:t>
            </a:r>
            <a:r>
              <a:rPr lang="pt-BR" b="1" dirty="0" smtClean="0">
                <a:ea typeface="MS Mincho" panose="02020609040205080304" pitchFamily="49" charset="-128"/>
                <a:cs typeface="Times New Roman" panose="02020603050405020304" pitchFamily="18" charset="0"/>
              </a:rPr>
              <a:t>capacitação</a:t>
            </a:r>
          </a:p>
          <a:p>
            <a:pPr marL="342900" indent="-342900" algn="just">
              <a:spcBef>
                <a:spcPts val="600"/>
              </a:spcBef>
              <a:spcAft>
                <a:spcPts val="600"/>
              </a:spcAft>
              <a:buFont typeface="Wingdings" pitchFamily="2" charset="2"/>
              <a:buChar char="ü"/>
            </a:pPr>
            <a:r>
              <a:rPr lang="pt-BR" dirty="0" smtClean="0">
                <a:latin typeface="Cambria" panose="02040503050406030204" pitchFamily="18" charset="0"/>
                <a:ea typeface="MS Mincho" panose="02020609040205080304" pitchFamily="49" charset="-128"/>
                <a:cs typeface="Times New Roman" panose="02020603050405020304" pitchFamily="18" charset="0"/>
              </a:rPr>
              <a:t>Público alvo</a:t>
            </a:r>
          </a:p>
          <a:p>
            <a:pPr marL="342900" indent="-342900" algn="just">
              <a:spcBef>
                <a:spcPts val="600"/>
              </a:spcBef>
              <a:spcAft>
                <a:spcPts val="600"/>
              </a:spcAft>
              <a:buFont typeface="Wingdings" pitchFamily="2" charset="2"/>
              <a:buChar char="ü"/>
            </a:pPr>
            <a:r>
              <a:rPr lang="pt-BR" dirty="0" smtClean="0">
                <a:latin typeface="Cambria" panose="02040503050406030204" pitchFamily="18" charset="0"/>
                <a:ea typeface="MS Mincho" panose="02020609040205080304" pitchFamily="49" charset="-128"/>
                <a:cs typeface="Times New Roman" panose="02020603050405020304" pitchFamily="18" charset="0"/>
              </a:rPr>
              <a:t>Definição de ações de capacitação</a:t>
            </a:r>
          </a:p>
          <a:p>
            <a:pPr marL="342900" indent="-342900" algn="just">
              <a:spcBef>
                <a:spcPts val="600"/>
              </a:spcBef>
              <a:spcAft>
                <a:spcPts val="600"/>
              </a:spcAft>
              <a:buFont typeface="Wingdings" pitchFamily="2" charset="2"/>
              <a:buChar char="ü"/>
            </a:pPr>
            <a:r>
              <a:rPr lang="pt-BR" dirty="0" smtClean="0">
                <a:latin typeface="Cambria" panose="02040503050406030204" pitchFamily="18" charset="0"/>
                <a:ea typeface="MS Mincho" panose="02020609040205080304" pitchFamily="49" charset="-128"/>
                <a:cs typeface="Times New Roman" panose="02020603050405020304" pitchFamily="18" charset="0"/>
              </a:rPr>
              <a:t>Certificação</a:t>
            </a:r>
          </a:p>
          <a:p>
            <a:pPr algn="just">
              <a:spcBef>
                <a:spcPts val="600"/>
              </a:spcBef>
              <a:spcAft>
                <a:spcPts val="600"/>
              </a:spcAft>
            </a:pPr>
            <a:r>
              <a:rPr lang="pt-BR" b="1" dirty="0" smtClean="0">
                <a:ea typeface="MS Mincho" panose="02020609040205080304" pitchFamily="49" charset="-128"/>
                <a:cs typeface="Times New Roman" panose="02020603050405020304" pitchFamily="18" charset="0"/>
              </a:rPr>
              <a:t>2 </a:t>
            </a:r>
            <a:r>
              <a:rPr lang="pt-BR" b="1" dirty="0">
                <a:ea typeface="MS Mincho" panose="02020609040205080304" pitchFamily="49" charset="-128"/>
                <a:cs typeface="Times New Roman" panose="02020603050405020304" pitchFamily="18" charset="0"/>
              </a:rPr>
              <a:t>- Ações de diálogo com os segurados e a </a:t>
            </a:r>
            <a:r>
              <a:rPr lang="pt-BR" b="1" dirty="0" smtClean="0">
                <a:ea typeface="MS Mincho" panose="02020609040205080304" pitchFamily="49" charset="-128"/>
                <a:cs typeface="Times New Roman" panose="02020603050405020304" pitchFamily="18" charset="0"/>
              </a:rPr>
              <a:t>sociedade</a:t>
            </a:r>
          </a:p>
          <a:p>
            <a:pPr marL="342900" indent="-342900" algn="just">
              <a:lnSpc>
                <a:spcPct val="150000"/>
              </a:lnSpc>
              <a:spcBef>
                <a:spcPts val="600"/>
              </a:spcBef>
              <a:spcAft>
                <a:spcPts val="600"/>
              </a:spcAft>
              <a:buFont typeface="Wingdings" pitchFamily="2" charset="2"/>
              <a:buChar char="ü"/>
            </a:pPr>
            <a:r>
              <a:rPr lang="pt-BR" dirty="0"/>
              <a:t>E</a:t>
            </a:r>
            <a:r>
              <a:rPr lang="pt-BR" dirty="0" smtClean="0"/>
              <a:t>laboração </a:t>
            </a:r>
            <a:r>
              <a:rPr lang="pt-BR" dirty="0"/>
              <a:t>de materiais informativos, reuniões e prestação de informações para os beneficiários e o publico em </a:t>
            </a:r>
            <a:r>
              <a:rPr lang="pt-BR" dirty="0" smtClean="0"/>
              <a:t>geral.</a:t>
            </a:r>
            <a:endParaRPr lang="pt-BR" dirty="0">
              <a:latin typeface="Cambria" panose="02040503050406030204" pitchFamily="18" charset="0"/>
              <a:ea typeface="MS Mincho" panose="02020609040205080304" pitchFamily="49" charset="-128"/>
              <a:cs typeface="Times New Roman" panose="02020603050405020304" pitchFamily="18" charset="0"/>
            </a:endParaRPr>
          </a:p>
          <a:p>
            <a:pPr algn="just">
              <a:spcBef>
                <a:spcPts val="600"/>
              </a:spcBef>
              <a:spcAft>
                <a:spcPts val="600"/>
              </a:spcAft>
            </a:pPr>
            <a:endParaRPr lang="pt-BR" dirty="0" smtClean="0">
              <a:latin typeface="Cambria" panose="02040503050406030204" pitchFamily="18" charset="0"/>
              <a:ea typeface="MS Mincho" panose="02020609040205080304" pitchFamily="49" charset="-128"/>
              <a:cs typeface="Times New Roman" panose="02020603050405020304" pitchFamily="18" charset="0"/>
            </a:endParaRPr>
          </a:p>
          <a:p>
            <a:pPr marL="342900" indent="-342900" algn="just">
              <a:spcBef>
                <a:spcPts val="600"/>
              </a:spcBef>
              <a:spcAft>
                <a:spcPts val="600"/>
              </a:spcAft>
              <a:buFont typeface="Wingdings" pitchFamily="2" charset="2"/>
              <a:buChar char="ü"/>
            </a:pPr>
            <a:endParaRPr lang="pt-BR"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lgn="just">
              <a:spcBef>
                <a:spcPts val="600"/>
              </a:spcBef>
              <a:spcAft>
                <a:spcPts val="600"/>
              </a:spcAft>
              <a:buFont typeface="Wingdings" pitchFamily="2" charset="2"/>
              <a:buChar char="ü"/>
            </a:pPr>
            <a:endParaRPr lang="pt-BR" dirty="0" smtClean="0">
              <a:latin typeface="Cambria" panose="02040503050406030204" pitchFamily="18" charset="0"/>
              <a:ea typeface="MS Mincho" panose="02020609040205080304" pitchFamily="49" charset="-128"/>
              <a:cs typeface="Times New Roman" panose="02020603050405020304" pitchFamily="18" charset="0"/>
            </a:endParaRPr>
          </a:p>
          <a:p>
            <a:pPr algn="just">
              <a:spcBef>
                <a:spcPts val="600"/>
              </a:spcBef>
              <a:spcAft>
                <a:spcPts val="600"/>
              </a:spcAft>
            </a:pPr>
            <a:endParaRPr lang="pt-BR" dirty="0">
              <a:latin typeface="Cambria" panose="02040503050406030204" pitchFamily="18" charset="0"/>
              <a:ea typeface="MS Mincho" panose="02020609040205080304" pitchFamily="49" charset="-128"/>
              <a:cs typeface="Times New Roman" panose="02020603050405020304" pitchFamily="18" charset="0"/>
            </a:endParaRPr>
          </a:p>
          <a:p>
            <a:pPr algn="just">
              <a:spcBef>
                <a:spcPts val="600"/>
              </a:spcBef>
              <a:spcAft>
                <a:spcPts val="600"/>
              </a:spcAft>
            </a:pPr>
            <a:endParaRPr lang="pt-B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7430" y="5013027"/>
            <a:ext cx="23050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308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p:cTn id="7" dur="1000" fill="hold"/>
                                        <p:tgtEl>
                                          <p:spTgt spid="5837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837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8373">
                                            <p:txEl>
                                              <p:pRg st="0" end="0"/>
                                            </p:txEl>
                                          </p:spTgt>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36867"/>
                                        </p:tgtEl>
                                        <p:attrNameLst>
                                          <p:attrName>style.visibility</p:attrName>
                                        </p:attrNameLst>
                                      </p:cBhvr>
                                      <p:to>
                                        <p:strVal val="visible"/>
                                      </p:to>
                                    </p:set>
                                    <p:animEffect transition="in" filter="fade">
                                      <p:cBhvr>
                                        <p:cTn id="13" dur="1000"/>
                                        <p:tgtEl>
                                          <p:spTgt spid="36867"/>
                                        </p:tgtEl>
                                      </p:cBhvr>
                                    </p:animEffect>
                                    <p:anim calcmode="lin" valueType="num">
                                      <p:cBhvr>
                                        <p:cTn id="14" dur="1000" fill="hold"/>
                                        <p:tgtEl>
                                          <p:spTgt spid="36867"/>
                                        </p:tgtEl>
                                        <p:attrNameLst>
                                          <p:attrName>ppt_x</p:attrName>
                                        </p:attrNameLst>
                                      </p:cBhvr>
                                      <p:tavLst>
                                        <p:tav tm="0">
                                          <p:val>
                                            <p:strVal val="#ppt_x"/>
                                          </p:val>
                                        </p:tav>
                                        <p:tav tm="100000">
                                          <p:val>
                                            <p:strVal val="#ppt_x"/>
                                          </p:val>
                                        </p:tav>
                                      </p:tavLst>
                                    </p:anim>
                                    <p:anim calcmode="lin" valueType="num">
                                      <p:cBhvr>
                                        <p:cTn id="15" dur="900" decel="100000" fill="hold"/>
                                        <p:tgtEl>
                                          <p:spTgt spid="3686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68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bwMode="auto">
          <a:xfrm>
            <a:off x="-36512" y="1412776"/>
            <a:ext cx="9144000" cy="1944688"/>
          </a:xfrm>
          <a:prstGeom prst="rect">
            <a:avLst/>
          </a:prstGeom>
          <a:ln>
            <a:miter lim="800000"/>
            <a:headEnd/>
            <a:tailEnd/>
          </a:ln>
        </p:spPr>
        <p:txBody>
          <a:bodyPr>
            <a:normAutofit fontScale="85000" lnSpcReduction="10000"/>
          </a:bodyPr>
          <a:lstStyle/>
          <a:p>
            <a:pPr algn="ctr" eaLnBrk="1" hangingPunct="1">
              <a:spcBef>
                <a:spcPct val="50000"/>
              </a:spcBef>
              <a:buNone/>
              <a:defRPr/>
            </a:pPr>
            <a:r>
              <a:rPr lang="pt-BR" sz="6000" b="1" dirty="0">
                <a:effectLst>
                  <a:outerShdw blurRad="38100" dist="38100" dir="2700000" algn="tl">
                    <a:srgbClr val="000000">
                      <a:alpha val="43137"/>
                    </a:srgbClr>
                  </a:outerShdw>
                </a:effectLst>
                <a:latin typeface="Calibri" pitchFamily="34" charset="0"/>
              </a:rPr>
              <a:t>Responsabilidades e Obrigações</a:t>
            </a:r>
            <a:endParaRPr lang="pt-BR" sz="6000" b="1" dirty="0">
              <a:solidFill>
                <a:srgbClr val="008080"/>
              </a:solidFill>
              <a:effectLst>
                <a:outerShdw blurRad="38100" dist="38100" dir="2700000" algn="tl">
                  <a:srgbClr val="000000">
                    <a:alpha val="43137"/>
                  </a:srgbClr>
                </a:outerShdw>
              </a:effectLst>
              <a:latin typeface="Calibri" pitchFamily="34" charset="0"/>
            </a:endParaRPr>
          </a:p>
          <a:p>
            <a:pPr algn="ctr" eaLnBrk="1" hangingPunct="1">
              <a:spcBef>
                <a:spcPct val="50000"/>
              </a:spcBef>
              <a:buFontTx/>
              <a:buNone/>
              <a:defRPr/>
            </a:pPr>
            <a:r>
              <a:rPr lang="pt-BR" sz="6000" b="1" dirty="0" smtClean="0">
                <a:effectLst>
                  <a:outerShdw blurRad="38100" dist="38100" dir="2700000" algn="tl">
                    <a:srgbClr val="C0C0C0"/>
                  </a:outerShdw>
                </a:effectLst>
                <a:latin typeface="Calibri" panose="020F0502020204030204" pitchFamily="34" charset="0"/>
                <a:cs typeface="Calibri" panose="020F0502020204030204" pitchFamily="34" charset="0"/>
              </a:rPr>
              <a:t>SEGURADOS</a:t>
            </a:r>
          </a:p>
          <a:p>
            <a:pPr eaLnBrk="1" hangingPunct="1">
              <a:spcBef>
                <a:spcPct val="50000"/>
              </a:spcBef>
              <a:buFontTx/>
              <a:buNone/>
              <a:defRPr/>
            </a:pPr>
            <a:endParaRPr lang="pt-BR" sz="2800" dirty="0" smtClean="0">
              <a:effectLst>
                <a:outerShdw blurRad="38100" dist="38100" dir="2700000" algn="tl">
                  <a:srgbClr val="C0C0C0"/>
                </a:outerShdw>
              </a:effectLst>
              <a:latin typeface="Arial" charset="0"/>
            </a:endParaRPr>
          </a:p>
        </p:txBody>
      </p:sp>
      <p:sp>
        <p:nvSpPr>
          <p:cNvPr id="2" name="AutoShape 2" descr="Resultado de imagem para Obrigações lega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Obrigações lega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6" descr="Resultado de imagem para Obrigações lega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8" descr="Resultado de imagem para Obrigações lega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0" descr="Resultado de imagem para Obrigações legai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2" descr="Resultado de imagem para Obrigações legai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4" descr="Resultado de imagem para Obrigações legai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943" y="3861048"/>
            <a:ext cx="246697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862135"/>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bwMode="auto">
          <a:xfrm>
            <a:off x="-36512" y="980728"/>
            <a:ext cx="9649072" cy="1944688"/>
          </a:xfrm>
          <a:prstGeom prst="rect">
            <a:avLst/>
          </a:prstGeom>
          <a:ln>
            <a:miter lim="800000"/>
            <a:headEnd/>
            <a:tailEnd/>
          </a:ln>
        </p:spPr>
        <p:txBody>
          <a:bodyPr>
            <a:noAutofit/>
          </a:bodyPr>
          <a:lstStyle/>
          <a:p>
            <a:pPr eaLnBrk="1" hangingPunct="1">
              <a:spcBef>
                <a:spcPct val="50000"/>
              </a:spcBef>
              <a:buFontTx/>
              <a:buChar char="-"/>
              <a:defRPr/>
            </a:pPr>
            <a:r>
              <a:rPr lang="pt-BR" sz="3600" b="1" dirty="0" smtClean="0">
                <a:latin typeface="Calibri" pitchFamily="34" charset="0"/>
              </a:rPr>
              <a:t>Garantia do recebimento do benefício</a:t>
            </a:r>
          </a:p>
          <a:p>
            <a:pPr eaLnBrk="1" hangingPunct="1">
              <a:spcBef>
                <a:spcPct val="50000"/>
              </a:spcBef>
              <a:buFontTx/>
              <a:buChar char="-"/>
              <a:defRPr/>
            </a:pPr>
            <a:r>
              <a:rPr lang="pt-BR" sz="3600" b="1" dirty="0" smtClean="0">
                <a:latin typeface="Calibri" panose="020F0502020204030204" pitchFamily="34" charset="0"/>
                <a:cs typeface="Calibri" panose="020F0502020204030204" pitchFamily="34" charset="0"/>
              </a:rPr>
              <a:t>Correta e melhor aplicação das receitas previdenciárias</a:t>
            </a:r>
          </a:p>
          <a:p>
            <a:pPr eaLnBrk="1" hangingPunct="1">
              <a:spcBef>
                <a:spcPct val="50000"/>
              </a:spcBef>
              <a:buFontTx/>
              <a:buChar char="-"/>
              <a:defRPr/>
            </a:pPr>
            <a:r>
              <a:rPr lang="pt-BR" sz="3600" b="1" dirty="0" smtClean="0">
                <a:latin typeface="Calibri" panose="020F0502020204030204" pitchFamily="34" charset="0"/>
                <a:cs typeface="Calibri" panose="020F0502020204030204" pitchFamily="34" charset="0"/>
              </a:rPr>
              <a:t>Participação de representantes dos segurados na Gestão</a:t>
            </a:r>
          </a:p>
          <a:p>
            <a:pPr eaLnBrk="1" hangingPunct="1">
              <a:spcBef>
                <a:spcPct val="50000"/>
              </a:spcBef>
              <a:buFontTx/>
              <a:buChar char="-"/>
              <a:defRPr/>
            </a:pPr>
            <a:r>
              <a:rPr lang="pt-BR" sz="3600" b="1" dirty="0" smtClean="0">
                <a:latin typeface="Calibri" panose="020F0502020204030204" pitchFamily="34" charset="0"/>
                <a:cs typeface="Calibri" panose="020F0502020204030204" pitchFamily="34" charset="0"/>
              </a:rPr>
              <a:t>Transparência</a:t>
            </a:r>
          </a:p>
          <a:p>
            <a:pPr eaLnBrk="1" hangingPunct="1">
              <a:spcBef>
                <a:spcPct val="50000"/>
              </a:spcBef>
              <a:buFontTx/>
              <a:buNone/>
              <a:defRPr/>
            </a:pPr>
            <a:endParaRPr lang="pt-BR" sz="4000" dirty="0" smtClean="0">
              <a:effectLst>
                <a:outerShdw blurRad="38100" dist="38100" dir="2700000" algn="tl">
                  <a:srgbClr val="C0C0C0"/>
                </a:outerShdw>
              </a:effectLst>
              <a:latin typeface="Arial" charset="0"/>
            </a:endParaRPr>
          </a:p>
        </p:txBody>
      </p:sp>
      <p:sp>
        <p:nvSpPr>
          <p:cNvPr id="2" name="AutoShape 2" descr="Resultado de imagem para Obrigações lega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Obrigações lega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6" descr="Resultado de imagem para Obrigações lega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8" descr="Resultado de imagem para Obrigações lega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0" descr="Resultado de imagem para Obrigações legai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2" descr="Resultado de imagem para Obrigações legai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4" descr="Resultado de imagem para Obrigações legai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529" y="4725144"/>
            <a:ext cx="246697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02771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4294967295"/>
          </p:nvPr>
        </p:nvSpPr>
        <p:spPr>
          <a:xfrm>
            <a:off x="0" y="836613"/>
            <a:ext cx="9144000" cy="6021387"/>
          </a:xfrm>
          <a:prstGeom prst="rect">
            <a:avLst/>
          </a:prstGeom>
        </p:spPr>
        <p:txBody>
          <a:bodyPr/>
          <a:lstStyle/>
          <a:p>
            <a:pPr algn="ctr" eaLnBrk="1" hangingPunct="1">
              <a:lnSpc>
                <a:spcPct val="80000"/>
              </a:lnSpc>
              <a:buFontTx/>
              <a:buNone/>
            </a:pPr>
            <a:endParaRPr lang="pt-BR" sz="1800" b="1" i="1" dirty="0" smtClean="0"/>
          </a:p>
          <a:p>
            <a:pPr algn="ctr" eaLnBrk="1" hangingPunct="1">
              <a:spcBef>
                <a:spcPct val="0"/>
              </a:spcBef>
              <a:buFontTx/>
              <a:buNone/>
            </a:pPr>
            <a:r>
              <a:rPr lang="pt-BR" sz="1800" b="1" dirty="0" smtClean="0">
                <a:solidFill>
                  <a:srgbClr val="000000"/>
                </a:solidFill>
              </a:rPr>
              <a:t>MPS - Ministério da Previdência Social</a:t>
            </a:r>
          </a:p>
          <a:p>
            <a:pPr algn="ctr" eaLnBrk="1" hangingPunct="1">
              <a:spcBef>
                <a:spcPct val="0"/>
              </a:spcBef>
              <a:buFontTx/>
              <a:buNone/>
            </a:pPr>
            <a:r>
              <a:rPr lang="pt-BR" sz="1800" b="1" dirty="0" smtClean="0">
                <a:solidFill>
                  <a:srgbClr val="000000"/>
                </a:solidFill>
              </a:rPr>
              <a:t>SPPS - Secretaria de Políticas de Previdência Social</a:t>
            </a:r>
          </a:p>
          <a:p>
            <a:pPr algn="ctr" eaLnBrk="1" hangingPunct="1">
              <a:spcBef>
                <a:spcPct val="0"/>
              </a:spcBef>
              <a:buFontTx/>
              <a:buNone/>
            </a:pPr>
            <a:r>
              <a:rPr lang="pt-BR" sz="1800" b="1" dirty="0" smtClean="0">
                <a:solidFill>
                  <a:srgbClr val="000000"/>
                </a:solidFill>
              </a:rPr>
              <a:t>DRPSP - Departamento dos Regimes de Previdência no Serviço Público</a:t>
            </a:r>
          </a:p>
          <a:p>
            <a:pPr algn="ctr" eaLnBrk="1" hangingPunct="1">
              <a:lnSpc>
                <a:spcPct val="80000"/>
              </a:lnSpc>
              <a:buFontTx/>
              <a:buNone/>
            </a:pPr>
            <a:endParaRPr lang="pt-BR" sz="2400" b="1" i="1" dirty="0" smtClean="0">
              <a:solidFill>
                <a:srgbClr val="0033CC"/>
              </a:solidFill>
            </a:endParaRPr>
          </a:p>
          <a:p>
            <a:pPr algn="ctr" eaLnBrk="1" hangingPunct="1">
              <a:lnSpc>
                <a:spcPct val="80000"/>
              </a:lnSpc>
              <a:buFontTx/>
              <a:buNone/>
            </a:pPr>
            <a:endParaRPr lang="pt-BR" sz="2400" b="1" i="1" dirty="0" smtClean="0">
              <a:solidFill>
                <a:srgbClr val="0033CC"/>
              </a:solidFill>
            </a:endParaRPr>
          </a:p>
          <a:p>
            <a:pPr algn="ctr" eaLnBrk="1" hangingPunct="1">
              <a:lnSpc>
                <a:spcPct val="80000"/>
              </a:lnSpc>
              <a:buFontTx/>
              <a:buNone/>
            </a:pPr>
            <a:r>
              <a:rPr lang="pt-BR" sz="2400" b="1" i="1" dirty="0" smtClean="0">
                <a:solidFill>
                  <a:srgbClr val="0000FF"/>
                </a:solidFill>
                <a:hlinkClick r:id="rId3"/>
              </a:rPr>
              <a:t>www.previdencia.gov.br</a:t>
            </a:r>
            <a:endParaRPr lang="pt-BR" sz="2400" b="1" i="1" dirty="0" smtClean="0">
              <a:solidFill>
                <a:srgbClr val="0000FF"/>
              </a:solidFill>
            </a:endParaRPr>
          </a:p>
          <a:p>
            <a:pPr algn="ctr" eaLnBrk="1" hangingPunct="1">
              <a:lnSpc>
                <a:spcPct val="80000"/>
              </a:lnSpc>
              <a:buFontTx/>
              <a:buNone/>
            </a:pPr>
            <a:r>
              <a:rPr lang="pt-BR" sz="2400" b="1" i="1" dirty="0" smtClean="0">
                <a:solidFill>
                  <a:srgbClr val="0000FF"/>
                </a:solidFill>
              </a:rPr>
              <a:t>(Serviços aos RPPS - Previdência no Serviço Público)</a:t>
            </a:r>
          </a:p>
          <a:p>
            <a:pPr algn="ctr" eaLnBrk="1" hangingPunct="1">
              <a:lnSpc>
                <a:spcPct val="80000"/>
              </a:lnSpc>
              <a:buFontTx/>
              <a:buNone/>
            </a:pPr>
            <a:endParaRPr lang="pt-BR" sz="2400" b="1" i="1" dirty="0" smtClean="0">
              <a:solidFill>
                <a:srgbClr val="0000FF"/>
              </a:solidFill>
            </a:endParaRPr>
          </a:p>
          <a:p>
            <a:pPr algn="ctr" eaLnBrk="1" hangingPunct="1">
              <a:lnSpc>
                <a:spcPct val="80000"/>
              </a:lnSpc>
              <a:buFontTx/>
              <a:buNone/>
            </a:pPr>
            <a:endParaRPr lang="pt-BR" sz="2400" b="1" i="1" dirty="0" smtClean="0">
              <a:solidFill>
                <a:srgbClr val="0000FF"/>
              </a:solidFill>
            </a:endParaRPr>
          </a:p>
          <a:p>
            <a:pPr algn="ctr" eaLnBrk="1" hangingPunct="1">
              <a:lnSpc>
                <a:spcPct val="80000"/>
              </a:lnSpc>
              <a:buFontTx/>
              <a:buNone/>
            </a:pPr>
            <a:endParaRPr lang="pt-BR" sz="2000" b="1" i="1" dirty="0" smtClean="0">
              <a:solidFill>
                <a:srgbClr val="0033CC"/>
              </a:solidFill>
            </a:endParaRPr>
          </a:p>
          <a:p>
            <a:pPr algn="ctr" eaLnBrk="1" hangingPunct="1">
              <a:lnSpc>
                <a:spcPct val="80000"/>
              </a:lnSpc>
              <a:buFontTx/>
              <a:buNone/>
            </a:pPr>
            <a:r>
              <a:rPr lang="pt-BR" sz="2400" b="1" i="1" dirty="0" smtClean="0">
                <a:solidFill>
                  <a:srgbClr val="0033CC"/>
                </a:solidFill>
              </a:rPr>
              <a:t>HÉLIO CARNEIRO FERNANDES</a:t>
            </a:r>
          </a:p>
          <a:p>
            <a:pPr algn="ctr" eaLnBrk="1" hangingPunct="1">
              <a:lnSpc>
                <a:spcPct val="80000"/>
              </a:lnSpc>
              <a:buFontTx/>
              <a:buNone/>
            </a:pPr>
            <a:r>
              <a:rPr lang="pt-BR" sz="2000" b="1" i="1" dirty="0" smtClean="0">
                <a:solidFill>
                  <a:srgbClr val="0033CC"/>
                </a:solidFill>
              </a:rPr>
              <a:t>Gerente de Projetos</a:t>
            </a:r>
          </a:p>
          <a:p>
            <a:pPr algn="ctr" eaLnBrk="1" hangingPunct="1">
              <a:lnSpc>
                <a:spcPct val="80000"/>
              </a:lnSpc>
              <a:buFontTx/>
              <a:buNone/>
            </a:pPr>
            <a:endParaRPr lang="pt-BR" sz="2000" b="1" i="1" dirty="0" smtClean="0">
              <a:solidFill>
                <a:srgbClr val="0033CC"/>
              </a:solidFill>
            </a:endParaRPr>
          </a:p>
          <a:p>
            <a:pPr algn="ctr" eaLnBrk="1" hangingPunct="1">
              <a:lnSpc>
                <a:spcPct val="80000"/>
              </a:lnSpc>
              <a:buFontTx/>
              <a:buNone/>
            </a:pPr>
            <a:r>
              <a:rPr lang="pt-BR" sz="2000" b="1" i="1" dirty="0" smtClean="0">
                <a:solidFill>
                  <a:srgbClr val="0033CC"/>
                </a:solidFill>
              </a:rPr>
              <a:t>(61) 2021-5717 / 2021-5828</a:t>
            </a:r>
          </a:p>
          <a:p>
            <a:pPr algn="ctr" eaLnBrk="1" hangingPunct="1">
              <a:lnSpc>
                <a:spcPct val="80000"/>
              </a:lnSpc>
              <a:buFontTx/>
              <a:buNone/>
            </a:pPr>
            <a:r>
              <a:rPr lang="pt-BR" sz="2000" b="1" i="1" dirty="0" smtClean="0">
                <a:solidFill>
                  <a:srgbClr val="0033CC"/>
                </a:solidFill>
              </a:rPr>
              <a:t>helio.fernandes@previdencia.gov.br</a:t>
            </a:r>
          </a:p>
        </p:txBody>
      </p:sp>
    </p:spTree>
    <p:extLst>
      <p:ext uri="{BB962C8B-B14F-4D97-AF65-F5344CB8AC3E}">
        <p14:creationId xmlns:p14="http://schemas.microsoft.com/office/powerpoint/2010/main" val="283177051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fade">
                                      <p:cBhvr>
                                        <p:cTn id="7" dur="500"/>
                                        <p:tgtEl>
                                          <p:spTgt spid="25602">
                                            <p:txEl>
                                              <p:pRg st="1" end="1"/>
                                            </p:txEl>
                                          </p:spTgt>
                                        </p:tgtEl>
                                      </p:cBhvr>
                                    </p:animEffect>
                                    <p:anim calcmode="lin" valueType="num">
                                      <p:cBhvr>
                                        <p:cTn id="8"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560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animEffect transition="in" filter="fade">
                                      <p:cBhvr>
                                        <p:cTn id="13" dur="500"/>
                                        <p:tgtEl>
                                          <p:spTgt spid="25602">
                                            <p:txEl>
                                              <p:pRg st="2" end="2"/>
                                            </p:txEl>
                                          </p:spTgt>
                                        </p:tgtEl>
                                      </p:cBhvr>
                                    </p:animEffect>
                                    <p:anim calcmode="lin" valueType="num">
                                      <p:cBhvr>
                                        <p:cTn id="14"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animEffect transition="in" filter="fade">
                                      <p:cBhvr>
                                        <p:cTn id="19" dur="500"/>
                                        <p:tgtEl>
                                          <p:spTgt spid="25602">
                                            <p:txEl>
                                              <p:pRg st="3" end="3"/>
                                            </p:txEl>
                                          </p:spTgt>
                                        </p:tgtEl>
                                      </p:cBhvr>
                                    </p:animEffect>
                                    <p:anim calcmode="lin" valueType="num">
                                      <p:cBhvr>
                                        <p:cTn id="20"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25602">
                                            <p:txEl>
                                              <p:pRg st="6" end="6"/>
                                            </p:txEl>
                                          </p:spTgt>
                                        </p:tgtEl>
                                        <p:attrNameLst>
                                          <p:attrName>style.visibility</p:attrName>
                                        </p:attrNameLst>
                                      </p:cBhvr>
                                      <p:to>
                                        <p:strVal val="visible"/>
                                      </p:to>
                                    </p:set>
                                    <p:animEffect transition="in" filter="fade">
                                      <p:cBhvr>
                                        <p:cTn id="25" dur="500"/>
                                        <p:tgtEl>
                                          <p:spTgt spid="25602">
                                            <p:txEl>
                                              <p:pRg st="6" end="6"/>
                                            </p:txEl>
                                          </p:spTgt>
                                        </p:tgtEl>
                                      </p:cBhvr>
                                    </p:animEffect>
                                    <p:anim calcmode="lin" valueType="num">
                                      <p:cBhvr>
                                        <p:cTn id="26" dur="500" fill="hold"/>
                                        <p:tgtEl>
                                          <p:spTgt spid="25602">
                                            <p:txEl>
                                              <p:pRg st="6" end="6"/>
                                            </p:txEl>
                                          </p:spTgt>
                                        </p:tgtEl>
                                        <p:attrNameLst>
                                          <p:attrName>ppt_x</p:attrName>
                                        </p:attrNameLst>
                                      </p:cBhvr>
                                      <p:tavLst>
                                        <p:tav tm="0">
                                          <p:val>
                                            <p:strVal val="#ppt_x"/>
                                          </p:val>
                                        </p:tav>
                                        <p:tav tm="100000">
                                          <p:val>
                                            <p:strVal val="#ppt_x"/>
                                          </p:val>
                                        </p:tav>
                                      </p:tavLst>
                                    </p:anim>
                                    <p:anim calcmode="lin" valueType="num">
                                      <p:cBhvr>
                                        <p:cTn id="27" dur="500" fill="hold"/>
                                        <p:tgtEl>
                                          <p:spTgt spid="25602">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5602">
                                            <p:txEl>
                                              <p:pRg st="7" end="7"/>
                                            </p:txEl>
                                          </p:spTgt>
                                        </p:tgtEl>
                                        <p:attrNameLst>
                                          <p:attrName>style.visibility</p:attrName>
                                        </p:attrNameLst>
                                      </p:cBhvr>
                                      <p:to>
                                        <p:strVal val="visible"/>
                                      </p:to>
                                    </p:set>
                                    <p:animEffect transition="in" filter="fade">
                                      <p:cBhvr>
                                        <p:cTn id="31" dur="500"/>
                                        <p:tgtEl>
                                          <p:spTgt spid="25602">
                                            <p:txEl>
                                              <p:pRg st="7" end="7"/>
                                            </p:txEl>
                                          </p:spTgt>
                                        </p:tgtEl>
                                      </p:cBhvr>
                                    </p:animEffect>
                                    <p:anim calcmode="lin" valueType="num">
                                      <p:cBhvr>
                                        <p:cTn id="32" dur="500" fill="hold"/>
                                        <p:tgtEl>
                                          <p:spTgt spid="25602">
                                            <p:txEl>
                                              <p:pRg st="7" end="7"/>
                                            </p:txEl>
                                          </p:spTgt>
                                        </p:tgtEl>
                                        <p:attrNameLst>
                                          <p:attrName>ppt_x</p:attrName>
                                        </p:attrNameLst>
                                      </p:cBhvr>
                                      <p:tavLst>
                                        <p:tav tm="0">
                                          <p:val>
                                            <p:strVal val="#ppt_x"/>
                                          </p:val>
                                        </p:tav>
                                        <p:tav tm="100000">
                                          <p:val>
                                            <p:strVal val="#ppt_x"/>
                                          </p:val>
                                        </p:tav>
                                      </p:tavLst>
                                    </p:anim>
                                    <p:anim calcmode="lin" valueType="num">
                                      <p:cBhvr>
                                        <p:cTn id="33" dur="500" fill="hold"/>
                                        <p:tgtEl>
                                          <p:spTgt spid="25602">
                                            <p:txEl>
                                              <p:pRg st="7" end="7"/>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5602">
                                            <p:txEl>
                                              <p:pRg st="11" end="11"/>
                                            </p:txEl>
                                          </p:spTgt>
                                        </p:tgtEl>
                                        <p:attrNameLst>
                                          <p:attrName>style.visibility</p:attrName>
                                        </p:attrNameLst>
                                      </p:cBhvr>
                                      <p:to>
                                        <p:strVal val="visible"/>
                                      </p:to>
                                    </p:set>
                                    <p:animEffect transition="in" filter="fade">
                                      <p:cBhvr>
                                        <p:cTn id="37" dur="500"/>
                                        <p:tgtEl>
                                          <p:spTgt spid="25602">
                                            <p:txEl>
                                              <p:pRg st="11" end="11"/>
                                            </p:txEl>
                                          </p:spTgt>
                                        </p:tgtEl>
                                      </p:cBhvr>
                                    </p:animEffect>
                                    <p:anim calcmode="lin" valueType="num">
                                      <p:cBhvr>
                                        <p:cTn id="38" dur="500" fill="hold"/>
                                        <p:tgtEl>
                                          <p:spTgt spid="25602">
                                            <p:txEl>
                                              <p:pRg st="11" end="11"/>
                                            </p:txEl>
                                          </p:spTgt>
                                        </p:tgtEl>
                                        <p:attrNameLst>
                                          <p:attrName>ppt_x</p:attrName>
                                        </p:attrNameLst>
                                      </p:cBhvr>
                                      <p:tavLst>
                                        <p:tav tm="0">
                                          <p:val>
                                            <p:strVal val="#ppt_x"/>
                                          </p:val>
                                        </p:tav>
                                        <p:tav tm="100000">
                                          <p:val>
                                            <p:strVal val="#ppt_x"/>
                                          </p:val>
                                        </p:tav>
                                      </p:tavLst>
                                    </p:anim>
                                    <p:anim calcmode="lin" valueType="num">
                                      <p:cBhvr>
                                        <p:cTn id="39" dur="500" fill="hold"/>
                                        <p:tgtEl>
                                          <p:spTgt spid="25602">
                                            <p:txEl>
                                              <p:pRg st="11" end="11"/>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5602">
                                            <p:txEl>
                                              <p:pRg st="12" end="12"/>
                                            </p:txEl>
                                          </p:spTgt>
                                        </p:tgtEl>
                                        <p:attrNameLst>
                                          <p:attrName>style.visibility</p:attrName>
                                        </p:attrNameLst>
                                      </p:cBhvr>
                                      <p:to>
                                        <p:strVal val="visible"/>
                                      </p:to>
                                    </p:set>
                                    <p:animEffect transition="in" filter="fade">
                                      <p:cBhvr>
                                        <p:cTn id="43" dur="500"/>
                                        <p:tgtEl>
                                          <p:spTgt spid="25602">
                                            <p:txEl>
                                              <p:pRg st="12" end="12"/>
                                            </p:txEl>
                                          </p:spTgt>
                                        </p:tgtEl>
                                      </p:cBhvr>
                                    </p:animEffect>
                                    <p:anim calcmode="lin" valueType="num">
                                      <p:cBhvr>
                                        <p:cTn id="44" dur="500" fill="hold"/>
                                        <p:tgtEl>
                                          <p:spTgt spid="25602">
                                            <p:txEl>
                                              <p:pRg st="12" end="12"/>
                                            </p:txEl>
                                          </p:spTgt>
                                        </p:tgtEl>
                                        <p:attrNameLst>
                                          <p:attrName>ppt_x</p:attrName>
                                        </p:attrNameLst>
                                      </p:cBhvr>
                                      <p:tavLst>
                                        <p:tav tm="0">
                                          <p:val>
                                            <p:strVal val="#ppt_x"/>
                                          </p:val>
                                        </p:tav>
                                        <p:tav tm="100000">
                                          <p:val>
                                            <p:strVal val="#ppt_x"/>
                                          </p:val>
                                        </p:tav>
                                      </p:tavLst>
                                    </p:anim>
                                    <p:anim calcmode="lin" valueType="num">
                                      <p:cBhvr>
                                        <p:cTn id="45" dur="500" fill="hold"/>
                                        <p:tgtEl>
                                          <p:spTgt spid="25602">
                                            <p:txEl>
                                              <p:pRg st="12" end="12"/>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5602">
                                            <p:txEl>
                                              <p:pRg st="14" end="14"/>
                                            </p:txEl>
                                          </p:spTgt>
                                        </p:tgtEl>
                                        <p:attrNameLst>
                                          <p:attrName>style.visibility</p:attrName>
                                        </p:attrNameLst>
                                      </p:cBhvr>
                                      <p:to>
                                        <p:strVal val="visible"/>
                                      </p:to>
                                    </p:set>
                                    <p:animEffect transition="in" filter="fade">
                                      <p:cBhvr>
                                        <p:cTn id="49" dur="500"/>
                                        <p:tgtEl>
                                          <p:spTgt spid="25602">
                                            <p:txEl>
                                              <p:pRg st="14" end="14"/>
                                            </p:txEl>
                                          </p:spTgt>
                                        </p:tgtEl>
                                      </p:cBhvr>
                                    </p:animEffect>
                                    <p:anim calcmode="lin" valueType="num">
                                      <p:cBhvr>
                                        <p:cTn id="50" dur="500" fill="hold"/>
                                        <p:tgtEl>
                                          <p:spTgt spid="25602">
                                            <p:txEl>
                                              <p:pRg st="14" end="14"/>
                                            </p:txEl>
                                          </p:spTgt>
                                        </p:tgtEl>
                                        <p:attrNameLst>
                                          <p:attrName>ppt_x</p:attrName>
                                        </p:attrNameLst>
                                      </p:cBhvr>
                                      <p:tavLst>
                                        <p:tav tm="0">
                                          <p:val>
                                            <p:strVal val="#ppt_x"/>
                                          </p:val>
                                        </p:tav>
                                        <p:tav tm="100000">
                                          <p:val>
                                            <p:strVal val="#ppt_x"/>
                                          </p:val>
                                        </p:tav>
                                      </p:tavLst>
                                    </p:anim>
                                    <p:anim calcmode="lin" valueType="num">
                                      <p:cBhvr>
                                        <p:cTn id="51" dur="500" fill="hold"/>
                                        <p:tgtEl>
                                          <p:spTgt spid="25602">
                                            <p:txEl>
                                              <p:pRg st="14" end="14"/>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25602">
                                            <p:txEl>
                                              <p:pRg st="15" end="15"/>
                                            </p:txEl>
                                          </p:spTgt>
                                        </p:tgtEl>
                                        <p:attrNameLst>
                                          <p:attrName>style.visibility</p:attrName>
                                        </p:attrNameLst>
                                      </p:cBhvr>
                                      <p:to>
                                        <p:strVal val="visible"/>
                                      </p:to>
                                    </p:set>
                                    <p:animEffect transition="in" filter="fade">
                                      <p:cBhvr>
                                        <p:cTn id="55" dur="500"/>
                                        <p:tgtEl>
                                          <p:spTgt spid="25602">
                                            <p:txEl>
                                              <p:pRg st="15" end="15"/>
                                            </p:txEl>
                                          </p:spTgt>
                                        </p:tgtEl>
                                      </p:cBhvr>
                                    </p:animEffect>
                                    <p:anim calcmode="lin" valueType="num">
                                      <p:cBhvr>
                                        <p:cTn id="56" dur="500" fill="hold"/>
                                        <p:tgtEl>
                                          <p:spTgt spid="25602">
                                            <p:txEl>
                                              <p:pRg st="15" end="15"/>
                                            </p:txEl>
                                          </p:spTgt>
                                        </p:tgtEl>
                                        <p:attrNameLst>
                                          <p:attrName>ppt_x</p:attrName>
                                        </p:attrNameLst>
                                      </p:cBhvr>
                                      <p:tavLst>
                                        <p:tav tm="0">
                                          <p:val>
                                            <p:strVal val="#ppt_x"/>
                                          </p:val>
                                        </p:tav>
                                        <p:tav tm="100000">
                                          <p:val>
                                            <p:strVal val="#ppt_x"/>
                                          </p:val>
                                        </p:tav>
                                      </p:tavLst>
                                    </p:anim>
                                    <p:anim calcmode="lin" valueType="num">
                                      <p:cBhvr>
                                        <p:cTn id="57" dur="500" fill="hold"/>
                                        <p:tgtEl>
                                          <p:spTgt spid="25602">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bwMode="auto">
          <a:xfrm>
            <a:off x="-36512" y="1412776"/>
            <a:ext cx="9144000" cy="1944688"/>
          </a:xfrm>
          <a:prstGeom prst="rect">
            <a:avLst/>
          </a:prstGeom>
          <a:ln>
            <a:miter lim="800000"/>
            <a:headEnd/>
            <a:tailEnd/>
          </a:ln>
        </p:spPr>
        <p:txBody>
          <a:bodyPr>
            <a:normAutofit fontScale="85000" lnSpcReduction="10000"/>
          </a:bodyPr>
          <a:lstStyle/>
          <a:p>
            <a:pPr algn="ctr" eaLnBrk="1" hangingPunct="1">
              <a:spcBef>
                <a:spcPct val="50000"/>
              </a:spcBef>
              <a:buNone/>
              <a:defRPr/>
            </a:pPr>
            <a:r>
              <a:rPr lang="pt-BR" sz="6000" b="1" dirty="0">
                <a:latin typeface="Calibri" pitchFamily="34" charset="0"/>
              </a:rPr>
              <a:t>Responsabilidades e Obrigações</a:t>
            </a:r>
            <a:endParaRPr lang="pt-BR" sz="6000" b="1" dirty="0">
              <a:solidFill>
                <a:srgbClr val="008080"/>
              </a:solidFill>
              <a:latin typeface="Calibri" pitchFamily="34" charset="0"/>
            </a:endParaRPr>
          </a:p>
          <a:p>
            <a:pPr algn="ctr" eaLnBrk="1" hangingPunct="1">
              <a:spcBef>
                <a:spcPct val="50000"/>
              </a:spcBef>
              <a:buFontTx/>
              <a:buNone/>
              <a:defRPr/>
            </a:pPr>
            <a:r>
              <a:rPr lang="pt-BR" sz="6000" b="1" dirty="0" smtClean="0">
                <a:latin typeface="Calibri" panose="020F0502020204030204" pitchFamily="34" charset="0"/>
                <a:cs typeface="Calibri" panose="020F0502020204030204" pitchFamily="34" charset="0"/>
              </a:rPr>
              <a:t>LEGAIS</a:t>
            </a:r>
          </a:p>
          <a:p>
            <a:pPr eaLnBrk="1" hangingPunct="1">
              <a:spcBef>
                <a:spcPct val="50000"/>
              </a:spcBef>
              <a:buFontTx/>
              <a:buNone/>
              <a:defRPr/>
            </a:pPr>
            <a:endParaRPr lang="pt-BR" sz="2800" dirty="0" smtClean="0">
              <a:effectLst>
                <a:outerShdw blurRad="38100" dist="38100" dir="2700000" algn="tl">
                  <a:srgbClr val="C0C0C0"/>
                </a:outerShdw>
              </a:effectLst>
              <a:latin typeface="Arial" charset="0"/>
            </a:endParaRPr>
          </a:p>
        </p:txBody>
      </p:sp>
      <p:sp>
        <p:nvSpPr>
          <p:cNvPr id="2" name="AutoShape 2" descr="Resultado de imagem para Obrigações lega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Obrigações lega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6" descr="Resultado de imagem para Obrigações lega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8" descr="Resultado de imagem para Obrigações lega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10" descr="Resultado de imagem para Obrigações legai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861048"/>
            <a:ext cx="3960440" cy="263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48778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980728"/>
            <a:ext cx="9144000"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a:r>
              <a:rPr lang="pt-BR" sz="2400" b="1" dirty="0">
                <a:solidFill>
                  <a:srgbClr val="FFFF00"/>
                </a:solidFill>
              </a:rPr>
              <a:t>  </a:t>
            </a:r>
            <a:r>
              <a:rPr lang="pt-BR" sz="2400" b="1" dirty="0"/>
              <a:t>Principais </a:t>
            </a:r>
            <a:r>
              <a:rPr lang="pt-BR" sz="2400" b="1" dirty="0" smtClean="0"/>
              <a:t>Aspectos Legais a serem observados</a:t>
            </a:r>
            <a:endParaRPr lang="pt-BR" sz="2400" b="1" dirty="0"/>
          </a:p>
          <a:p>
            <a:pPr marL="342900" indent="-342900" algn="ctr"/>
            <a:endParaRPr lang="pt-BR" sz="2400" b="1" dirty="0">
              <a:solidFill>
                <a:srgbClr val="FFFF00"/>
              </a:solidFill>
            </a:endParaRPr>
          </a:p>
          <a:p>
            <a:pPr marL="342900" indent="-342900" algn="ctr">
              <a:buFont typeface="Wingdings" pitchFamily="2" charset="2"/>
              <a:buChar char="ü"/>
            </a:pPr>
            <a:endParaRPr lang="pt-BR" sz="2000" b="1" dirty="0"/>
          </a:p>
          <a:p>
            <a:pPr marL="342900" indent="-342900" algn="just">
              <a:buFont typeface="Wingdings" pitchFamily="2" charset="2"/>
              <a:buChar char="ü"/>
            </a:pPr>
            <a:r>
              <a:rPr lang="pt-BR" sz="2000" dirty="0"/>
              <a:t> Lei de Instituição da entidade – art. 37, XIX, CF/88 e art. 3º e </a:t>
            </a:r>
            <a:r>
              <a:rPr lang="pt-BR" sz="2000" dirty="0" err="1"/>
              <a:t>ss</a:t>
            </a:r>
            <a:r>
              <a:rPr lang="pt-BR" sz="2000" dirty="0"/>
              <a:t>, ON SPS nº 02/09;</a:t>
            </a:r>
          </a:p>
          <a:p>
            <a:pPr marL="342900" indent="-342900" algn="just"/>
            <a:endParaRPr lang="pt-BR" sz="2000" dirty="0"/>
          </a:p>
          <a:p>
            <a:pPr marL="342900" indent="-342900" algn="just"/>
            <a:endParaRPr lang="pt-BR" sz="2000" dirty="0"/>
          </a:p>
          <a:p>
            <a:pPr marL="342900" indent="-342900" algn="just">
              <a:buFont typeface="Wingdings" pitchFamily="2" charset="2"/>
              <a:buChar char="ü"/>
            </a:pPr>
            <a:r>
              <a:rPr lang="pt-BR" sz="2000" dirty="0"/>
              <a:t> Previsão legal e concessão dos benefícios permitidos – art. 5º, Lei nº 9.717/98;</a:t>
            </a:r>
          </a:p>
          <a:p>
            <a:pPr marL="342900" indent="-342900" algn="just"/>
            <a:endParaRPr lang="pt-BR" sz="2000" dirty="0" smtClean="0"/>
          </a:p>
          <a:p>
            <a:pPr marL="342900" indent="-342900" algn="just"/>
            <a:endParaRPr lang="pt-BR" sz="2000" dirty="0"/>
          </a:p>
          <a:p>
            <a:pPr marL="342900" indent="-342900" algn="just">
              <a:buFont typeface="Wingdings" pitchFamily="2" charset="2"/>
              <a:buChar char="ü"/>
            </a:pPr>
            <a:r>
              <a:rPr lang="pt-BR" sz="2000" dirty="0"/>
              <a:t>Fixação em lei de alíquota de contribuição em conformidade com a legislação federal (Leis nº 9.717/98 e 10.887/04): </a:t>
            </a:r>
          </a:p>
          <a:p>
            <a:pPr marL="342900" indent="-342900" algn="just"/>
            <a:endParaRPr lang="pt-BR" sz="2000" dirty="0"/>
          </a:p>
          <a:p>
            <a:pPr marL="342900" indent="-342900" algn="just"/>
            <a:r>
              <a:rPr lang="pt-BR" sz="2000" dirty="0"/>
              <a:t>	Servidor: mínimo – 11%</a:t>
            </a:r>
          </a:p>
          <a:p>
            <a:pPr marL="342900" indent="-342900" algn="just"/>
            <a:r>
              <a:rPr lang="pt-BR" sz="2000" dirty="0"/>
              <a:t> 	Patronal: </a:t>
            </a:r>
            <a:r>
              <a:rPr lang="pt-BR" sz="2000" dirty="0" smtClean="0"/>
              <a:t>mínimo igual à do servidor </a:t>
            </a:r>
            <a:r>
              <a:rPr lang="pt-BR" sz="2000" dirty="0"/>
              <a:t>– 11%; </a:t>
            </a:r>
            <a:endParaRPr lang="pt-BR" sz="2000" dirty="0" smtClean="0"/>
          </a:p>
          <a:p>
            <a:pPr marL="342900" indent="-342900" algn="just"/>
            <a:r>
              <a:rPr lang="pt-BR" dirty="0"/>
              <a:t> </a:t>
            </a:r>
            <a:r>
              <a:rPr lang="pt-BR" dirty="0" smtClean="0"/>
              <a:t>                    </a:t>
            </a:r>
            <a:endParaRPr lang="pt-BR" sz="2000" dirty="0"/>
          </a:p>
          <a:p>
            <a:pPr marL="342900" indent="-342900" algn="just">
              <a:buFont typeface="Wingdings" pitchFamily="2" charset="2"/>
              <a:buChar char="ü"/>
            </a:pPr>
            <a:endParaRPr lang="pt-BR" sz="2000" dirty="0"/>
          </a:p>
          <a:p>
            <a:pPr marL="342900" indent="-342900" algn="just"/>
            <a:endParaRPr lang="pt-BR" sz="2000" dirty="0"/>
          </a:p>
          <a:p>
            <a:pPr marL="342900" indent="-342900" algn="just">
              <a:buFont typeface="Wingdings" pitchFamily="2" charset="2"/>
              <a:buChar char="ü"/>
            </a:pPr>
            <a:endParaRPr lang="pt-BR" sz="2000" dirty="0"/>
          </a:p>
          <a:p>
            <a:pPr marL="342900" indent="-342900" algn="just">
              <a:buFont typeface="Wingdings" pitchFamily="2" charset="2"/>
              <a:buNone/>
            </a:pPr>
            <a:endParaRPr lang="pt-BR" sz="2000" dirty="0"/>
          </a:p>
          <a:p>
            <a:pPr marL="342900" indent="-342900" algn="just" eaLnBrk="1" hangingPunct="1">
              <a:lnSpc>
                <a:spcPct val="90000"/>
              </a:lnSpc>
              <a:spcBef>
                <a:spcPct val="20000"/>
              </a:spcBef>
              <a:buFont typeface="Arial" charset="0"/>
              <a:buChar char="•"/>
            </a:pPr>
            <a:endParaRPr lang="pt-BR" sz="2000" b="1" dirty="0"/>
          </a:p>
        </p:txBody>
      </p:sp>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229200"/>
            <a:ext cx="187220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15158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79512" y="1124744"/>
            <a:ext cx="8767639"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r>
              <a:rPr lang="pt-BR" sz="2400" b="1" dirty="0"/>
              <a:t>Principais Aspectos Legais a serem </a:t>
            </a:r>
            <a:r>
              <a:rPr lang="pt-BR" sz="2400" b="1" dirty="0" smtClean="0"/>
              <a:t>observados</a:t>
            </a:r>
            <a:r>
              <a:rPr lang="pt-BR" sz="2400" b="1" dirty="0" smtClean="0">
                <a:solidFill>
                  <a:srgbClr val="FFFF00"/>
                </a:solidFill>
              </a:rPr>
              <a:t>  </a:t>
            </a:r>
            <a:endParaRPr lang="pt-BR" sz="2000" dirty="0"/>
          </a:p>
          <a:p>
            <a:pPr marL="342900" indent="-342900" algn="just"/>
            <a:endParaRPr lang="pt-BR" sz="2000" dirty="0"/>
          </a:p>
          <a:p>
            <a:pPr marL="342900" indent="-342900" algn="just">
              <a:buFont typeface="Wingdings" pitchFamily="2" charset="2"/>
              <a:buChar char="ü"/>
            </a:pPr>
            <a:r>
              <a:rPr lang="pt-BR" sz="2000" dirty="0"/>
              <a:t> Receita arrecadada: efetiva arrecadação  e</a:t>
            </a:r>
            <a:r>
              <a:rPr lang="pt-BR" dirty="0"/>
              <a:t> </a:t>
            </a:r>
            <a:r>
              <a:rPr lang="pt-BR" sz="2000" dirty="0" smtClean="0"/>
              <a:t>contabilização </a:t>
            </a:r>
            <a:r>
              <a:rPr lang="pt-BR" sz="2000" dirty="0"/>
              <a:t>de acordo com as Portarias MPS;</a:t>
            </a:r>
          </a:p>
          <a:p>
            <a:pPr marL="342900" indent="-342900" algn="just">
              <a:buFont typeface="Wingdings" pitchFamily="2" charset="2"/>
              <a:buChar char="ü"/>
            </a:pPr>
            <a:endParaRPr lang="pt-BR" sz="2000" dirty="0"/>
          </a:p>
          <a:p>
            <a:pPr marL="342900" indent="-342900" algn="just">
              <a:buFont typeface="Wingdings" pitchFamily="2" charset="2"/>
              <a:buChar char="ü"/>
            </a:pPr>
            <a:endParaRPr lang="pt-BR" sz="2000" dirty="0"/>
          </a:p>
          <a:p>
            <a:pPr marL="342900" indent="-342900" algn="just">
              <a:buFont typeface="Wingdings" pitchFamily="2" charset="2"/>
              <a:buChar char="ü"/>
            </a:pPr>
            <a:r>
              <a:rPr lang="pt-BR" sz="2000" dirty="0" smtClean="0"/>
              <a:t>Não </a:t>
            </a:r>
            <a:r>
              <a:rPr lang="pt-BR" dirty="0" smtClean="0"/>
              <a:t>r</a:t>
            </a:r>
            <a:r>
              <a:rPr lang="pt-BR" sz="2000" dirty="0" smtClean="0"/>
              <a:t>ealização </a:t>
            </a:r>
            <a:r>
              <a:rPr lang="pt-BR" sz="2000" dirty="0"/>
              <a:t>de despesas de caráter assistencial;</a:t>
            </a:r>
          </a:p>
          <a:p>
            <a:pPr marL="342900" indent="-342900" algn="just"/>
            <a:endParaRPr lang="pt-BR" sz="2000" dirty="0"/>
          </a:p>
          <a:p>
            <a:pPr marL="342900" indent="-342900" algn="just">
              <a:buFont typeface="Wingdings" pitchFamily="2" charset="2"/>
              <a:buChar char="ü"/>
            </a:pPr>
            <a:endParaRPr lang="pt-BR" sz="2000" dirty="0"/>
          </a:p>
          <a:p>
            <a:pPr marL="342900" indent="-342900" algn="just">
              <a:lnSpc>
                <a:spcPct val="90000"/>
              </a:lnSpc>
              <a:buFont typeface="Wingdings" pitchFamily="2" charset="2"/>
              <a:buChar char="ü"/>
            </a:pPr>
            <a:r>
              <a:rPr lang="pt-BR" sz="2000" dirty="0"/>
              <a:t>Realização de despesas administrativas dentro do limite estabelecido (2% - art. 15, caput, Portaria MPS nº 402/08);</a:t>
            </a:r>
          </a:p>
          <a:p>
            <a:pPr marL="342900" indent="-342900" algn="just">
              <a:lnSpc>
                <a:spcPct val="90000"/>
              </a:lnSpc>
              <a:buFont typeface="Wingdings" pitchFamily="2" charset="2"/>
              <a:buChar char="ü"/>
            </a:pPr>
            <a:endParaRPr lang="pt-BR" sz="2000" b="1" dirty="0"/>
          </a:p>
          <a:p>
            <a:pPr marL="342900" indent="-342900" algn="just">
              <a:lnSpc>
                <a:spcPct val="90000"/>
              </a:lnSpc>
              <a:buFont typeface="Wingdings" pitchFamily="2" charset="2"/>
              <a:buChar char="ü"/>
            </a:pPr>
            <a:r>
              <a:rPr lang="pt-BR" sz="2000" dirty="0"/>
              <a:t> Realização de avaliação atuarial anual e implementação das alíquotas sugeridas – art. 1º, I, Lei nº 9.717/98;</a:t>
            </a:r>
          </a:p>
          <a:p>
            <a:pPr marL="342900" indent="-342900" algn="just">
              <a:lnSpc>
                <a:spcPct val="90000"/>
              </a:lnSpc>
            </a:pPr>
            <a:endParaRPr lang="pt-BR" sz="2000" b="1" dirty="0"/>
          </a:p>
        </p:txBody>
      </p:sp>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229200"/>
            <a:ext cx="187220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33876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1052736"/>
            <a:ext cx="903649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r>
              <a:rPr lang="pt-BR" sz="2400" b="1" dirty="0">
                <a:solidFill>
                  <a:srgbClr val="FFFF00"/>
                </a:solidFill>
              </a:rPr>
              <a:t> </a:t>
            </a:r>
            <a:r>
              <a:rPr lang="pt-BR" sz="2400" b="1" dirty="0"/>
              <a:t>Principais Aspectos Legais a serem </a:t>
            </a:r>
            <a:r>
              <a:rPr lang="pt-BR" sz="2400" b="1" dirty="0" smtClean="0"/>
              <a:t>observados</a:t>
            </a:r>
          </a:p>
          <a:p>
            <a:pPr marL="342900" indent="-342900"/>
            <a:endParaRPr lang="pt-BR" sz="2000" dirty="0"/>
          </a:p>
          <a:p>
            <a:pPr marL="342900" indent="-342900" algn="just">
              <a:buFont typeface="Wingdings" pitchFamily="2" charset="2"/>
              <a:buChar char="ü"/>
            </a:pPr>
            <a:endParaRPr lang="pt-BR" sz="2000" dirty="0"/>
          </a:p>
          <a:p>
            <a:pPr marL="342900" indent="-342900" algn="just">
              <a:buFont typeface="Wingdings" pitchFamily="2" charset="2"/>
              <a:buChar char="ü"/>
            </a:pPr>
            <a:r>
              <a:rPr lang="pt-BR" sz="2000" dirty="0"/>
              <a:t>Recolhimento das contribuições previdenciárias devidas ao INSS sobre folha </a:t>
            </a:r>
            <a:r>
              <a:rPr lang="pt-BR" sz="2000" dirty="0" smtClean="0"/>
              <a:t>dos servidores não vinculados ao RPPS;</a:t>
            </a:r>
            <a:endParaRPr lang="pt-BR" sz="2000" dirty="0"/>
          </a:p>
          <a:p>
            <a:pPr marL="342900" indent="-342900" algn="just"/>
            <a:endParaRPr lang="pt-BR" sz="2000" dirty="0"/>
          </a:p>
          <a:p>
            <a:pPr marL="342900" indent="-342900" algn="just">
              <a:buFont typeface="Wingdings" pitchFamily="2" charset="2"/>
              <a:buChar char="ü"/>
            </a:pPr>
            <a:r>
              <a:rPr lang="pt-BR" dirty="0"/>
              <a:t> </a:t>
            </a:r>
            <a:r>
              <a:rPr lang="pt-BR" sz="2000" dirty="0"/>
              <a:t>Consignações em folha retidas X repassadas;</a:t>
            </a:r>
          </a:p>
          <a:p>
            <a:pPr marL="342900" indent="-342900" algn="just">
              <a:buFont typeface="Wingdings" pitchFamily="2" charset="2"/>
              <a:buChar char="ü"/>
            </a:pPr>
            <a:endParaRPr lang="pt-BR" sz="2000" dirty="0"/>
          </a:p>
          <a:p>
            <a:pPr marL="342900" indent="-342900" algn="just">
              <a:buFont typeface="Wingdings" pitchFamily="2" charset="2"/>
              <a:buChar char="ü"/>
            </a:pPr>
            <a:r>
              <a:rPr lang="pt-BR" sz="2000" dirty="0" smtClean="0"/>
              <a:t>Existência </a:t>
            </a:r>
            <a:r>
              <a:rPr lang="pt-BR" sz="2000" dirty="0"/>
              <a:t>de contas distintas das pertencentes ao </a:t>
            </a:r>
            <a:r>
              <a:rPr lang="pt-BR" sz="2000" dirty="0" smtClean="0"/>
              <a:t>Ente </a:t>
            </a:r>
            <a:r>
              <a:rPr lang="pt-BR" dirty="0"/>
              <a:t>F</a:t>
            </a:r>
            <a:r>
              <a:rPr lang="pt-BR" sz="2000" dirty="0" smtClean="0"/>
              <a:t>ederativo </a:t>
            </a:r>
            <a:r>
              <a:rPr lang="pt-BR" sz="2000" dirty="0"/>
              <a:t>e aplicações de acordo com as normas do CMN (Resolução CMN nº 3.922/10);</a:t>
            </a:r>
          </a:p>
          <a:p>
            <a:pPr marL="342900" indent="-342900" algn="just">
              <a:buFont typeface="Wingdings" pitchFamily="2" charset="2"/>
              <a:buChar char="ü"/>
            </a:pPr>
            <a:endParaRPr lang="pt-BR" sz="2000" dirty="0"/>
          </a:p>
          <a:p>
            <a:pPr marL="342900" indent="-342900" algn="just">
              <a:buFont typeface="Wingdings" pitchFamily="2" charset="2"/>
              <a:buChar char="ü"/>
            </a:pPr>
            <a:r>
              <a:rPr lang="pt-BR" sz="2000" dirty="0"/>
              <a:t> Registro e acompanhamento da dívida do Município/ Estado junto ao RPPS;</a:t>
            </a:r>
          </a:p>
          <a:p>
            <a:pPr marL="342900" indent="-342900" algn="just">
              <a:buFont typeface="Wingdings" pitchFamily="2" charset="2"/>
              <a:buChar char="ü"/>
            </a:pPr>
            <a:endParaRPr lang="pt-BR" sz="2000" dirty="0"/>
          </a:p>
          <a:p>
            <a:pPr marL="342900" indent="-342900" algn="just">
              <a:buFont typeface="Wingdings" pitchFamily="2" charset="2"/>
              <a:buNone/>
            </a:pPr>
            <a:endParaRPr lang="pt-BR" sz="2000" dirty="0"/>
          </a:p>
          <a:p>
            <a:pPr algn="just"/>
            <a:endParaRPr lang="pt-BR" sz="2000" dirty="0"/>
          </a:p>
          <a:p>
            <a:pPr marL="342900" indent="-342900" algn="just" eaLnBrk="1" hangingPunct="1">
              <a:lnSpc>
                <a:spcPct val="90000"/>
              </a:lnSpc>
              <a:spcBef>
                <a:spcPct val="20000"/>
              </a:spcBef>
              <a:buFont typeface="Arial" charset="0"/>
              <a:buNone/>
            </a:pPr>
            <a:endParaRPr lang="pt-BR" sz="2000" dirty="0"/>
          </a:p>
        </p:txBody>
      </p:sp>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229200"/>
            <a:ext cx="187220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14544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 y="1180484"/>
            <a:ext cx="894715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pt-BR" b="1" dirty="0"/>
              <a:t>Principais Aspectos Legais a serem </a:t>
            </a:r>
            <a:r>
              <a:rPr lang="pt-BR" b="1" dirty="0" smtClean="0"/>
              <a:t>observados</a:t>
            </a:r>
            <a:endParaRPr lang="pt-BR" sz="2000" b="1" dirty="0"/>
          </a:p>
          <a:p>
            <a:pPr marL="342900" indent="-342900" algn="just">
              <a:buFont typeface="Wingdings" pitchFamily="2" charset="2"/>
              <a:buNone/>
            </a:pPr>
            <a:endParaRPr lang="pt-BR" sz="2000" dirty="0"/>
          </a:p>
          <a:p>
            <a:pPr marL="342900" indent="-342900" algn="just">
              <a:buFont typeface="Wingdings" pitchFamily="2" charset="2"/>
              <a:buChar char="ü"/>
            </a:pPr>
            <a:r>
              <a:rPr lang="pt-BR" sz="2000" dirty="0"/>
              <a:t>Contribuições devidas X repassadas (recebidas pelo RPPS)</a:t>
            </a:r>
            <a:r>
              <a:rPr lang="pt-BR" dirty="0"/>
              <a:t> </a:t>
            </a:r>
            <a:r>
              <a:rPr lang="pt-BR" dirty="0">
                <a:sym typeface="Wingdings" pitchFamily="2" charset="2"/>
              </a:rPr>
              <a:t> </a:t>
            </a:r>
            <a:r>
              <a:rPr lang="pt-BR" sz="2000" u="sng" dirty="0" smtClean="0">
                <a:sym typeface="Wingdings" pitchFamily="2" charset="2"/>
              </a:rPr>
              <a:t>omissão </a:t>
            </a:r>
            <a:r>
              <a:rPr lang="pt-BR" sz="2000" u="sng" dirty="0">
                <a:sym typeface="Wingdings" pitchFamily="2" charset="2"/>
              </a:rPr>
              <a:t>do gestor do RPPS e possibilidade de emissão de parecer contrário à aprovação da </a:t>
            </a:r>
            <a:r>
              <a:rPr lang="pt-BR" sz="2000" u="sng" dirty="0" smtClean="0">
                <a:sym typeface="Wingdings" pitchFamily="2" charset="2"/>
              </a:rPr>
              <a:t>Prestação de Contas - PCA </a:t>
            </a:r>
            <a:r>
              <a:rPr lang="pt-BR" sz="2000" u="sng" dirty="0">
                <a:sym typeface="Wingdings" pitchFamily="2" charset="2"/>
              </a:rPr>
              <a:t>do gestor municipal</a:t>
            </a:r>
            <a:r>
              <a:rPr lang="pt-BR" sz="2000" u="sng" dirty="0">
                <a:solidFill>
                  <a:srgbClr val="FFFF00"/>
                </a:solidFill>
                <a:sym typeface="Wingdings" pitchFamily="2" charset="2"/>
              </a:rPr>
              <a:t>;</a:t>
            </a:r>
          </a:p>
          <a:p>
            <a:pPr marL="342900" indent="-342900" algn="just">
              <a:buFont typeface="Wingdings" pitchFamily="2" charset="2"/>
              <a:buChar char="ü"/>
            </a:pPr>
            <a:endParaRPr lang="pt-BR" sz="2000" dirty="0">
              <a:solidFill>
                <a:srgbClr val="FFFF00"/>
              </a:solidFill>
            </a:endParaRPr>
          </a:p>
          <a:p>
            <a:pPr marL="342900" indent="-342900" algn="just">
              <a:buFont typeface="Wingdings" pitchFamily="2" charset="2"/>
              <a:buChar char="ü"/>
            </a:pPr>
            <a:r>
              <a:rPr lang="pt-BR" sz="2000" dirty="0"/>
              <a:t> Encaminhamento dos processos de concessão de benefícios ao TCE para registro (aposentadorias, reformas e pensões) </a:t>
            </a:r>
            <a:r>
              <a:rPr lang="pt-BR" sz="2000" dirty="0">
                <a:sym typeface="Wingdings" pitchFamily="2" charset="2"/>
              </a:rPr>
              <a:t> compensação previdenciária;</a:t>
            </a:r>
            <a:endParaRPr lang="pt-BR" sz="2000" dirty="0"/>
          </a:p>
          <a:p>
            <a:pPr marL="342900" indent="-342900" algn="just">
              <a:buFont typeface="Wingdings" pitchFamily="2" charset="2"/>
              <a:buChar char="ü"/>
            </a:pPr>
            <a:endParaRPr lang="pt-BR" sz="2000" dirty="0"/>
          </a:p>
          <a:p>
            <a:pPr marL="342900" indent="-342900" algn="just">
              <a:buFont typeface="Wingdings" pitchFamily="2" charset="2"/>
              <a:buChar char="ü"/>
            </a:pPr>
            <a:r>
              <a:rPr lang="pt-BR" sz="2000" dirty="0"/>
              <a:t> Parcelamento de débitos: obediência às normas e orientações emitidas pelo </a:t>
            </a:r>
            <a:r>
              <a:rPr lang="pt-BR" sz="2000" dirty="0" smtClean="0"/>
              <a:t>Secretaria </a:t>
            </a:r>
            <a:r>
              <a:rPr lang="pt-BR" sz="2000" dirty="0"/>
              <a:t>da Previdência e efetivo pagamento das parcelas;</a:t>
            </a:r>
          </a:p>
          <a:p>
            <a:pPr marL="342900" indent="-342900" algn="just">
              <a:buFont typeface="Wingdings" pitchFamily="2" charset="2"/>
              <a:buChar char="ü"/>
            </a:pPr>
            <a:endParaRPr lang="pt-BR" sz="2000" dirty="0"/>
          </a:p>
          <a:p>
            <a:pPr marL="342900" indent="-342900" algn="just">
              <a:buFont typeface="Wingdings" pitchFamily="2" charset="2"/>
              <a:buChar char="ü"/>
            </a:pPr>
            <a:endParaRPr lang="pt-BR" sz="2000" dirty="0"/>
          </a:p>
          <a:p>
            <a:pPr marL="342900" indent="-342900" algn="just">
              <a:buFont typeface="Wingdings" pitchFamily="2" charset="2"/>
              <a:buNone/>
            </a:pPr>
            <a:endParaRPr lang="pt-BR" sz="2000" dirty="0"/>
          </a:p>
          <a:p>
            <a:pPr marL="342900" indent="-342900" algn="just">
              <a:buFont typeface="Wingdings" pitchFamily="2" charset="2"/>
              <a:buChar char="ü"/>
            </a:pPr>
            <a:endParaRPr lang="pt-BR" sz="2000" dirty="0"/>
          </a:p>
          <a:p>
            <a:pPr marL="342900" indent="-342900" algn="just">
              <a:buFont typeface="Wingdings" pitchFamily="2" charset="2"/>
              <a:buChar char="ü"/>
            </a:pPr>
            <a:endParaRPr lang="pt-BR" sz="2000" dirty="0"/>
          </a:p>
          <a:p>
            <a:pPr marL="342900" indent="-342900" algn="just" eaLnBrk="1" hangingPunct="1">
              <a:lnSpc>
                <a:spcPct val="90000"/>
              </a:lnSpc>
              <a:spcBef>
                <a:spcPct val="20000"/>
              </a:spcBef>
              <a:buFont typeface="Arial" charset="0"/>
              <a:buChar char="•"/>
            </a:pPr>
            <a:endParaRPr lang="pt-BR" sz="2000" dirty="0"/>
          </a:p>
        </p:txBody>
      </p:sp>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229200"/>
            <a:ext cx="187220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812963"/>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95537" y="964460"/>
            <a:ext cx="8551614"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r>
              <a:rPr lang="pt-BR" sz="2400" b="1" dirty="0"/>
              <a:t>Principais Aspectos Legais a serem </a:t>
            </a:r>
            <a:r>
              <a:rPr lang="pt-BR" sz="2400" b="1" dirty="0" smtClean="0"/>
              <a:t>observados</a:t>
            </a:r>
            <a:r>
              <a:rPr lang="pt-BR" sz="2400" b="1" dirty="0" smtClean="0">
                <a:solidFill>
                  <a:srgbClr val="FFFF00"/>
                </a:solidFill>
              </a:rPr>
              <a:t>  </a:t>
            </a:r>
            <a:endParaRPr lang="pt-BR" sz="1000" b="1" dirty="0"/>
          </a:p>
          <a:p>
            <a:pPr marL="342900" indent="-342900" algn="ctr">
              <a:buFont typeface="Wingdings" pitchFamily="2" charset="2"/>
              <a:buChar char="ü"/>
            </a:pPr>
            <a:endParaRPr lang="pt-BR" sz="2000" b="1" dirty="0"/>
          </a:p>
          <a:p>
            <a:pPr marL="342900" indent="-342900" algn="just">
              <a:buFont typeface="Wingdings" pitchFamily="2" charset="2"/>
              <a:buChar char="ü"/>
            </a:pPr>
            <a:r>
              <a:rPr lang="pt-BR" sz="2000" dirty="0"/>
              <a:t> Situação junto ao Ministério da Previdência (regular ou irregular) – Certificado de Regularidade Previdenciária – CRP – Portarias MPS nº </a:t>
            </a:r>
            <a:r>
              <a:rPr lang="pt-BR" sz="2000" dirty="0" smtClean="0"/>
              <a:t>204/08;</a:t>
            </a:r>
            <a:endParaRPr lang="pt-BR" sz="2000" dirty="0"/>
          </a:p>
          <a:p>
            <a:pPr marL="342900" indent="-342900" algn="just">
              <a:buFont typeface="Wingdings" pitchFamily="2" charset="2"/>
              <a:buChar char="ü"/>
            </a:pPr>
            <a:endParaRPr lang="pt-BR" sz="2000" dirty="0"/>
          </a:p>
          <a:p>
            <a:pPr marL="342900" indent="-342900" algn="just">
              <a:buFont typeface="Wingdings" pitchFamily="2" charset="2"/>
              <a:buChar char="ü"/>
            </a:pPr>
            <a:r>
              <a:rPr lang="pt-BR" sz="2000" dirty="0"/>
              <a:t>Quadro de pessoal Próprio: contratações irregulares e acumulações inconstitucionais – art. 37, II e XVII, CF/88;</a:t>
            </a:r>
          </a:p>
          <a:p>
            <a:pPr marL="342900" indent="-342900" algn="just">
              <a:buFont typeface="Wingdings" pitchFamily="2" charset="2"/>
              <a:buChar char="ü"/>
            </a:pPr>
            <a:endParaRPr lang="pt-BR" sz="2000" dirty="0"/>
          </a:p>
          <a:p>
            <a:pPr marL="342900" indent="-342900" algn="just">
              <a:buFont typeface="Wingdings" pitchFamily="2" charset="2"/>
              <a:buChar char="ü"/>
            </a:pPr>
            <a:r>
              <a:rPr lang="pt-BR" sz="2000" dirty="0"/>
              <a:t> Existência de órgão deliberativo que garanta a participação dos servidores efetivos ativos, inativos e pensionistas e realização das reuniões (Conselhos) – art. 1º, VI, Lei nº 9.717/98</a:t>
            </a:r>
            <a:r>
              <a:rPr lang="pt-BR" sz="2000" dirty="0" smtClean="0"/>
              <a:t>;</a:t>
            </a:r>
          </a:p>
          <a:p>
            <a:pPr marL="342900" indent="-342900" algn="just">
              <a:buFont typeface="Wingdings" pitchFamily="2" charset="2"/>
              <a:buChar char="ü"/>
            </a:pPr>
            <a:endParaRPr lang="pt-BR" dirty="0"/>
          </a:p>
          <a:p>
            <a:pPr marL="342900" indent="-342900" algn="just">
              <a:buFont typeface="Wingdings" pitchFamily="2" charset="2"/>
              <a:buChar char="ü"/>
            </a:pPr>
            <a:r>
              <a:rPr lang="pt-BR" sz="2000" dirty="0" smtClean="0"/>
              <a:t>Prestar contas e informações aos Órgão de controle e de</a:t>
            </a:r>
          </a:p>
          <a:p>
            <a:pPr algn="just"/>
            <a:r>
              <a:rPr lang="pt-BR" dirty="0" smtClean="0"/>
              <a:t>      supervisão.</a:t>
            </a:r>
            <a:endParaRPr lang="pt-BR" sz="2000" dirty="0"/>
          </a:p>
          <a:p>
            <a:pPr marL="342900" indent="-342900" algn="just">
              <a:buFont typeface="Wingdings" pitchFamily="2" charset="2"/>
              <a:buChar char="ü"/>
            </a:pPr>
            <a:endParaRPr lang="pt-BR" sz="2000" dirty="0"/>
          </a:p>
          <a:p>
            <a:pPr algn="just"/>
            <a:endParaRPr lang="pt-BR" sz="2000" dirty="0"/>
          </a:p>
          <a:p>
            <a:pPr marL="342900" indent="-342900" algn="just">
              <a:buFont typeface="Wingdings" pitchFamily="2" charset="2"/>
              <a:buNone/>
            </a:pPr>
            <a:endParaRPr lang="pt-BR" sz="2000" dirty="0"/>
          </a:p>
          <a:p>
            <a:pPr marL="342900" indent="-342900" algn="just" eaLnBrk="1" hangingPunct="1">
              <a:lnSpc>
                <a:spcPct val="90000"/>
              </a:lnSpc>
              <a:spcBef>
                <a:spcPct val="20000"/>
              </a:spcBef>
              <a:buFont typeface="Arial" charset="0"/>
              <a:buChar char="•"/>
            </a:pPr>
            <a:endParaRPr lang="pt-BR" sz="2000" dirty="0"/>
          </a:p>
        </p:txBody>
      </p:sp>
      <p:pic>
        <p:nvPicPr>
          <p:cNvPr id="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5229200"/>
            <a:ext cx="187220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22866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theme/theme1.xml><?xml version="1.0" encoding="utf-8"?>
<a:theme xmlns:a="http://schemas.openxmlformats.org/drawingml/2006/main" name="1_Personalizar design">
  <a:themeElements>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ar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ersonalizar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rsonalizar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rsonalizar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rsonalizar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rsonalizar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rsonalizar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rsonalizar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rsonalizar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rsonalizar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rsonalizar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rsonalizar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rsonalizar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8943</TotalTime>
  <Words>3516</Words>
  <Application>Microsoft Office PowerPoint</Application>
  <PresentationFormat>Apresentação na tela (4:3)</PresentationFormat>
  <Paragraphs>345</Paragraphs>
  <Slides>38</Slides>
  <Notes>36</Notes>
  <HiddenSlides>0</HiddenSlides>
  <MMClips>0</MMClips>
  <ScaleCrop>false</ScaleCrop>
  <HeadingPairs>
    <vt:vector size="4" baseType="variant">
      <vt:variant>
        <vt:lpstr>Tema</vt:lpstr>
      </vt:variant>
      <vt:variant>
        <vt:i4>1</vt:i4>
      </vt:variant>
      <vt:variant>
        <vt:lpstr>Títulos de slides</vt:lpstr>
      </vt:variant>
      <vt:variant>
        <vt:i4>38</vt:i4>
      </vt:variant>
    </vt:vector>
  </HeadingPairs>
  <TitlesOfParts>
    <vt:vector size="39" baseType="lpstr">
      <vt:lpstr>1_Personalizar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Administrador</dc:creator>
  <cp:lastModifiedBy>Helio Carneiro Fernandes - MPS</cp:lastModifiedBy>
  <cp:revision>771</cp:revision>
  <cp:lastPrinted>2015-07-24T10:10:36Z</cp:lastPrinted>
  <dcterms:created xsi:type="dcterms:W3CDTF">2010-04-15T18:10:19Z</dcterms:created>
  <dcterms:modified xsi:type="dcterms:W3CDTF">2017-03-07T19:30:39Z</dcterms:modified>
</cp:coreProperties>
</file>