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800" r:id="rId1"/>
  </p:sldMasterIdLst>
  <p:notesMasterIdLst>
    <p:notesMasterId r:id="rId34"/>
  </p:notesMasterIdLst>
  <p:handoutMasterIdLst>
    <p:handoutMasterId r:id="rId35"/>
  </p:handoutMasterIdLst>
  <p:sldIdLst>
    <p:sldId id="967" r:id="rId2"/>
    <p:sldId id="968" r:id="rId3"/>
    <p:sldId id="995" r:id="rId4"/>
    <p:sldId id="969" r:id="rId5"/>
    <p:sldId id="970" r:id="rId6"/>
    <p:sldId id="971" r:id="rId7"/>
    <p:sldId id="972" r:id="rId8"/>
    <p:sldId id="974" r:id="rId9"/>
    <p:sldId id="977" r:id="rId10"/>
    <p:sldId id="978" r:id="rId11"/>
    <p:sldId id="979" r:id="rId12"/>
    <p:sldId id="980" r:id="rId13"/>
    <p:sldId id="981" r:id="rId14"/>
    <p:sldId id="982" r:id="rId15"/>
    <p:sldId id="983" r:id="rId16"/>
    <p:sldId id="984" r:id="rId17"/>
    <p:sldId id="985" r:id="rId18"/>
    <p:sldId id="986" r:id="rId19"/>
    <p:sldId id="987" r:id="rId20"/>
    <p:sldId id="988" r:id="rId21"/>
    <p:sldId id="989" r:id="rId22"/>
    <p:sldId id="990" r:id="rId23"/>
    <p:sldId id="996" r:id="rId24"/>
    <p:sldId id="997" r:id="rId25"/>
    <p:sldId id="1003" r:id="rId26"/>
    <p:sldId id="998" r:id="rId27"/>
    <p:sldId id="999" r:id="rId28"/>
    <p:sldId id="1004" r:id="rId29"/>
    <p:sldId id="1000" r:id="rId30"/>
    <p:sldId id="1002" r:id="rId31"/>
    <p:sldId id="1005" r:id="rId32"/>
    <p:sldId id="1001" r:id="rId33"/>
  </p:sldIdLst>
  <p:sldSz cx="9144000" cy="6858000" type="screen4x3"/>
  <p:notesSz cx="6788150" cy="9923463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B309"/>
    <a:srgbClr val="EC9A06"/>
    <a:srgbClr val="8FE2FF"/>
    <a:srgbClr val="0000FF"/>
    <a:srgbClr val="FF0000"/>
    <a:srgbClr val="AB7915"/>
    <a:srgbClr val="000080"/>
    <a:srgbClr val="008080"/>
    <a:srgbClr val="CC000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8" autoAdjust="0"/>
    <p:restoredTop sz="94434" autoAdjust="0"/>
  </p:normalViewPr>
  <p:slideViewPr>
    <p:cSldViewPr>
      <p:cViewPr varScale="1">
        <p:scale>
          <a:sx n="70" d="100"/>
          <a:sy n="70" d="100"/>
        </p:scale>
        <p:origin x="13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2271" cy="496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6" tIns="45678" rIns="91356" bIns="4567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4295" y="2"/>
            <a:ext cx="2942271" cy="496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6" tIns="45678" rIns="91356" bIns="4567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5149"/>
            <a:ext cx="2942271" cy="49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6" tIns="45678" rIns="91356" bIns="4567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4295" y="9425149"/>
            <a:ext cx="2942271" cy="49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6" tIns="45678" rIns="91356" bIns="4567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36CE80D-80EB-426A-A584-3993E1791F4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33376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2271" cy="496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6" tIns="45678" rIns="91356" bIns="4567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4295" y="2"/>
            <a:ext cx="2942271" cy="496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6" tIns="45678" rIns="91356" bIns="4567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500" y="4713369"/>
            <a:ext cx="5431154" cy="4465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6" tIns="45678" rIns="91356" bIns="456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5149"/>
            <a:ext cx="2942271" cy="49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6" tIns="45678" rIns="91356" bIns="4567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4295" y="9425149"/>
            <a:ext cx="2942271" cy="49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6" tIns="45678" rIns="91356" bIns="4567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CB30478-AF66-45D7-A0CF-D68236EF89F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74128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pt-BR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0E63E7-897C-46E0-BAB3-B775169BE9FE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257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137735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1377357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1377357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1377357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1377357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1377357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1377357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1377357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1377357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137735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pt-BR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0E63E7-897C-46E0-BAB3-B775169BE9FE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2579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1377357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1377357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pt-BR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0E63E7-897C-46E0-BAB3-B775169BE9FE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2579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pt-BR" dirty="0" smtClean="0"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0E63E7-897C-46E0-BAB3-B775169BE9FE}" type="slidenum">
              <a:rPr lang="pt-BR" smtClean="0"/>
              <a:pPr>
                <a:defRPr/>
              </a:pPr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2579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778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836748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137735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137735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137735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137735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1377357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137735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137735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C3563-516B-4B88-987C-F421261AD6BE}" type="datetimeFigureOut">
              <a:rPr lang="pt-BR">
                <a:solidFill>
                  <a:srgbClr val="000000"/>
                </a:solidFill>
              </a:rPr>
              <a:pPr>
                <a:defRPr/>
              </a:pPr>
              <a:t>09/03/2016</a:t>
            </a:fld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46BC9-DA82-4C2C-9D13-3ADBACC68478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056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C4D4D-BC16-4E78-BB75-52AFAF05A38F}" type="datetimeFigureOut">
              <a:rPr lang="pt-BR">
                <a:solidFill>
                  <a:srgbClr val="000000"/>
                </a:solidFill>
              </a:rPr>
              <a:pPr>
                <a:defRPr/>
              </a:pPr>
              <a:t>09/03/2016</a:t>
            </a:fld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12371-B391-49CC-BAC5-F691E5BB4082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23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23117-68C0-4214-B73C-A253B45EED11}" type="datetimeFigureOut">
              <a:rPr lang="pt-BR">
                <a:solidFill>
                  <a:srgbClr val="000000"/>
                </a:solidFill>
              </a:rPr>
              <a:pPr>
                <a:defRPr/>
              </a:pPr>
              <a:t>09/03/2016</a:t>
            </a:fld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F4DC7-28B9-46CC-8D63-ACD827B12E82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26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  <a:prstGeom prst="rect">
            <a:avLst/>
          </a:prstGeom>
        </p:spPr>
        <p:txBody>
          <a:bodyPr/>
          <a:lstStyle/>
          <a:p>
            <a:pPr lvl="0"/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048FE-5B18-4996-ACED-EB23A8D28093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32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1370013" y="1827213"/>
            <a:ext cx="7313612" cy="4114800"/>
          </a:xfrm>
          <a:prstGeom prst="rect">
            <a:avLst/>
          </a:prstGeom>
        </p:spPr>
        <p:txBody>
          <a:bodyPr/>
          <a:lstStyle/>
          <a:p>
            <a:pPr lvl="0"/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A57EC7E-473F-49D0-AFB8-30D54DF10AC2}" type="slidenum">
              <a:rPr lang="pt-BR" altLang="pt-BR">
                <a:solidFill>
                  <a:srgbClr val="000000"/>
                </a:solidFill>
              </a:rPr>
              <a:pPr/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27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8395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608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614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508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813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033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E1742-38C9-4C77-A53F-56571AA3C534}" type="datetimeFigureOut">
              <a:rPr lang="pt-BR">
                <a:solidFill>
                  <a:srgbClr val="000000"/>
                </a:solidFill>
              </a:rPr>
              <a:pPr>
                <a:defRPr/>
              </a:pPr>
              <a:t>09/03/2016</a:t>
            </a:fld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C7C5C-B0B2-4F78-8322-7BAEAC1FA344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5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9736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838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082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563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734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E5CC0-5BD6-48BA-BC98-AFC37A9EB5BF}" type="datetimeFigureOut">
              <a:rPr lang="pt-BR">
                <a:solidFill>
                  <a:srgbClr val="000000"/>
                </a:solidFill>
              </a:rPr>
              <a:pPr>
                <a:defRPr/>
              </a:pPr>
              <a:t>09/03/2016</a:t>
            </a:fld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CB195-76BA-43AC-98EE-F1926C241FB0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42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CEFC-29FF-498B-BB17-F8261392D06C}" type="datetimeFigureOut">
              <a:rPr lang="pt-BR">
                <a:solidFill>
                  <a:srgbClr val="000000"/>
                </a:solidFill>
              </a:rPr>
              <a:pPr>
                <a:defRPr/>
              </a:pPr>
              <a:t>09/03/2016</a:t>
            </a:fld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157C2-CCF6-4C57-BBD9-9231F8D71E20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96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58FE9-529D-458B-A5FA-1C0DFA2550BB}" type="datetimeFigureOut">
              <a:rPr lang="pt-BR">
                <a:solidFill>
                  <a:srgbClr val="000000"/>
                </a:solidFill>
              </a:rPr>
              <a:pPr>
                <a:defRPr/>
              </a:pPr>
              <a:t>09/03/2016</a:t>
            </a:fld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D457F-687B-4465-886F-43BC956B3706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94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7F634-80CC-489A-B942-735B0118CE03}" type="datetimeFigureOut">
              <a:rPr lang="pt-BR">
                <a:solidFill>
                  <a:srgbClr val="000000"/>
                </a:solidFill>
              </a:rPr>
              <a:pPr>
                <a:defRPr/>
              </a:pPr>
              <a:t>09/03/2016</a:t>
            </a:fld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C40D1-35F4-49C8-9713-885901E4D759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7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523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7DDF1-BCC8-44CF-9F5F-C38CEA5118E2}" type="datetimeFigureOut">
              <a:rPr lang="pt-BR">
                <a:solidFill>
                  <a:srgbClr val="000000"/>
                </a:solidFill>
              </a:rPr>
              <a:pPr>
                <a:defRPr/>
              </a:pPr>
              <a:t>09/03/2016</a:t>
            </a:fld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69BE6-F20F-4780-A34E-455DA3B1D4AE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387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F837E-F75B-41E8-999B-E5E456B9F66E}" type="datetimeFigureOut">
              <a:rPr lang="pt-BR">
                <a:solidFill>
                  <a:srgbClr val="000000"/>
                </a:solidFill>
              </a:rPr>
              <a:pPr>
                <a:defRPr/>
              </a:pPr>
              <a:t>09/03/2016</a:t>
            </a:fld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78785-62B8-465A-B0F7-C435797F3D25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12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>
              <a:defRPr/>
            </a:pPr>
            <a:fld id="{790AEB5D-DA7C-4FCC-AF15-358C07E6B167}" type="datetimeFigureOut">
              <a:rPr lang="pt-BR">
                <a:solidFill>
                  <a:srgbClr val="000000"/>
                </a:solidFill>
              </a:rPr>
              <a:pPr algn="l">
                <a:defRPr/>
              </a:pPr>
              <a:t>09/03/2016</a:t>
            </a:fld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A28375A-BA4E-4E31-A4FF-E64BDFD7D832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srgbClr val="000000"/>
              </a:solidFill>
            </a:endParaRPr>
          </a:p>
        </p:txBody>
      </p:sp>
      <p:grpSp>
        <p:nvGrpSpPr>
          <p:cNvPr id="8" name="Group 4"/>
          <p:cNvGrpSpPr>
            <a:grpSpLocks/>
          </p:cNvGrpSpPr>
          <p:nvPr userDrawn="1"/>
        </p:nvGrpSpPr>
        <p:grpSpPr bwMode="auto">
          <a:xfrm>
            <a:off x="1587" y="-7082"/>
            <a:ext cx="9142413" cy="961405"/>
            <a:chOff x="0" y="0"/>
            <a:chExt cx="5759" cy="543"/>
          </a:xfrm>
        </p:grpSpPr>
        <p:pic>
          <p:nvPicPr>
            <p:cNvPr id="9" name="Picture 5"/>
            <p:cNvPicPr>
              <a:picLocks noChangeAspect="1" noChangeArrowheads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"/>
              <a:ext cx="5759" cy="5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0" name="Picture 6"/>
            <p:cNvPicPr>
              <a:picLocks noChangeAspect="1" noChangeArrowheads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224" r="15727"/>
            <a:stretch>
              <a:fillRect/>
            </a:stretch>
          </p:blipFill>
          <p:spPr bwMode="auto">
            <a:xfrm>
              <a:off x="4490" y="0"/>
              <a:ext cx="1269" cy="5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 l="62224" r="15727"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99"/>
          <a:stretch>
            <a:fillRect/>
          </a:stretch>
        </p:blipFill>
        <p:spPr bwMode="auto">
          <a:xfrm>
            <a:off x="0" y="6813550"/>
            <a:ext cx="9140825" cy="6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t="89499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586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  <p:sldLayoutId id="2147483722" r:id="rId15"/>
    <p:sldLayoutId id="2147483723" r:id="rId16"/>
    <p:sldLayoutId id="2147483724" r:id="rId17"/>
    <p:sldLayoutId id="2147483725" r:id="rId18"/>
    <p:sldLayoutId id="2147483726" r:id="rId19"/>
    <p:sldLayoutId id="2147483727" r:id="rId20"/>
    <p:sldLayoutId id="2147483729" r:id="rId21"/>
    <p:sldLayoutId id="2147483730" r:id="rId22"/>
    <p:sldLayoutId id="2147483731" r:id="rId23"/>
    <p:sldLayoutId id="2147483732" r:id="rId24"/>
  </p:sldLayoutIdLst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videncia.gov.br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 descr="C:\Users\Laura\AppData\Local\Microsoft\Windows\INetCache\IE\SYS5TTAR\800px-Belém_from_SE_0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9144000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39552" y="4581128"/>
            <a:ext cx="84249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220EB2"/>
                </a:solidFill>
                <a:latin typeface="Algerian" pitchFamily="82" charset="0"/>
              </a:rPr>
              <a:t>28º SEMINÁRIO NACIONAL DE PREVIDÊNCIA SOCIAL</a:t>
            </a:r>
          </a:p>
          <a:p>
            <a:pPr algn="r"/>
            <a:r>
              <a:rPr lang="pt-BR" b="1" dirty="0" smtClean="0">
                <a:latin typeface="Algerian" pitchFamily="82" charset="0"/>
              </a:rPr>
              <a:t>08 A 10 DE MARÇO DE 2016</a:t>
            </a:r>
            <a:r>
              <a:rPr lang="pt-BR" b="1" dirty="0" smtClean="0">
                <a:solidFill>
                  <a:srgbClr val="1290C8"/>
                </a:solidFill>
                <a:latin typeface="Algerian" pitchFamily="82" charset="0"/>
              </a:rPr>
              <a:t> </a:t>
            </a:r>
          </a:p>
          <a:p>
            <a:pPr algn="r"/>
            <a:r>
              <a:rPr lang="pt-BR" b="1" dirty="0" smtClean="0">
                <a:latin typeface="Algerian" pitchFamily="82" charset="0"/>
              </a:rPr>
              <a:t>BELÉM/PA</a:t>
            </a:r>
            <a:endParaRPr lang="pt-BR" b="1" dirty="0">
              <a:latin typeface="Algerian" pitchFamily="82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298494" y="3933056"/>
            <a:ext cx="25696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800" b="1" dirty="0">
                <a:solidFill>
                  <a:srgbClr val="220EB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ABIPEM</a:t>
            </a:r>
          </a:p>
        </p:txBody>
      </p:sp>
    </p:spTree>
    <p:extLst>
      <p:ext uri="{BB962C8B-B14F-4D97-AF65-F5344CB8AC3E}">
        <p14:creationId xmlns:p14="http://schemas.microsoft.com/office/powerpoint/2010/main" val="1076903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468313" y="1052513"/>
            <a:ext cx="8137525" cy="40011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b="1" dirty="0"/>
              <a:t>PRÓ-GESTÃO RPPS </a:t>
            </a:r>
            <a:r>
              <a:rPr lang="pt-BR" b="1" dirty="0" smtClean="0"/>
              <a:t>– DIMENSÕES PARA CERTIFICAÇÃO</a:t>
            </a:r>
            <a:endParaRPr lang="pt-BR" b="1" dirty="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23850" y="1798488"/>
            <a:ext cx="8640763" cy="3214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/>
          <a:lstStyle/>
          <a:p>
            <a:pPr marL="539750" indent="-454025"/>
            <a:r>
              <a:rPr lang="pt-BR" b="1" dirty="0"/>
              <a:t>I - </a:t>
            </a:r>
            <a:r>
              <a:rPr lang="pt-BR" b="1" u="sng" dirty="0"/>
              <a:t>CONTROLES </a:t>
            </a:r>
            <a:r>
              <a:rPr lang="pt-BR" b="1" u="sng" dirty="0" smtClean="0"/>
              <a:t>INTERNOS</a:t>
            </a:r>
          </a:p>
          <a:p>
            <a:pPr marL="539750" indent="-454025"/>
            <a:endParaRPr lang="pt-BR" dirty="0"/>
          </a:p>
          <a:p>
            <a:pPr marL="539750" indent="-454025"/>
            <a:endParaRPr lang="pt-BR" sz="1050" dirty="0"/>
          </a:p>
          <a:p>
            <a:pPr marL="539750" indent="-454025">
              <a:lnSpc>
                <a:spcPct val="150000"/>
              </a:lnSpc>
            </a:pPr>
            <a:r>
              <a:rPr lang="pt-BR" b="1" dirty="0" smtClean="0"/>
              <a:t>4 </a:t>
            </a:r>
            <a:r>
              <a:rPr lang="pt-BR" b="1" dirty="0"/>
              <a:t>- Estrutura de </a:t>
            </a:r>
            <a:r>
              <a:rPr lang="pt-BR" b="1" dirty="0" smtClean="0"/>
              <a:t>Controle Interno (CI)</a:t>
            </a:r>
          </a:p>
          <a:p>
            <a:pPr marL="539750" indent="-454025">
              <a:lnSpc>
                <a:spcPct val="150000"/>
              </a:lnSpc>
            </a:pPr>
            <a:endParaRPr lang="pt-BR" b="1" dirty="0"/>
          </a:p>
          <a:p>
            <a:pPr marL="539750" indent="-454025">
              <a:lnSpc>
                <a:spcPct val="150000"/>
              </a:lnSpc>
              <a:buFont typeface="Wingdings" pitchFamily="2" charset="2"/>
              <a:buChar char="ü"/>
            </a:pPr>
            <a:r>
              <a:rPr lang="pt-BR" dirty="0" smtClean="0"/>
              <a:t>Existência de Controle Interno (no Ente e/ou no RPPS);</a:t>
            </a:r>
          </a:p>
          <a:p>
            <a:pPr marL="539750" indent="-454025">
              <a:lnSpc>
                <a:spcPct val="150000"/>
              </a:lnSpc>
              <a:buFont typeface="Wingdings" pitchFamily="2" charset="2"/>
              <a:buChar char="ü"/>
            </a:pPr>
            <a:r>
              <a:rPr lang="pt-BR" dirty="0" smtClean="0"/>
              <a:t>Emissão de Relatórios</a:t>
            </a:r>
          </a:p>
          <a:p>
            <a:pPr marL="539750" indent="-454025">
              <a:lnSpc>
                <a:spcPct val="150000"/>
              </a:lnSpc>
              <a:buFont typeface="Wingdings" pitchFamily="2" charset="2"/>
              <a:buChar char="ü"/>
            </a:pPr>
            <a:r>
              <a:rPr lang="pt-BR" dirty="0" smtClean="0"/>
              <a:t>Capacitação (servidores que atuam no CI, no Comitê de Investimentos, nos Conselhos e na Diretoria)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70012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468313" y="1052513"/>
            <a:ext cx="8137525" cy="40011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b="1" dirty="0"/>
              <a:t>PRÓ-GESTÃO RPPS </a:t>
            </a:r>
            <a:r>
              <a:rPr lang="pt-BR" b="1" dirty="0" smtClean="0"/>
              <a:t>– DIMENSÕES PARA CERTIFICAÇÃO</a:t>
            </a:r>
            <a:endParaRPr lang="pt-BR" b="1" dirty="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21682" y="1826944"/>
            <a:ext cx="8640763" cy="3214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/>
          <a:lstStyle/>
          <a:p>
            <a:pPr marL="539750" indent="-454025"/>
            <a:r>
              <a:rPr lang="pt-BR" b="1" dirty="0"/>
              <a:t>I - </a:t>
            </a:r>
            <a:r>
              <a:rPr lang="pt-BR" b="1" u="sng" dirty="0"/>
              <a:t>CONTROLES </a:t>
            </a:r>
            <a:r>
              <a:rPr lang="pt-BR" b="1" u="sng" dirty="0" smtClean="0"/>
              <a:t>INTERNOS</a:t>
            </a:r>
          </a:p>
          <a:p>
            <a:pPr marL="539750" indent="-454025"/>
            <a:endParaRPr lang="pt-BR" dirty="0"/>
          </a:p>
          <a:p>
            <a:pPr marL="539750" indent="-454025"/>
            <a:endParaRPr lang="pt-BR" sz="1050" dirty="0"/>
          </a:p>
          <a:p>
            <a:pPr marL="539750" indent="-454025">
              <a:lnSpc>
                <a:spcPct val="150000"/>
              </a:lnSpc>
            </a:pPr>
            <a:r>
              <a:rPr lang="pt-BR" b="1" dirty="0" smtClean="0"/>
              <a:t>5 </a:t>
            </a:r>
            <a:r>
              <a:rPr lang="pt-BR" b="1" dirty="0"/>
              <a:t>- Política de </a:t>
            </a:r>
            <a:r>
              <a:rPr lang="pt-BR" b="1" dirty="0" smtClean="0"/>
              <a:t>Segurança </a:t>
            </a:r>
            <a:r>
              <a:rPr lang="pt-BR" b="1" dirty="0"/>
              <a:t>da </a:t>
            </a:r>
            <a:r>
              <a:rPr lang="pt-BR" b="1" dirty="0" smtClean="0"/>
              <a:t>Informação</a:t>
            </a:r>
          </a:p>
          <a:p>
            <a:pPr marL="539750" indent="-454025">
              <a:lnSpc>
                <a:spcPct val="150000"/>
              </a:lnSpc>
            </a:pPr>
            <a:endParaRPr lang="pt-BR" b="1" dirty="0" smtClean="0"/>
          </a:p>
          <a:p>
            <a:pPr marL="539750" indent="-454025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800" dirty="0" smtClean="0"/>
              <a:t>Abrangência (servidores e prestadores)</a:t>
            </a:r>
          </a:p>
          <a:p>
            <a:pPr marL="539750" indent="-454025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800" dirty="0" smtClean="0"/>
              <a:t>Existência de regras de uso dos equipamentos de TI</a:t>
            </a:r>
          </a:p>
          <a:p>
            <a:pPr marL="539750" indent="-454025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800" dirty="0" smtClean="0"/>
              <a:t>Divulgação da Política de Segurança </a:t>
            </a:r>
          </a:p>
          <a:p>
            <a:pPr marL="539750" indent="-454025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800" dirty="0" smtClean="0"/>
              <a:t>Existência de um Comitê de Segurança de informação no âmbito do Ente Federativo ou do RPPS</a:t>
            </a:r>
          </a:p>
          <a:p>
            <a:pPr marL="539750" indent="-454025">
              <a:lnSpc>
                <a:spcPct val="150000"/>
              </a:lnSpc>
            </a:pPr>
            <a:endParaRPr lang="pt-BR" b="1" dirty="0"/>
          </a:p>
          <a:p>
            <a:pPr marL="539750" indent="-454025">
              <a:lnSpc>
                <a:spcPct val="150000"/>
              </a:lnSpc>
              <a:buFont typeface="Wingdings" pitchFamily="2" charset="2"/>
              <a:buChar char="ü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28226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468313" y="1052513"/>
            <a:ext cx="8137525" cy="40011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b="1" dirty="0"/>
              <a:t>PRÓ-GESTÃO RPPS </a:t>
            </a:r>
            <a:r>
              <a:rPr lang="pt-BR" b="1" dirty="0" smtClean="0"/>
              <a:t>– DIMENSÕES PARA CERTIFICAÇÃO</a:t>
            </a:r>
            <a:endParaRPr lang="pt-BR" b="1" dirty="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23850" y="1798488"/>
            <a:ext cx="8640763" cy="3214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/>
          <a:lstStyle/>
          <a:p>
            <a:pPr marL="539750" indent="-454025"/>
            <a:r>
              <a:rPr lang="pt-BR" b="1" dirty="0"/>
              <a:t>I - </a:t>
            </a:r>
            <a:r>
              <a:rPr lang="pt-BR" b="1" u="sng" dirty="0"/>
              <a:t>CONTROLES </a:t>
            </a:r>
            <a:r>
              <a:rPr lang="pt-BR" b="1" u="sng" dirty="0" smtClean="0"/>
              <a:t>INTERNOS</a:t>
            </a:r>
          </a:p>
          <a:p>
            <a:pPr marL="539750" indent="-454025"/>
            <a:endParaRPr lang="pt-BR" dirty="0"/>
          </a:p>
          <a:p>
            <a:pPr marL="539750" indent="-454025">
              <a:lnSpc>
                <a:spcPct val="150000"/>
              </a:lnSpc>
            </a:pPr>
            <a:r>
              <a:rPr lang="pt-BR" b="1" dirty="0" smtClean="0"/>
              <a:t>6 </a:t>
            </a:r>
            <a:r>
              <a:rPr lang="pt-BR" b="1" dirty="0"/>
              <a:t>- Gestão e controle da base de dados cadastrais dos servidores públicos, aposentados e </a:t>
            </a:r>
            <a:r>
              <a:rPr lang="pt-BR" b="1" dirty="0" smtClean="0"/>
              <a:t>pensionistas</a:t>
            </a:r>
          </a:p>
          <a:p>
            <a:pPr marL="996950" lvl="1" indent="-454025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800" dirty="0" smtClean="0"/>
              <a:t>Periodicidade da atualização do banco de dados cadastral (ativos, aposentados e pensionistas)</a:t>
            </a:r>
          </a:p>
          <a:p>
            <a:pPr marL="985838" indent="-447675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800" dirty="0"/>
              <a:t> Constituição das bases de dados com estrutura (layout) que possibilite a     exportação dos dados para o Cadastro Nacional de Informações Sociais-CNIS/RPPS</a:t>
            </a:r>
          </a:p>
          <a:p>
            <a:pPr marL="985838" indent="-447675">
              <a:lnSpc>
                <a:spcPct val="150000"/>
              </a:lnSpc>
              <a:buFont typeface="Wingdings" pitchFamily="2" charset="2"/>
              <a:buChar char="ü"/>
              <a:tabLst>
                <a:tab pos="985838" algn="l"/>
              </a:tabLst>
            </a:pPr>
            <a:r>
              <a:rPr lang="pt-BR" sz="1800" dirty="0"/>
              <a:t>Transmissão da base de dados dos servidores ativos, aposentados e pensionistas para o CNIS-RPPS.</a:t>
            </a:r>
          </a:p>
          <a:p>
            <a:pPr marL="996950" lvl="1" indent="-454025">
              <a:lnSpc>
                <a:spcPct val="150000"/>
              </a:lnSpc>
              <a:buFont typeface="Wingdings" pitchFamily="2" charset="2"/>
              <a:buChar char="ü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90878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468313" y="1052513"/>
            <a:ext cx="8137525" cy="40011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b="1" dirty="0"/>
              <a:t>PRÓ-GESTÃO RPPS </a:t>
            </a:r>
            <a:r>
              <a:rPr lang="pt-BR" b="1" dirty="0" smtClean="0"/>
              <a:t>– DIMENSÕES PARA CERTIFICAÇÃO</a:t>
            </a:r>
            <a:endParaRPr lang="pt-BR" b="1" dirty="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23850" y="1628800"/>
            <a:ext cx="8640763" cy="3214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b="1" dirty="0">
                <a:ea typeface="MS Mincho" panose="02020609040205080304" pitchFamily="49" charset="-128"/>
                <a:cs typeface="Times New Roman" panose="02020603050405020304" pitchFamily="18" charset="0"/>
              </a:rPr>
              <a:t>II - </a:t>
            </a:r>
            <a:r>
              <a:rPr lang="pt-BR" b="1" u="sng" dirty="0">
                <a:ea typeface="MS Mincho" panose="02020609040205080304" pitchFamily="49" charset="-128"/>
                <a:cs typeface="Times New Roman" panose="02020603050405020304" pitchFamily="18" charset="0"/>
              </a:rPr>
              <a:t>GOVERNANÇA </a:t>
            </a:r>
            <a:r>
              <a:rPr lang="pt-BR" b="1" u="sng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CORPORATIVA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b="1" u="sng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b="1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pt-BR" b="1" dirty="0">
                <a:ea typeface="MS Mincho" panose="02020609040205080304" pitchFamily="49" charset="-128"/>
                <a:cs typeface="Times New Roman" panose="02020603050405020304" pitchFamily="18" charset="0"/>
              </a:rPr>
              <a:t>- Relatório de </a:t>
            </a:r>
            <a:r>
              <a:rPr lang="pt-BR" b="1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Governança Corporativa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Conteúdo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Temporariedade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BR" b="1" dirty="0" smtClean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b="1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2 </a:t>
            </a:r>
            <a:r>
              <a:rPr lang="pt-BR" b="1" dirty="0">
                <a:ea typeface="MS Mincho" panose="02020609040205080304" pitchFamily="49" charset="-128"/>
                <a:cs typeface="Times New Roman" panose="02020603050405020304" pitchFamily="18" charset="0"/>
              </a:rPr>
              <a:t>– Planejamento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Plano </a:t>
            </a:r>
            <a:r>
              <a:rPr lang="pt-BR" dirty="0">
                <a:ea typeface="MS Mincho" panose="02020609040205080304" pitchFamily="49" charset="-128"/>
                <a:cs typeface="Times New Roman" panose="02020603050405020304" pitchFamily="18" charset="0"/>
              </a:rPr>
              <a:t>de Ação/ Planejamento Estratégico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>
                <a:ea typeface="MS Mincho" panose="02020609040205080304" pitchFamily="49" charset="-128"/>
                <a:cs typeface="Times New Roman" panose="02020603050405020304" pitchFamily="18" charset="0"/>
              </a:rPr>
              <a:t>Temporariedade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>
                <a:ea typeface="MS Mincho" panose="02020609040205080304" pitchFamily="49" charset="-128"/>
                <a:cs typeface="Times New Roman" panose="02020603050405020304" pitchFamily="18" charset="0"/>
              </a:rPr>
              <a:t>Publicação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BR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BR" b="1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0268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468313" y="1052513"/>
            <a:ext cx="8137525" cy="40011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b="1" dirty="0"/>
              <a:t>PRÓ-GESTÃO RPPS </a:t>
            </a:r>
            <a:r>
              <a:rPr lang="pt-BR" b="1" dirty="0" smtClean="0"/>
              <a:t>– DIMENSÕES PARA CERTIFICAÇÃO</a:t>
            </a:r>
            <a:endParaRPr lang="pt-BR" b="1" dirty="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23850" y="1556792"/>
            <a:ext cx="8640763" cy="3214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b="1" dirty="0">
                <a:ea typeface="MS Mincho" panose="02020609040205080304" pitchFamily="49" charset="-128"/>
                <a:cs typeface="Times New Roman" panose="02020603050405020304" pitchFamily="18" charset="0"/>
              </a:rPr>
              <a:t>II - </a:t>
            </a:r>
            <a:r>
              <a:rPr lang="pt-BR" b="1" u="sng" dirty="0">
                <a:ea typeface="MS Mincho" panose="02020609040205080304" pitchFamily="49" charset="-128"/>
                <a:cs typeface="Times New Roman" panose="02020603050405020304" pitchFamily="18" charset="0"/>
              </a:rPr>
              <a:t>GOVERNANÇA </a:t>
            </a:r>
            <a:r>
              <a:rPr lang="pt-BR" b="1" u="sng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CORPORATIVA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b="1" u="sng" dirty="0" smtClean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b="1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3 </a:t>
            </a:r>
            <a:r>
              <a:rPr lang="pt-BR" b="1" dirty="0">
                <a:ea typeface="MS Mincho" panose="02020609040205080304" pitchFamily="49" charset="-128"/>
                <a:cs typeface="Times New Roman" panose="02020603050405020304" pitchFamily="18" charset="0"/>
              </a:rPr>
              <a:t>- Relatório de </a:t>
            </a:r>
            <a:r>
              <a:rPr lang="pt-BR" b="1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Gestão Atuarial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 smtClean="0"/>
              <a:t>Monitoramento </a:t>
            </a:r>
            <a:r>
              <a:rPr lang="pt-BR" dirty="0"/>
              <a:t>atuarial dos planos de </a:t>
            </a:r>
            <a:r>
              <a:rPr lang="pt-BR" dirty="0" smtClean="0"/>
              <a:t>benefícios;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Elaboração de relatórios (</a:t>
            </a:r>
            <a:r>
              <a:rPr lang="pt-BR" dirty="0" smtClean="0"/>
              <a:t>Relatório </a:t>
            </a:r>
            <a:r>
              <a:rPr lang="pt-BR" dirty="0"/>
              <a:t>de análise dos resultados das Avaliações Atuariais anuais relativas aos três últimos </a:t>
            </a:r>
            <a:r>
              <a:rPr lang="pt-BR" dirty="0" smtClean="0"/>
              <a:t>exercícios; </a:t>
            </a:r>
            <a:r>
              <a:rPr lang="pt-BR" dirty="0"/>
              <a:t>R</a:t>
            </a:r>
            <a:r>
              <a:rPr lang="pt-BR" dirty="0" smtClean="0"/>
              <a:t>elatório </a:t>
            </a:r>
            <a:r>
              <a:rPr lang="pt-BR" dirty="0"/>
              <a:t>de estudo técnico de aderência das hipóteses biométricas, demográficas, econômicas e financeiras do plano de benefícios dos </a:t>
            </a:r>
            <a:r>
              <a:rPr lang="pt-BR" dirty="0" smtClean="0"/>
              <a:t>RPPS).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b="1" dirty="0">
                <a:ea typeface="MS Mincho" panose="02020609040205080304" pitchFamily="49" charset="-128"/>
                <a:cs typeface="Times New Roman" panose="02020603050405020304" pitchFamily="18" charset="0"/>
              </a:rPr>
              <a:t>4 - Código de Ética da instituição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Existência do Código de Ética, sua divulgação, capacitação e elaboração de relatórios.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pt-BR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pt-BR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2842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468313" y="1052513"/>
            <a:ext cx="8137525" cy="40011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b="1" dirty="0"/>
              <a:t>PRÓ-GESTÃO RPPS </a:t>
            </a:r>
            <a:r>
              <a:rPr lang="pt-BR" b="1" dirty="0" smtClean="0"/>
              <a:t>– DIMENSÕES PARA CERTIFICAÇÃO</a:t>
            </a:r>
            <a:endParaRPr lang="pt-BR" b="1" dirty="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23848" y="1798488"/>
            <a:ext cx="8640763" cy="3214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b="1" dirty="0">
                <a:ea typeface="MS Mincho" panose="02020609040205080304" pitchFamily="49" charset="-128"/>
                <a:cs typeface="Times New Roman" panose="02020603050405020304" pitchFamily="18" charset="0"/>
              </a:rPr>
              <a:t>II - </a:t>
            </a:r>
            <a:r>
              <a:rPr lang="pt-BR" b="1" u="sng" dirty="0">
                <a:ea typeface="MS Mincho" panose="02020609040205080304" pitchFamily="49" charset="-128"/>
                <a:cs typeface="Times New Roman" panose="02020603050405020304" pitchFamily="18" charset="0"/>
              </a:rPr>
              <a:t>GOVERNANÇA </a:t>
            </a:r>
            <a:r>
              <a:rPr lang="pt-BR" b="1" u="sng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CORPORATIVA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b="1" u="sng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b="1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5 </a:t>
            </a:r>
            <a:r>
              <a:rPr lang="pt-BR" b="1" dirty="0">
                <a:ea typeface="MS Mincho" panose="02020609040205080304" pitchFamily="49" charset="-128"/>
                <a:cs typeface="Times New Roman" panose="02020603050405020304" pitchFamily="18" charset="0"/>
              </a:rPr>
              <a:t>- Políticas previdenciárias de saúde e segurança do </a:t>
            </a:r>
            <a:r>
              <a:rPr lang="pt-BR" b="1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servidor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Ações conjuntas do Ente e do RPPS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 smtClean="0"/>
              <a:t>Adoção de </a:t>
            </a:r>
            <a:r>
              <a:rPr lang="pt-BR" dirty="0"/>
              <a:t>medidas preventivas, que visem à redução dos riscos inerentes ao ambiente de trabalho e das situações que provocam o adoecimento e a incapacidade laborativa dos </a:t>
            </a:r>
            <a:r>
              <a:rPr lang="pt-BR" dirty="0" smtClean="0"/>
              <a:t>servidores (exames admissionais, </a:t>
            </a:r>
            <a:r>
              <a:rPr lang="pt-BR" dirty="0"/>
              <a:t>e</a:t>
            </a:r>
            <a:r>
              <a:rPr lang="pt-BR" dirty="0" smtClean="0"/>
              <a:t>laborar </a:t>
            </a:r>
            <a:r>
              <a:rPr lang="pt-BR" dirty="0"/>
              <a:t>Laudo Técnico de Condições Ambientais do Trabalho </a:t>
            </a:r>
            <a:r>
              <a:rPr lang="pt-BR" dirty="0" smtClean="0"/>
              <a:t>– LTCAT, </a:t>
            </a:r>
            <a:r>
              <a:rPr lang="pt-BR" dirty="0"/>
              <a:t>p</a:t>
            </a:r>
            <a:r>
              <a:rPr lang="pt-BR" dirty="0" smtClean="0"/>
              <a:t>ublicar </a:t>
            </a:r>
            <a:r>
              <a:rPr lang="pt-BR" dirty="0"/>
              <a:t>lei ou decreto estabelecendo Política de Atenção à Saúde e Segurança do </a:t>
            </a:r>
            <a:r>
              <a:rPr lang="pt-BR" dirty="0" smtClean="0"/>
              <a:t>Servidor)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Exceção: apresentação de um Plano de dois anos para se adequar.</a:t>
            </a:r>
            <a:endParaRPr lang="pt-BR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8036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468313" y="1052513"/>
            <a:ext cx="8137525" cy="40011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b="1" dirty="0"/>
              <a:t>PRÓ-GESTÃO RPPS </a:t>
            </a:r>
            <a:r>
              <a:rPr lang="pt-BR" b="1" dirty="0" smtClean="0"/>
              <a:t>– DIMENSÕES PARA CERTIFICAÇÃO</a:t>
            </a:r>
            <a:endParaRPr lang="pt-BR" b="1" dirty="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23850" y="1798488"/>
            <a:ext cx="8640763" cy="3214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b="1" dirty="0">
                <a:ea typeface="MS Mincho" panose="02020609040205080304" pitchFamily="49" charset="-128"/>
                <a:cs typeface="Times New Roman" panose="02020603050405020304" pitchFamily="18" charset="0"/>
              </a:rPr>
              <a:t>II - </a:t>
            </a:r>
            <a:r>
              <a:rPr lang="pt-BR" b="1" u="sng" dirty="0">
                <a:ea typeface="MS Mincho" panose="02020609040205080304" pitchFamily="49" charset="-128"/>
                <a:cs typeface="Times New Roman" panose="02020603050405020304" pitchFamily="18" charset="0"/>
              </a:rPr>
              <a:t>GOVERNANÇA </a:t>
            </a:r>
            <a:r>
              <a:rPr lang="pt-BR" b="1" u="sng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CORPORATIVA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b="1" u="sng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b="1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6 </a:t>
            </a:r>
            <a:r>
              <a:rPr lang="pt-BR" b="1" dirty="0">
                <a:ea typeface="MS Mincho" panose="02020609040205080304" pitchFamily="49" charset="-128"/>
                <a:cs typeface="Times New Roman" panose="02020603050405020304" pitchFamily="18" charset="0"/>
              </a:rPr>
              <a:t>- Política de </a:t>
            </a:r>
            <a:r>
              <a:rPr lang="pt-BR" b="1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investimentos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Elaboração de relatórios, de estudos, e </a:t>
            </a:r>
            <a:r>
              <a:rPr lang="pt-BR" dirty="0"/>
              <a:t>c</a:t>
            </a:r>
            <a:r>
              <a:rPr lang="pt-BR" dirty="0" smtClean="0"/>
              <a:t>riação</a:t>
            </a:r>
            <a:r>
              <a:rPr lang="pt-BR" dirty="0"/>
              <a:t>, dentro da estrutura do RPPS, de área específica para acompanhamento e monitoramento contínuo dos riscos e </a:t>
            </a:r>
            <a:r>
              <a:rPr lang="pt-BR" dirty="0" smtClean="0"/>
              <a:t>rentabilidades.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pt-BR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b="1" dirty="0">
                <a:ea typeface="MS Mincho" panose="02020609040205080304" pitchFamily="49" charset="-128"/>
                <a:cs typeface="Times New Roman" pitchFamily="18" charset="0"/>
              </a:rPr>
              <a:t>7 - Comitê de Investimentos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>
                <a:ea typeface="MS Mincho" panose="02020609040205080304" pitchFamily="49" charset="-128"/>
                <a:cs typeface="Times New Roman" pitchFamily="18" charset="0"/>
              </a:rPr>
              <a:t>Composição(quantitativo), vínculo (Ente ou RPPS), </a:t>
            </a:r>
            <a:r>
              <a:rPr lang="pt-BR" dirty="0" smtClean="0">
                <a:ea typeface="MS Mincho" panose="02020609040205080304" pitchFamily="49" charset="-128"/>
                <a:cs typeface="Times New Roman" pitchFamily="18" charset="0"/>
              </a:rPr>
              <a:t>segurado </a:t>
            </a:r>
            <a:r>
              <a:rPr lang="pt-BR" dirty="0">
                <a:ea typeface="MS Mincho" panose="02020609040205080304" pitchFamily="49" charset="-128"/>
                <a:cs typeface="Times New Roman" pitchFamily="18" charset="0"/>
              </a:rPr>
              <a:t>ou não.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BR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798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468313" y="1052513"/>
            <a:ext cx="8137525" cy="40011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b="1" dirty="0"/>
              <a:t>PRÓ-GESTÃO RPPS </a:t>
            </a:r>
            <a:r>
              <a:rPr lang="pt-BR" b="1" dirty="0" smtClean="0"/>
              <a:t>– DIMENSÕES PARA CERTIFICAÇÃO</a:t>
            </a:r>
            <a:endParaRPr lang="pt-BR" b="1" dirty="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23850" y="1798488"/>
            <a:ext cx="8640763" cy="3214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b="1" dirty="0">
                <a:ea typeface="MS Mincho" panose="02020609040205080304" pitchFamily="49" charset="-128"/>
                <a:cs typeface="Times New Roman" panose="02020603050405020304" pitchFamily="18" charset="0"/>
              </a:rPr>
              <a:t>II - </a:t>
            </a:r>
            <a:r>
              <a:rPr lang="pt-BR" b="1" u="sng" dirty="0">
                <a:ea typeface="MS Mincho" panose="02020609040205080304" pitchFamily="49" charset="-128"/>
                <a:cs typeface="Times New Roman" panose="02020603050405020304" pitchFamily="18" charset="0"/>
              </a:rPr>
              <a:t>GOVERNANÇA </a:t>
            </a:r>
            <a:r>
              <a:rPr lang="pt-BR" b="1" u="sng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CORPORATIVA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b="1" u="sng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b="1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8 – Transparência</a:t>
            </a:r>
            <a:endParaRPr lang="pt-BR" b="1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Divulgação de atos, atas de reunião, relatórios, certidões,  acesso à links, políticas, demonstrativos.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pt-BR" dirty="0" smtClean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b="1" dirty="0">
                <a:ea typeface="MS Mincho" panose="02020609040205080304" pitchFamily="49" charset="-128"/>
                <a:cs typeface="Times New Roman" panose="02020603050405020304" pitchFamily="18" charset="0"/>
              </a:rPr>
              <a:t>9 - Definição de limites de </a:t>
            </a:r>
            <a:r>
              <a:rPr lang="pt-BR" b="1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alçadas</a:t>
            </a:r>
            <a:endParaRPr lang="pt-BR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 smtClean="0"/>
              <a:t>Definição das </a:t>
            </a:r>
            <a:r>
              <a:rPr lang="pt-BR" dirty="0"/>
              <a:t>competências e responsabilidades dos gestores do RPPS para os atos administrativos, estabelecendo responsabilidades compartilhadas nos processos decisórios do RPPS.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pt-BR" dirty="0" smtClean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pt-BR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pt-BR" dirty="0" smtClean="0"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9264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468313" y="1052513"/>
            <a:ext cx="8137525" cy="40011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b="1" dirty="0"/>
              <a:t>PRÓ-GESTÃO RPPS </a:t>
            </a:r>
            <a:r>
              <a:rPr lang="pt-BR" b="1" dirty="0" smtClean="0"/>
              <a:t>– DIMENSÕES PARA CERTIFICAÇÃO</a:t>
            </a:r>
            <a:endParaRPr lang="pt-BR" b="1" dirty="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16693" y="1726480"/>
            <a:ext cx="8640763" cy="3214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b="1" dirty="0">
                <a:ea typeface="MS Mincho" panose="02020609040205080304" pitchFamily="49" charset="-128"/>
                <a:cs typeface="Times New Roman" panose="02020603050405020304" pitchFamily="18" charset="0"/>
              </a:rPr>
              <a:t>II - </a:t>
            </a:r>
            <a:r>
              <a:rPr lang="pt-BR" b="1" u="sng" dirty="0">
                <a:ea typeface="MS Mincho" panose="02020609040205080304" pitchFamily="49" charset="-128"/>
                <a:cs typeface="Times New Roman" panose="02020603050405020304" pitchFamily="18" charset="0"/>
              </a:rPr>
              <a:t>GOVERNANÇA CORPORATIVA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b="1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b="1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10 </a:t>
            </a:r>
            <a:r>
              <a:rPr lang="pt-BR" b="1" dirty="0">
                <a:ea typeface="MS Mincho" panose="02020609040205080304" pitchFamily="49" charset="-128"/>
                <a:cs typeface="Times New Roman" panose="02020603050405020304" pitchFamily="18" charset="0"/>
              </a:rPr>
              <a:t>-</a:t>
            </a:r>
            <a:r>
              <a:rPr lang="pt-BR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pt-BR" b="1" dirty="0">
                <a:ea typeface="MS Mincho" panose="02020609040205080304" pitchFamily="49" charset="-128"/>
                <a:cs typeface="Times New Roman" panose="02020603050405020304" pitchFamily="18" charset="0"/>
              </a:rPr>
              <a:t>Segregação das </a:t>
            </a:r>
            <a:r>
              <a:rPr lang="pt-BR" b="1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atividades</a:t>
            </a:r>
            <a:endParaRPr lang="pt-BR" dirty="0" smtClean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 smtClean="0"/>
              <a:t> A segregação </a:t>
            </a:r>
            <a:r>
              <a:rPr lang="pt-BR" dirty="0"/>
              <a:t>das atividades em setores com responsáveis </a:t>
            </a:r>
            <a:r>
              <a:rPr lang="pt-BR" dirty="0" smtClean="0"/>
              <a:t>distintos com o objetivo de diminuir </a:t>
            </a:r>
            <a:r>
              <a:rPr lang="pt-BR" dirty="0"/>
              <a:t>o risco </a:t>
            </a:r>
            <a:r>
              <a:rPr lang="pt-BR" dirty="0" smtClean="0"/>
              <a:t>operacional, favorecer </a:t>
            </a:r>
            <a:r>
              <a:rPr lang="pt-BR" dirty="0"/>
              <a:t>a governança </a:t>
            </a:r>
            <a:r>
              <a:rPr lang="pt-BR" dirty="0" smtClean="0"/>
              <a:t>corporativa,  diminuir </a:t>
            </a:r>
            <a:r>
              <a:rPr lang="pt-BR" dirty="0"/>
              <a:t>a probabilidade de erros e </a:t>
            </a:r>
            <a:r>
              <a:rPr lang="pt-BR" dirty="0" smtClean="0"/>
              <a:t>oferecer </a:t>
            </a:r>
            <a:r>
              <a:rPr lang="pt-BR" dirty="0"/>
              <a:t>segurança na gestão dos benefícios</a:t>
            </a:r>
            <a:r>
              <a:rPr lang="pt-BR" dirty="0" smtClean="0"/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b="1" dirty="0">
                <a:ea typeface="MS Mincho" panose="02020609040205080304" pitchFamily="49" charset="-128"/>
                <a:cs typeface="Times New Roman" pitchFamily="18" charset="0"/>
              </a:rPr>
              <a:t>11 - </a:t>
            </a:r>
            <a:r>
              <a:rPr lang="pt-BR" b="1" dirty="0" smtClean="0">
                <a:ea typeface="MS Mincho" panose="02020609040205080304" pitchFamily="49" charset="-128"/>
                <a:cs typeface="Times New Roman" pitchFamily="18" charset="0"/>
              </a:rPr>
              <a:t>Ouvidoria</a:t>
            </a:r>
            <a:endParaRPr lang="pt-BR" b="1" dirty="0">
              <a:ea typeface="MS Mincho" panose="02020609040205080304" pitchFamily="49" charset="-128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>
                <a:ea typeface="MS Mincho" panose="02020609040205080304" pitchFamily="49" charset="-128"/>
                <a:cs typeface="Times New Roman" pitchFamily="18" charset="0"/>
              </a:rPr>
              <a:t>Existência no Ente ou no RPPS, estruturação, vínculo (efetivo, comissionado), certificação.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pt-BR" dirty="0"/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pt-BR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7682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468313" y="1052513"/>
            <a:ext cx="8137525" cy="40011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b="1" dirty="0"/>
              <a:t>PRÓ-GESTÃO RPPS </a:t>
            </a:r>
            <a:r>
              <a:rPr lang="pt-BR" b="1" dirty="0" smtClean="0"/>
              <a:t>– DIMENSÕES PARA CERTIFICAÇÃO</a:t>
            </a:r>
            <a:endParaRPr lang="pt-BR" b="1" dirty="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23850" y="1721792"/>
            <a:ext cx="8640763" cy="3214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b="1" dirty="0">
                <a:ea typeface="MS Mincho" panose="02020609040205080304" pitchFamily="49" charset="-128"/>
                <a:cs typeface="Times New Roman" panose="02020603050405020304" pitchFamily="18" charset="0"/>
              </a:rPr>
              <a:t>II - </a:t>
            </a:r>
            <a:r>
              <a:rPr lang="pt-BR" b="1" u="sng" dirty="0">
                <a:ea typeface="MS Mincho" panose="02020609040205080304" pitchFamily="49" charset="-128"/>
                <a:cs typeface="Times New Roman" panose="02020603050405020304" pitchFamily="18" charset="0"/>
              </a:rPr>
              <a:t>GOVERNANÇA CORPORATIVA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b="1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b="1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12 </a:t>
            </a:r>
            <a:r>
              <a:rPr lang="pt-BR" b="1" dirty="0">
                <a:ea typeface="MS Mincho" panose="02020609040205080304" pitchFamily="49" charset="-128"/>
                <a:cs typeface="Times New Roman" panose="02020603050405020304" pitchFamily="18" charset="0"/>
              </a:rPr>
              <a:t>- Qualificação do órgão de </a:t>
            </a:r>
            <a:r>
              <a:rPr lang="pt-BR" b="1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direção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 smtClean="0">
                <a:ea typeface="MS Mincho" panose="02020609040205080304" pitchFamily="49" charset="-128"/>
                <a:cs typeface="Times New Roman" pitchFamily="18" charset="0"/>
              </a:rPr>
              <a:t>Formação (curso superior, especialização) e certificação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pt-BR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b="1" dirty="0">
                <a:ea typeface="MS Mincho" panose="02020609040205080304" pitchFamily="49" charset="-128"/>
                <a:cs typeface="Times New Roman" panose="02020603050405020304" pitchFamily="18" charset="0"/>
              </a:rPr>
              <a:t>13 - Conselho </a:t>
            </a:r>
            <a:r>
              <a:rPr lang="pt-BR" b="1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Fiscal</a:t>
            </a:r>
            <a:endParaRPr lang="pt-BR" dirty="0" smtClean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Formação </a:t>
            </a:r>
            <a:r>
              <a:rPr lang="pt-BR" dirty="0">
                <a:ea typeface="MS Mincho" panose="02020609040205080304" pitchFamily="49" charset="-128"/>
                <a:cs typeface="Times New Roman" pitchFamily="18" charset="0"/>
              </a:rPr>
              <a:t>(curso superior, especialização</a:t>
            </a:r>
            <a:r>
              <a:rPr lang="pt-BR" dirty="0" smtClean="0">
                <a:ea typeface="MS Mincho" panose="02020609040205080304" pitchFamily="49" charset="-128"/>
                <a:cs typeface="Times New Roman" pitchFamily="18" charset="0"/>
              </a:rPr>
              <a:t>), composição (paritária ou não), voto de qualidade (representação dos segurados).</a:t>
            </a:r>
            <a:endParaRPr lang="pt-BR" dirty="0">
              <a:ea typeface="MS Mincho" panose="02020609040205080304" pitchFamily="49" charset="-128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pt-BR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1023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" y="1484313"/>
            <a:ext cx="9144000" cy="27367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 fontScale="25000" lnSpcReduction="20000"/>
          </a:bodyPr>
          <a:lstStyle/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pt-BR" sz="16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IMPLANTAÇÃO DO PRÓ GESTÃO RPPS – COOPERAÇÃO ENTRE O MTPS E OS TRIBUNAIS DE CONTAS – NOVO MODELO DE ATENDIMENTO AOS RPPS</a:t>
            </a:r>
            <a:endParaRPr lang="pt-BR" sz="16000" b="1" dirty="0" smtClean="0">
              <a:solidFill>
                <a:srgbClr val="008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endParaRPr lang="pt-BR" sz="2800" b="1" dirty="0" smtClean="0">
              <a:solidFill>
                <a:srgbClr val="008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endParaRPr lang="pt-BR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endParaRPr lang="pt-BR" sz="2800" b="1" dirty="0" smtClean="0">
              <a:solidFill>
                <a:srgbClr val="008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buFontTx/>
              <a:buNone/>
              <a:defRPr/>
            </a:pPr>
            <a:r>
              <a:rPr lang="pt-BR" sz="36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                       </a:t>
            </a:r>
          </a:p>
        </p:txBody>
      </p:sp>
      <p:pic>
        <p:nvPicPr>
          <p:cNvPr id="4" name="Picture 7" descr="C:\Users\Laura\AppData\Local\Microsoft\Windows\INetCache\IE\R90D8GVU\Réprésentation_dinternet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654607"/>
            <a:ext cx="2182851" cy="1942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88250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468313" y="1052513"/>
            <a:ext cx="8137525" cy="40011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b="1" dirty="0"/>
              <a:t>PRÓ-GESTÃO RPPS </a:t>
            </a:r>
            <a:r>
              <a:rPr lang="pt-BR" b="1" dirty="0" smtClean="0"/>
              <a:t>– DIMENSÕES PARA CERTIFICAÇÃO</a:t>
            </a:r>
            <a:endParaRPr lang="pt-BR" b="1" dirty="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23850" y="1726480"/>
            <a:ext cx="8640763" cy="3214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b="1" dirty="0">
                <a:ea typeface="MS Mincho" panose="02020609040205080304" pitchFamily="49" charset="-128"/>
                <a:cs typeface="Times New Roman" panose="02020603050405020304" pitchFamily="18" charset="0"/>
              </a:rPr>
              <a:t>II - </a:t>
            </a:r>
            <a:r>
              <a:rPr lang="pt-BR" b="1" u="sng" dirty="0">
                <a:ea typeface="MS Mincho" panose="02020609040205080304" pitchFamily="49" charset="-128"/>
                <a:cs typeface="Times New Roman" panose="02020603050405020304" pitchFamily="18" charset="0"/>
              </a:rPr>
              <a:t>GOVERNANÇA CORPORATIVA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b="1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b="1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14 </a:t>
            </a:r>
            <a:r>
              <a:rPr lang="pt-BR" b="1" dirty="0">
                <a:ea typeface="MS Mincho" panose="02020609040205080304" pitchFamily="49" charset="-128"/>
                <a:cs typeface="Times New Roman" panose="02020603050405020304" pitchFamily="18" charset="0"/>
              </a:rPr>
              <a:t>- Conselho de </a:t>
            </a:r>
            <a:r>
              <a:rPr lang="pt-BR" b="1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Administração</a:t>
            </a:r>
            <a:endParaRPr lang="pt-BR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>
                <a:ea typeface="MS Mincho" panose="02020609040205080304" pitchFamily="49" charset="-128"/>
                <a:cs typeface="Times New Roman" panose="02020603050405020304" pitchFamily="18" charset="0"/>
              </a:rPr>
              <a:t>Formação (curso superior, especialização), composição (paritária ou não), voto de qualidade (representação dos segurados).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pt-BR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b="1" dirty="0">
                <a:ea typeface="MS Mincho" panose="02020609040205080304" pitchFamily="49" charset="-128"/>
                <a:cs typeface="Times New Roman" panose="02020603050405020304" pitchFamily="18" charset="0"/>
              </a:rPr>
              <a:t>15 - Mandato, representação e </a:t>
            </a:r>
            <a:r>
              <a:rPr lang="pt-BR" b="1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recondução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 smtClean="0"/>
              <a:t>Definição </a:t>
            </a:r>
            <a:r>
              <a:rPr lang="pt-BR" dirty="0"/>
              <a:t>em norma legal o processo de escolha para composição da Diretoria Executiva, do Conselho de Administração e do Conselho </a:t>
            </a:r>
            <a:r>
              <a:rPr lang="pt-BR" dirty="0" smtClean="0"/>
              <a:t>Fiscal, representatividade do segurado na Diretoria Executiva</a:t>
            </a:r>
            <a:endParaRPr lang="pt-BR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pt-BR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709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468313" y="1052513"/>
            <a:ext cx="8137525" cy="40011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b="1" dirty="0"/>
              <a:t>PRÓ-GESTÃO RPPS </a:t>
            </a:r>
            <a:r>
              <a:rPr lang="pt-BR" b="1" dirty="0" smtClean="0"/>
              <a:t>– DIMENSÕES PARA CERTIFICAÇÃO</a:t>
            </a:r>
            <a:endParaRPr lang="pt-BR" b="1" dirty="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91202" y="1726480"/>
            <a:ext cx="8640763" cy="3214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b="1" dirty="0">
                <a:ea typeface="MS Mincho" panose="02020609040205080304" pitchFamily="49" charset="-128"/>
                <a:cs typeface="Times New Roman" panose="02020603050405020304" pitchFamily="18" charset="0"/>
              </a:rPr>
              <a:t>II - </a:t>
            </a:r>
            <a:r>
              <a:rPr lang="pt-BR" b="1" u="sng" dirty="0">
                <a:ea typeface="MS Mincho" panose="02020609040205080304" pitchFamily="49" charset="-128"/>
                <a:cs typeface="Times New Roman" panose="02020603050405020304" pitchFamily="18" charset="0"/>
              </a:rPr>
              <a:t>GOVERNANÇA CORPORATIVA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b="1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b="1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16 </a:t>
            </a:r>
            <a:r>
              <a:rPr lang="pt-BR" b="1" dirty="0">
                <a:ea typeface="MS Mincho" panose="02020609040205080304" pitchFamily="49" charset="-128"/>
                <a:cs typeface="Times New Roman" panose="02020603050405020304" pitchFamily="18" charset="0"/>
              </a:rPr>
              <a:t>- Gestão de </a:t>
            </a:r>
            <a:r>
              <a:rPr lang="pt-BR" b="1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Pessoas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dirty="0" smtClean="0">
                <a:ea typeface="MS Mincho" panose="02020609040205080304" pitchFamily="49" charset="-128"/>
                <a:cs typeface="Times New Roman" pitchFamily="18" charset="0"/>
              </a:rPr>
              <a:t>Composição do quadro de pessoal do RPPS:</a:t>
            </a:r>
          </a:p>
          <a:p>
            <a:pPr marL="985838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pt-BR" dirty="0" smtClean="0">
                <a:ea typeface="MS Mincho" panose="02020609040205080304" pitchFamily="49" charset="-128"/>
                <a:cs typeface="Times New Roman" pitchFamily="18" charset="0"/>
              </a:rPr>
              <a:t>Cedidos</a:t>
            </a:r>
          </a:p>
          <a:p>
            <a:pPr marL="985838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pt-BR" dirty="0" smtClean="0">
                <a:ea typeface="MS Mincho" panose="02020609040205080304" pitchFamily="49" charset="-128"/>
                <a:cs typeface="Times New Roman" pitchFamily="18" charset="0"/>
              </a:rPr>
              <a:t>Efetivos</a:t>
            </a:r>
          </a:p>
          <a:p>
            <a:pPr marL="985838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pt-BR" dirty="0" smtClean="0">
                <a:ea typeface="MS Mincho" panose="02020609040205080304" pitchFamily="49" charset="-128"/>
                <a:cs typeface="Times New Roman" pitchFamily="18" charset="0"/>
              </a:rPr>
              <a:t>Comissionados</a:t>
            </a:r>
          </a:p>
          <a:p>
            <a:pPr marL="985838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pt-BR" dirty="0" smtClean="0">
                <a:ea typeface="MS Mincho" panose="02020609040205080304" pitchFamily="49" charset="-128"/>
                <a:cs typeface="Times New Roman" pitchFamily="18" charset="0"/>
              </a:rPr>
              <a:t>Atuário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pt-BR" dirty="0">
              <a:ea typeface="MS Mincho" panose="02020609040205080304" pitchFamily="49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5965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468313" y="1228690"/>
            <a:ext cx="8137525" cy="40011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b="1" dirty="0"/>
              <a:t>PRÓ-GESTÃO RPPS </a:t>
            </a:r>
            <a:r>
              <a:rPr lang="pt-BR" b="1" dirty="0" smtClean="0"/>
              <a:t>– DIMENSÕES PARA CERTIFICAÇÃO</a:t>
            </a:r>
            <a:endParaRPr lang="pt-BR" b="1" dirty="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23850" y="1772816"/>
            <a:ext cx="8640763" cy="3214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ea typeface="MS Mincho" panose="02020609040205080304" pitchFamily="49" charset="-128"/>
                <a:cs typeface="Times New Roman" panose="02020603050405020304" pitchFamily="18" charset="0"/>
              </a:rPr>
              <a:t>III - </a:t>
            </a:r>
            <a:r>
              <a:rPr lang="pt-BR" b="1" u="sng" dirty="0">
                <a:ea typeface="MS Mincho" panose="02020609040205080304" pitchFamily="49" charset="-128"/>
                <a:cs typeface="Times New Roman" panose="02020603050405020304" pitchFamily="18" charset="0"/>
              </a:rPr>
              <a:t>EDUCAÇÃO </a:t>
            </a:r>
            <a:r>
              <a:rPr lang="pt-BR" b="1" u="sng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PREVIDENCIÁRIA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pt-BR" b="1" dirty="0">
                <a:ea typeface="MS Mincho" panose="02020609040205080304" pitchFamily="49" charset="-128"/>
                <a:cs typeface="Times New Roman" panose="02020603050405020304" pitchFamily="18" charset="0"/>
              </a:rPr>
              <a:t>- Plano de ação de </a:t>
            </a:r>
            <a:r>
              <a:rPr lang="pt-BR" b="1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capacitação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Público alvo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Definição de ações de capacitação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Certificação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dirty="0" smtClean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2 </a:t>
            </a:r>
            <a:r>
              <a:rPr lang="pt-BR" b="1" dirty="0">
                <a:ea typeface="MS Mincho" panose="02020609040205080304" pitchFamily="49" charset="-128"/>
                <a:cs typeface="Times New Roman" panose="02020603050405020304" pitchFamily="18" charset="0"/>
              </a:rPr>
              <a:t>- Ações de diálogo com os segurados e a </a:t>
            </a:r>
            <a:r>
              <a:rPr lang="pt-BR" b="1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sociedade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/>
              <a:t>E</a:t>
            </a:r>
            <a:r>
              <a:rPr lang="pt-BR" dirty="0" smtClean="0"/>
              <a:t>laboração </a:t>
            </a:r>
            <a:r>
              <a:rPr lang="pt-BR" dirty="0"/>
              <a:t>de materiais informativos, reuniões e prestação de informações para os beneficiários e o publico em </a:t>
            </a:r>
            <a:r>
              <a:rPr lang="pt-BR" dirty="0" smtClean="0"/>
              <a:t>geral.</a:t>
            </a:r>
            <a:endParaRPr lang="pt-BR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dirty="0" smtClean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pt-BR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pt-BR" dirty="0" smtClean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3085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194468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 fontScale="62500" lnSpcReduction="20000"/>
          </a:bodyPr>
          <a:lstStyle/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pt-BR" sz="6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COOPERAÇÃO ENTRE O MTPS E OS TRIBUNAIS DE CONTAS</a:t>
            </a:r>
            <a:endParaRPr lang="pt-BR" sz="64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endParaRPr lang="pt-BR" sz="2800" b="1" dirty="0" smtClean="0">
              <a:solidFill>
                <a:srgbClr val="008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buFontTx/>
              <a:buNone/>
              <a:defRPr/>
            </a:pPr>
            <a:r>
              <a:rPr lang="pt-BR" sz="36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                       </a:t>
            </a:r>
          </a:p>
        </p:txBody>
      </p:sp>
      <p:pic>
        <p:nvPicPr>
          <p:cNvPr id="4" name="Picture 2" descr="http://blog.blognasajon.com.br/wp-content/uploads/2013/05/intrane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550" y="3438909"/>
            <a:ext cx="3024336" cy="3068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6429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405" y="1052736"/>
            <a:ext cx="9142595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u="sng" dirty="0">
                <a:solidFill>
                  <a:srgbClr val="002060"/>
                </a:solidFill>
              </a:rPr>
              <a:t>ACORDOS DE COOPERAÇÃO TÉCNICA COM TRIBUNAIS DE </a:t>
            </a:r>
            <a:r>
              <a:rPr lang="pt-BR" sz="2400" b="1" u="sng" dirty="0" smtClean="0">
                <a:solidFill>
                  <a:srgbClr val="002060"/>
                </a:solidFill>
              </a:rPr>
              <a:t>CONTAS</a:t>
            </a:r>
          </a:p>
          <a:p>
            <a:endParaRPr lang="pt-BR" b="1" u="sng" dirty="0" smtClean="0">
              <a:solidFill>
                <a:srgbClr val="FF0000"/>
              </a:solidFill>
            </a:endParaRPr>
          </a:p>
          <a:p>
            <a:pPr algn="just"/>
            <a:endParaRPr lang="pt-BR" sz="600" u="sng" dirty="0" smtClean="0"/>
          </a:p>
          <a:p>
            <a:pPr algn="just"/>
            <a:r>
              <a:rPr lang="pt-BR" sz="2200" dirty="0" smtClean="0">
                <a:sym typeface="Wingdings" panose="05000000000000000000" pitchFamily="2" charset="2"/>
              </a:rPr>
              <a:t></a:t>
            </a:r>
            <a:r>
              <a:rPr lang="pt-BR" sz="2400" u="sng" dirty="0" smtClean="0"/>
              <a:t>OBJETO</a:t>
            </a:r>
            <a:r>
              <a:rPr lang="pt-BR" sz="2400" dirty="0" smtClean="0"/>
              <a:t>:</a:t>
            </a:r>
          </a:p>
          <a:p>
            <a:pPr marL="180975" indent="-180975" algn="just">
              <a:buFont typeface="Arial" pitchFamily="34" charset="0"/>
              <a:buChar char="•"/>
            </a:pPr>
            <a:r>
              <a:rPr lang="pt-BR" sz="2400" dirty="0" smtClean="0"/>
              <a:t>Intercâmbio </a:t>
            </a:r>
            <a:r>
              <a:rPr lang="pt-BR" sz="2400" dirty="0"/>
              <a:t>de informações na área de auditoria previdenciária para o aprimoramento da orientação, acompanhamento, controle e supervisão da gestão dos </a:t>
            </a:r>
            <a:r>
              <a:rPr lang="pt-BR" sz="2400" dirty="0" smtClean="0"/>
              <a:t>RPPS.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>
                <a:sym typeface="Wingdings" panose="05000000000000000000" pitchFamily="2" charset="2"/>
              </a:rPr>
              <a:t></a:t>
            </a:r>
            <a:r>
              <a:rPr lang="pt-BR" sz="2400" u="sng" dirty="0" smtClean="0"/>
              <a:t>OBRIGAÇÕES RECÍPROCAS</a:t>
            </a:r>
            <a:r>
              <a:rPr lang="pt-BR" sz="2400" dirty="0" smtClean="0"/>
              <a:t>: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Compartilhar </a:t>
            </a:r>
            <a:r>
              <a:rPr lang="pt-BR" sz="2400" dirty="0"/>
              <a:t>informações sobre a situação previdenciária dos RPPS, nas dimensões normativa, fiscal, financeira, atuarial, contábil e </a:t>
            </a:r>
            <a:r>
              <a:rPr lang="pt-BR" sz="2400" dirty="0" smtClean="0"/>
              <a:t>patrimonial.</a:t>
            </a:r>
            <a:endParaRPr lang="pt-BR" sz="2400" dirty="0">
              <a:solidFill>
                <a:srgbClr val="FF0000"/>
              </a:solidFill>
            </a:endParaRP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Promover </a:t>
            </a:r>
            <a:r>
              <a:rPr lang="pt-BR" sz="2400" dirty="0"/>
              <a:t>conjuntamente palestras, seminários, treinamentos e </a:t>
            </a:r>
            <a:r>
              <a:rPr lang="pt-BR" sz="2400" i="1" dirty="0"/>
              <a:t>workshops</a:t>
            </a:r>
            <a:r>
              <a:rPr lang="pt-BR" sz="2400" dirty="0"/>
              <a:t> com os responsáveis pelo controle, orientação e supervisão dos RPPS e/ou gestores dos </a:t>
            </a:r>
            <a:r>
              <a:rPr lang="pt-BR" sz="2400" dirty="0" smtClean="0"/>
              <a:t>RPPS.</a:t>
            </a:r>
            <a:endParaRPr lang="pt-BR" sz="2400" dirty="0"/>
          </a:p>
          <a:p>
            <a:pPr lvl="0" algn="just"/>
            <a:endParaRPr lang="pt-BR" sz="2400" dirty="0">
              <a:solidFill>
                <a:srgbClr val="000000"/>
              </a:solidFill>
            </a:endParaRPr>
          </a:p>
          <a:p>
            <a:pPr lvl="0" algn="just"/>
            <a:r>
              <a:rPr lang="pt-BR" sz="2400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97086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1006271"/>
            <a:ext cx="914259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u="sng" dirty="0">
                <a:solidFill>
                  <a:srgbClr val="002060"/>
                </a:solidFill>
              </a:rPr>
              <a:t>ACORDOS DE COOPERAÇÃO TÉCNICA COM TRIBUNAIS DE </a:t>
            </a:r>
            <a:r>
              <a:rPr lang="pt-BR" sz="2400" b="1" u="sng" dirty="0" smtClean="0">
                <a:solidFill>
                  <a:srgbClr val="002060"/>
                </a:solidFill>
              </a:rPr>
              <a:t>CONTAS</a:t>
            </a:r>
            <a:endParaRPr lang="pt-BR" sz="2400" b="1" u="sng" dirty="0">
              <a:solidFill>
                <a:srgbClr val="FF0000"/>
              </a:solidFill>
            </a:endParaRPr>
          </a:p>
          <a:p>
            <a:pPr algn="just"/>
            <a:endParaRPr lang="pt-BR" sz="600" u="sng" dirty="0" smtClean="0"/>
          </a:p>
          <a:p>
            <a:pPr lvl="0" algn="just"/>
            <a:r>
              <a:rPr lang="pt-BR" sz="2400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</a:t>
            </a:r>
            <a:r>
              <a:rPr lang="pt-BR" sz="2400" u="sng" dirty="0" smtClean="0">
                <a:solidFill>
                  <a:srgbClr val="000000"/>
                </a:solidFill>
              </a:rPr>
              <a:t>OBRIGAÇÕES ESPECÍFICAS</a:t>
            </a:r>
            <a:r>
              <a:rPr lang="pt-BR" sz="2400" dirty="0" smtClean="0">
                <a:solidFill>
                  <a:srgbClr val="000000"/>
                </a:solidFill>
              </a:rPr>
              <a:t>:</a:t>
            </a:r>
          </a:p>
          <a:p>
            <a:pPr lvl="0" algn="just"/>
            <a:endParaRPr lang="pt-BR" sz="2400" dirty="0">
              <a:solidFill>
                <a:srgbClr val="000000"/>
              </a:solidFill>
            </a:endParaRPr>
          </a:p>
          <a:p>
            <a:pPr marL="180975" lvl="0" indent="-180975" algn="just">
              <a:buFont typeface="Arial" panose="020B0604020202020204" pitchFamily="34" charset="0"/>
              <a:buChar char="•"/>
            </a:pPr>
            <a:r>
              <a:rPr lang="pt-BR" sz="2400" u="sng" dirty="0" smtClean="0">
                <a:solidFill>
                  <a:srgbClr val="000000"/>
                </a:solidFill>
              </a:rPr>
              <a:t>MTPS</a:t>
            </a:r>
            <a:r>
              <a:rPr lang="pt-BR" sz="2400" dirty="0" smtClean="0">
                <a:solidFill>
                  <a:srgbClr val="000000"/>
                </a:solidFill>
              </a:rPr>
              <a:t>: </a:t>
            </a:r>
          </a:p>
          <a:p>
            <a:pPr marL="180975" lvl="0" algn="just"/>
            <a:r>
              <a:rPr lang="pt-BR" sz="2400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</a:t>
            </a:r>
            <a:r>
              <a:rPr lang="pt-BR" sz="2400" dirty="0" smtClean="0">
                <a:solidFill>
                  <a:srgbClr val="000000"/>
                </a:solidFill>
              </a:rPr>
              <a:t>Disponibilizar relatórios e informações extraídos do CADPREV.</a:t>
            </a:r>
          </a:p>
          <a:p>
            <a:pPr marL="180975" lvl="0" algn="just"/>
            <a:r>
              <a:rPr lang="pt-BR" sz="2400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</a:t>
            </a:r>
            <a:r>
              <a:rPr lang="pt-BR" sz="2400" dirty="0" smtClean="0">
                <a:solidFill>
                  <a:srgbClr val="000000"/>
                </a:solidFill>
              </a:rPr>
              <a:t>Comunicar o resultado das auditorias, por meio de decisões em Processo Administrativo Previdenciário.</a:t>
            </a:r>
          </a:p>
          <a:p>
            <a:pPr marL="180975" lvl="0" algn="just"/>
            <a:r>
              <a:rPr lang="pt-BR" sz="2400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</a:t>
            </a:r>
            <a:r>
              <a:rPr lang="pt-BR" sz="2400" dirty="0" smtClean="0">
                <a:solidFill>
                  <a:srgbClr val="000000"/>
                </a:solidFill>
              </a:rPr>
              <a:t>Cooperar na capacitação do quadro técnico do Tribunal de Contas.</a:t>
            </a:r>
            <a:endParaRPr lang="pt-BR" sz="2400" dirty="0">
              <a:solidFill>
                <a:srgbClr val="FF0000"/>
              </a:solidFill>
            </a:endParaRPr>
          </a:p>
          <a:p>
            <a:pPr marL="180975" lvl="0" indent="-180975" algn="just">
              <a:buFont typeface="Arial" panose="020B0604020202020204" pitchFamily="34" charset="0"/>
              <a:buChar char="•"/>
            </a:pPr>
            <a:r>
              <a:rPr lang="pt-BR" sz="2400" u="sng" dirty="0" smtClean="0">
                <a:solidFill>
                  <a:srgbClr val="000000"/>
                </a:solidFill>
              </a:rPr>
              <a:t>Tribunal de Contas</a:t>
            </a:r>
            <a:r>
              <a:rPr lang="pt-BR" sz="2400" dirty="0" smtClean="0">
                <a:solidFill>
                  <a:srgbClr val="000000"/>
                </a:solidFill>
              </a:rPr>
              <a:t>:</a:t>
            </a:r>
          </a:p>
          <a:p>
            <a:pPr marL="180975" lvl="0" algn="just"/>
            <a:r>
              <a:rPr lang="pt-BR" sz="2400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Fornecer informações contábeis e financeiras sobre a situação dos RPPS.</a:t>
            </a:r>
          </a:p>
          <a:p>
            <a:pPr marL="180975" lvl="0" algn="just"/>
            <a:r>
              <a:rPr lang="pt-BR" sz="2400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Comunicar o resultado de suas decisões sobre prestações de contas.</a:t>
            </a:r>
          </a:p>
          <a:p>
            <a:pPr marL="180975" lvl="0" algn="just"/>
            <a:r>
              <a:rPr lang="pt-BR" sz="2400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Representar sobre irregularidades</a:t>
            </a:r>
            <a:r>
              <a:rPr lang="pt-BR" sz="2400" dirty="0" smtClean="0">
                <a:solidFill>
                  <a:srgbClr val="000000"/>
                </a:solidFill>
              </a:rPr>
              <a:t>.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56962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831452"/>
            <a:ext cx="9142595" cy="453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350" b="1" u="sng" dirty="0" smtClean="0">
                <a:solidFill>
                  <a:srgbClr val="002060"/>
                </a:solidFill>
              </a:rPr>
              <a:t>SITUAÇÃO DOS ACORDOS DE COOPERAÇÃO TÉCNICA</a:t>
            </a:r>
            <a:endParaRPr lang="pt-BR" sz="2350" u="sng" dirty="0" smtClean="0">
              <a:solidFill>
                <a:srgbClr val="00000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531494"/>
              </p:ext>
            </p:extLst>
          </p:nvPr>
        </p:nvGraphicFramePr>
        <p:xfrm>
          <a:off x="193926" y="1340768"/>
          <a:ext cx="8754742" cy="52066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7047"/>
                <a:gridCol w="936104"/>
                <a:gridCol w="4721591"/>
              </a:tblGrid>
              <a:tr h="2690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SITUAÇÃO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28" marR="567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Nº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28" marR="567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TRIBUNAIS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DE CONTAS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28" marR="567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1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ASSINADOS</a:t>
                      </a:r>
                      <a:r>
                        <a:rPr lang="pt-BR" sz="17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 PUBLICADOS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(CONTEÚDO DIFERENCIADO)</a:t>
                      </a:r>
                      <a:endParaRPr lang="pt-BR" sz="1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</a:t>
                      </a:r>
                      <a:endParaRPr lang="pt-BR" sz="1700" b="1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ATRICON E IRB (2013)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TCU (17/11/2015)</a:t>
                      </a:r>
                      <a:endParaRPr lang="pt-BR" sz="1700" b="1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1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ASSINADOS</a:t>
                      </a:r>
                      <a:r>
                        <a:rPr lang="pt-BR" sz="17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 PUBLICADOS (MINUTA PADRÃO TCE/TCM)</a:t>
                      </a:r>
                      <a:endParaRPr lang="pt-BR" sz="1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28" marR="567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pt-BR" sz="1700" b="1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28" marR="567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TC-DF, TCE-AC, TCE-AL, TCE-AM, TCE-CE, TCE-ES, TCE-MA, TCE-MG, TCE-MT, TCE-PB, TCE-PE, TCE-RO, TCE-RR, TCE-SC, TCE-TO, TCM-BA e TCM-PA</a:t>
                      </a:r>
                      <a:endParaRPr lang="pt-BR" sz="1700" b="1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28" marR="567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1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 MANIFESTAÇÃO DE INTERESSE, AGUARDANDO ASSINATURA</a:t>
                      </a:r>
                      <a:endParaRPr lang="pt-BR" sz="1700" b="1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</a:t>
                      </a:r>
                      <a:endParaRPr lang="pt-BR" sz="1700" b="1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TCE-AP, TCE-GO, TCE-PR, TCE-RN, TCE-RS, TCM-GO, TCM-RJ, TCM-SP, </a:t>
                      </a:r>
                      <a:endParaRPr lang="pt-BR" sz="1700" b="1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1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 MANIFESTAÇÃO DE INTERESSE OU COM</a:t>
                      </a:r>
                      <a:r>
                        <a:rPr lang="pt-BR" sz="17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OUTRAS PENDÊNCIAS</a:t>
                      </a:r>
                      <a:endParaRPr lang="pt-BR" sz="1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</a:t>
                      </a:r>
                      <a:endParaRPr lang="pt-BR" sz="1700" b="1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TCE-BA, TCE-MS, TCE-PA, TCE-PI, TCE-RJ, TCE-SE</a:t>
                      </a:r>
                      <a:endParaRPr lang="pt-BR" sz="1700" b="1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1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TRATATIVAS PARA CELEBRAÇÃO NÃO CONCLUÍDAS</a:t>
                      </a:r>
                      <a:endParaRPr lang="pt-BR" sz="1700" b="1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</a:t>
                      </a:r>
                      <a:endParaRPr lang="pt-BR" sz="1700" b="1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TCE-SP, TCM-CE</a:t>
                      </a:r>
                      <a:endParaRPr lang="pt-BR" sz="1700" b="1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17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1026596"/>
            <a:ext cx="914259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u="sng" dirty="0" smtClean="0">
                <a:solidFill>
                  <a:srgbClr val="002060"/>
                </a:solidFill>
              </a:rPr>
              <a:t>PLANEJAMENTO PARA IMPLEMENTAÇÃO DOS </a:t>
            </a:r>
            <a:r>
              <a:rPr lang="pt-BR" sz="2400" b="1" u="sng" dirty="0" smtClean="0">
                <a:solidFill>
                  <a:srgbClr val="002060"/>
                </a:solidFill>
              </a:rPr>
              <a:t>ACORDOS</a:t>
            </a:r>
          </a:p>
          <a:p>
            <a:endParaRPr lang="pt-BR" sz="2400" b="1" u="sng" dirty="0">
              <a:solidFill>
                <a:srgbClr val="FF0000"/>
              </a:solidFill>
            </a:endParaRPr>
          </a:p>
          <a:p>
            <a:pPr algn="just"/>
            <a:endParaRPr lang="pt-BR" sz="2400" u="sng" dirty="0" smtClean="0"/>
          </a:p>
          <a:p>
            <a:pPr algn="just"/>
            <a:r>
              <a:rPr lang="pt-BR" sz="2400" dirty="0" smtClean="0">
                <a:sym typeface="Wingdings" panose="05000000000000000000" pitchFamily="2" charset="2"/>
              </a:rPr>
              <a:t>Decisões dos Processos Administrativos Previdenciários passam a ser enviadas por arquivo eletrônico e apenas para os Tribunais de Contas que firmaram ACT</a:t>
            </a:r>
            <a:r>
              <a:rPr lang="pt-BR" sz="2400" dirty="0" smtClean="0">
                <a:sym typeface="Wingdings" panose="05000000000000000000" pitchFamily="2" charset="2"/>
              </a:rPr>
              <a:t>.</a:t>
            </a:r>
          </a:p>
          <a:p>
            <a:pPr algn="just"/>
            <a:endParaRPr lang="pt-BR" sz="2400" dirty="0">
              <a:sym typeface="Wingdings" panose="05000000000000000000" pitchFamily="2" charset="2"/>
            </a:endParaRPr>
          </a:p>
          <a:p>
            <a:pPr algn="just"/>
            <a:endParaRPr lang="pt-BR" sz="2400" dirty="0" smtClean="0">
              <a:sym typeface="Wingdings" panose="05000000000000000000" pitchFamily="2" charset="2"/>
            </a:endParaRPr>
          </a:p>
          <a:p>
            <a:pPr algn="just"/>
            <a:r>
              <a:rPr lang="pt-BR" sz="2400" dirty="0" smtClean="0">
                <a:sym typeface="Wingdings" panose="05000000000000000000" pitchFamily="2" charset="2"/>
              </a:rPr>
              <a:t>Envio das Informações Técnicas para Ações Judiciais, também por arquivo eletrônico.</a:t>
            </a:r>
          </a:p>
          <a:p>
            <a:pPr algn="just"/>
            <a:endParaRPr lang="pt-BR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0338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1026596"/>
            <a:ext cx="9142595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u="sng" dirty="0" smtClean="0">
                <a:solidFill>
                  <a:srgbClr val="002060"/>
                </a:solidFill>
              </a:rPr>
              <a:t>PLANEJAMENTO PARA IMPLEMENTAÇÃO DOS ACORDOS</a:t>
            </a:r>
            <a:endParaRPr lang="pt-BR" sz="2400" b="1" u="sng" dirty="0">
              <a:solidFill>
                <a:srgbClr val="FF0000"/>
              </a:solidFill>
            </a:endParaRPr>
          </a:p>
          <a:p>
            <a:pPr algn="just"/>
            <a:endParaRPr lang="pt-BR" sz="2400" dirty="0" smtClean="0">
              <a:sym typeface="Wingdings" panose="05000000000000000000" pitchFamily="2" charset="2"/>
            </a:endParaRPr>
          </a:p>
          <a:p>
            <a:pPr algn="just"/>
            <a:r>
              <a:rPr lang="pt-BR" sz="2400" dirty="0" smtClean="0">
                <a:sym typeface="Wingdings" panose="05000000000000000000" pitchFamily="2" charset="2"/>
              </a:rPr>
              <a:t></a:t>
            </a:r>
            <a:r>
              <a:rPr lang="pt-BR" sz="2400" dirty="0" smtClean="0">
                <a:sym typeface="Wingdings" panose="05000000000000000000" pitchFamily="2" charset="2"/>
              </a:rPr>
              <a:t>Envio trimestral dos seguintes dados:</a:t>
            </a:r>
          </a:p>
          <a:p>
            <a:pPr marL="442913" indent="-17145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ym typeface="Wingdings" panose="05000000000000000000" pitchFamily="2" charset="2"/>
              </a:rPr>
              <a:t>Relatório consolidado dos DRAA.</a:t>
            </a:r>
          </a:p>
          <a:p>
            <a:pPr marL="442913" indent="-17145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ym typeface="Wingdings" panose="05000000000000000000" pitchFamily="2" charset="2"/>
              </a:rPr>
              <a:t>Relatório consolidado dos DAIR.</a:t>
            </a:r>
          </a:p>
          <a:p>
            <a:pPr marL="442913" indent="-17145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ym typeface="Wingdings" panose="05000000000000000000" pitchFamily="2" charset="2"/>
              </a:rPr>
              <a:t>Relatório consolidado dos DIPR.</a:t>
            </a:r>
          </a:p>
          <a:p>
            <a:pPr marL="442913" indent="-17145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ym typeface="Wingdings" panose="05000000000000000000" pitchFamily="2" charset="2"/>
              </a:rPr>
              <a:t>Relatório gerencial de parcelamentos</a:t>
            </a:r>
            <a:r>
              <a:rPr lang="pt-BR" sz="2400" dirty="0" smtClean="0">
                <a:sym typeface="Wingdings" panose="05000000000000000000" pitchFamily="2" charset="2"/>
              </a:rPr>
              <a:t>.</a:t>
            </a:r>
          </a:p>
          <a:p>
            <a:pPr marL="271463" algn="just"/>
            <a:endParaRPr lang="pt-BR" sz="2400" dirty="0" smtClean="0">
              <a:sym typeface="Wingdings" panose="05000000000000000000" pitchFamily="2" charset="2"/>
            </a:endParaRPr>
          </a:p>
          <a:p>
            <a:pPr algn="just"/>
            <a:r>
              <a:rPr lang="pt-BR" sz="2400" dirty="0" smtClean="0">
                <a:sym typeface="Wingdings" panose="05000000000000000000" pitchFamily="2" charset="2"/>
              </a:rPr>
              <a:t></a:t>
            </a:r>
            <a:r>
              <a:rPr lang="pt-BR" sz="2400" dirty="0" smtClean="0">
                <a:sym typeface="Wingdings" panose="05000000000000000000" pitchFamily="2" charset="2"/>
              </a:rPr>
              <a:t>Reuniões técnicas no primeiro semestre de 2016, para fortalecer cooperação.</a:t>
            </a:r>
          </a:p>
          <a:p>
            <a:pPr algn="just"/>
            <a:endParaRPr lang="pt-BR" sz="2400" dirty="0" smtClean="0">
              <a:sym typeface="Wingdings" panose="05000000000000000000" pitchFamily="2" charset="2"/>
            </a:endParaRPr>
          </a:p>
          <a:p>
            <a:pPr algn="just"/>
            <a:r>
              <a:rPr lang="pt-BR" sz="2400" dirty="0" smtClean="0">
                <a:sym typeface="Wingdings" panose="05000000000000000000" pitchFamily="2" charset="2"/>
              </a:rPr>
              <a:t>Solicitados </a:t>
            </a:r>
            <a:r>
              <a:rPr lang="pt-BR" sz="2400" dirty="0">
                <a:sym typeface="Wingdings" panose="05000000000000000000" pitchFamily="2" charset="2"/>
              </a:rPr>
              <a:t>dados de contato dos servidores responsáveis pela gestão dos ACT nos Tribunais de Contas.</a:t>
            </a:r>
          </a:p>
          <a:p>
            <a:pPr algn="just"/>
            <a:endParaRPr lang="pt-BR" sz="22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6741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525" y="1700213"/>
            <a:ext cx="9134475" cy="194468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 fontScale="62500" lnSpcReduction="20000"/>
          </a:bodyPr>
          <a:lstStyle/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pt-BR" sz="6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NOVO MODELO DE ATENDIMENTO AOS RPPS</a:t>
            </a:r>
            <a:endParaRPr lang="pt-BR" sz="6400" b="1" dirty="0">
              <a:solidFill>
                <a:srgbClr val="008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endParaRPr lang="pt-BR" sz="2800" b="1" dirty="0" smtClean="0">
              <a:solidFill>
                <a:srgbClr val="008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buFontTx/>
              <a:buNone/>
              <a:defRPr/>
            </a:pPr>
            <a:r>
              <a:rPr lang="pt-BR" sz="36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                       </a:t>
            </a:r>
          </a:p>
        </p:txBody>
      </p:sp>
      <p:pic>
        <p:nvPicPr>
          <p:cNvPr id="5" name="Picture 4" descr="http://www.ticketdesk247.com/AppImages/Help_Desk_Softwar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535010"/>
            <a:ext cx="2878421" cy="2630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3471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628775"/>
            <a:ext cx="9144000" cy="19446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pt-B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IMPLANTAÇÃO DO PRÓ GESTÃO RPPS </a:t>
            </a:r>
            <a:endParaRPr lang="pt-BR" sz="4000" b="1" dirty="0" smtClean="0">
              <a:solidFill>
                <a:srgbClr val="008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endParaRPr lang="pt-BR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3" name="Imagem 2" descr="http://www.ipresbs.sc.gov.br/public/img/Noticias/136965605872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573016"/>
            <a:ext cx="3024694" cy="2592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18206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06099" y="1021080"/>
            <a:ext cx="9036496" cy="333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u="sng" dirty="0" smtClean="0">
                <a:solidFill>
                  <a:srgbClr val="002060"/>
                </a:solidFill>
              </a:rPr>
              <a:t>COORDENAÇÃO DE </a:t>
            </a:r>
            <a:r>
              <a:rPr lang="pt-BR" sz="2400" b="1" u="sng" dirty="0" smtClean="0">
                <a:solidFill>
                  <a:srgbClr val="002060"/>
                </a:solidFill>
              </a:rPr>
              <a:t>ATENDIMENTO</a:t>
            </a:r>
          </a:p>
          <a:p>
            <a:endParaRPr lang="pt-BR" sz="2400" b="1" u="sng" dirty="0">
              <a:solidFill>
                <a:srgbClr val="002060"/>
              </a:solidFill>
            </a:endParaRPr>
          </a:p>
          <a:p>
            <a:endParaRPr lang="pt-BR" sz="2400" b="1" u="sng" dirty="0">
              <a:solidFill>
                <a:srgbClr val="FF0000"/>
              </a:solidFill>
            </a:endParaRPr>
          </a:p>
          <a:p>
            <a:pPr algn="just"/>
            <a:endParaRPr lang="pt-BR" sz="1200" u="sng" dirty="0" smtClean="0"/>
          </a:p>
          <a:p>
            <a:pPr marL="342900" indent="-342900" algn="just">
              <a:buFont typeface="Wingdings" panose="05000000000000000000" pitchFamily="2" charset="2"/>
              <a:buChar char="à"/>
            </a:pPr>
            <a:r>
              <a:rPr lang="pt-BR" sz="2300" u="sng" dirty="0" smtClean="0"/>
              <a:t>SITUAÇÃO </a:t>
            </a:r>
            <a:r>
              <a:rPr lang="pt-BR" sz="2300" u="sng" dirty="0" smtClean="0"/>
              <a:t>ANTERIOR</a:t>
            </a:r>
            <a:r>
              <a:rPr lang="pt-BR" sz="2300" dirty="0" smtClean="0"/>
              <a:t>:</a:t>
            </a:r>
          </a:p>
          <a:p>
            <a:pPr algn="just"/>
            <a:endParaRPr lang="pt-BR" sz="2300" dirty="0"/>
          </a:p>
          <a:p>
            <a:pPr algn="just"/>
            <a:endParaRPr lang="pt-BR" sz="23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300" dirty="0" smtClean="0"/>
              <a:t>Atendimento com várias “portas de entrada”, dificultando contato pelos RPPS e prejudicando a produtividade dos analistas.</a:t>
            </a:r>
          </a:p>
          <a:p>
            <a:pPr algn="just"/>
            <a:endParaRPr lang="pt-BR" sz="1200" dirty="0" smtClean="0"/>
          </a:p>
        </p:txBody>
      </p:sp>
    </p:spTree>
    <p:extLst>
      <p:ext uri="{BB962C8B-B14F-4D97-AF65-F5344CB8AC3E}">
        <p14:creationId xmlns:p14="http://schemas.microsoft.com/office/powerpoint/2010/main" val="182240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06099" y="908720"/>
            <a:ext cx="9036496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u="sng" dirty="0" smtClean="0">
                <a:solidFill>
                  <a:srgbClr val="002060"/>
                </a:solidFill>
              </a:rPr>
              <a:t>COORDENAÇÃO DE ATENDIMENTO</a:t>
            </a:r>
            <a:endParaRPr lang="pt-BR" sz="2400" b="1" u="sng" dirty="0">
              <a:solidFill>
                <a:srgbClr val="FF0000"/>
              </a:solidFill>
            </a:endParaRPr>
          </a:p>
          <a:p>
            <a:pPr algn="just"/>
            <a:endParaRPr lang="pt-BR" sz="1200" u="sng" dirty="0" smtClean="0"/>
          </a:p>
          <a:p>
            <a:pPr algn="just">
              <a:lnSpc>
                <a:spcPct val="150000"/>
              </a:lnSpc>
            </a:pPr>
            <a:r>
              <a:rPr lang="pt-BR" sz="2300" dirty="0" smtClean="0">
                <a:sym typeface="Wingdings" panose="05000000000000000000" pitchFamily="2" charset="2"/>
              </a:rPr>
              <a:t> </a:t>
            </a:r>
            <a:r>
              <a:rPr lang="pt-BR" sz="2300" u="sng" dirty="0" smtClean="0"/>
              <a:t>SOLUÇÃO ADOTADA</a:t>
            </a:r>
            <a:r>
              <a:rPr lang="pt-BR" sz="2300" dirty="0" smtClean="0"/>
              <a:t>: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300" dirty="0" smtClean="0"/>
              <a:t>Implantada Coordenação de Atendimento para centralizar demandas.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300" dirty="0" smtClean="0"/>
              <a:t>Início pelo atendimento telefônico: </a:t>
            </a:r>
            <a:r>
              <a:rPr lang="pt-BR" sz="2300" b="1" u="sng" dirty="0" smtClean="0"/>
              <a:t>61-2021-5555</a:t>
            </a:r>
            <a:r>
              <a:rPr lang="pt-BR" sz="2300" dirty="0" smtClean="0"/>
              <a:t>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300" dirty="0" smtClean="0"/>
              <a:t>Funcionamento de 08 às 18 horas.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300" dirty="0" smtClean="0"/>
              <a:t>Maior resolutividade.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300" dirty="0" smtClean="0"/>
              <a:t>Sistematização das demandas.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300" dirty="0" smtClean="0"/>
              <a:t>Agendamento dos atendimentos presenciais.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300" dirty="0" smtClean="0"/>
              <a:t>Reorganização do protocolo administrativo.</a:t>
            </a:r>
            <a:endParaRPr lang="pt-BR" sz="2300" dirty="0"/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300" dirty="0" smtClean="0"/>
              <a:t>Posteriormente será expandido para os e-mails.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300" dirty="0" smtClean="0"/>
              <a:t>877 atendimentos nos primeiros 30 dias.</a:t>
            </a:r>
            <a:endParaRPr lang="pt-BR" sz="2300" dirty="0"/>
          </a:p>
        </p:txBody>
      </p:sp>
    </p:spTree>
    <p:extLst>
      <p:ext uri="{BB962C8B-B14F-4D97-AF65-F5344CB8AC3E}">
        <p14:creationId xmlns:p14="http://schemas.microsoft.com/office/powerpoint/2010/main" val="240630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6613"/>
            <a:ext cx="9144000" cy="6021387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pt-BR" sz="1800" b="1" i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sz="1800" b="1" dirty="0" smtClean="0">
                <a:solidFill>
                  <a:srgbClr val="000000"/>
                </a:solidFill>
              </a:rPr>
              <a:t>MPS - Ministério da Previdência Social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sz="1800" b="1" dirty="0" smtClean="0">
                <a:solidFill>
                  <a:srgbClr val="000000"/>
                </a:solidFill>
              </a:rPr>
              <a:t>SPPS - Secretaria de Políticas de Previdência Social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sz="1800" b="1" dirty="0" smtClean="0">
                <a:solidFill>
                  <a:srgbClr val="000000"/>
                </a:solidFill>
              </a:rPr>
              <a:t>DRPSP - Departamento dos Regimes de Previdência no Serviço Público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pt-BR" sz="2400" b="1" i="1" dirty="0" smtClean="0">
              <a:solidFill>
                <a:srgbClr val="0033CC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pt-BR" sz="2400" b="1" i="1" dirty="0" smtClean="0">
              <a:solidFill>
                <a:srgbClr val="0033CC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pt-BR" sz="2400" b="1" i="1" dirty="0" smtClean="0">
                <a:solidFill>
                  <a:srgbClr val="0000FF"/>
                </a:solidFill>
                <a:hlinkClick r:id="rId3"/>
              </a:rPr>
              <a:t>www.previdencia.gov.br</a:t>
            </a:r>
            <a:endParaRPr lang="pt-BR" sz="2400" b="1" i="1" dirty="0" smtClean="0">
              <a:solidFill>
                <a:srgbClr val="0000FF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pt-BR" sz="2400" b="1" i="1" dirty="0" smtClean="0">
                <a:solidFill>
                  <a:srgbClr val="0000FF"/>
                </a:solidFill>
              </a:rPr>
              <a:t>(Serviços aos RPPS - Previdência no Serviço Público)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pt-BR" sz="2400" b="1" i="1" dirty="0" smtClean="0">
              <a:solidFill>
                <a:srgbClr val="0000FF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pt-BR" sz="2400" b="1" i="1" dirty="0" smtClean="0">
              <a:solidFill>
                <a:srgbClr val="0000FF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pt-BR" sz="2000" b="1" i="1" dirty="0" smtClean="0">
              <a:solidFill>
                <a:srgbClr val="0033CC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pt-BR" sz="2400" b="1" i="1" dirty="0" smtClean="0">
                <a:solidFill>
                  <a:srgbClr val="0033CC"/>
                </a:solidFill>
              </a:rPr>
              <a:t>HÉLIO CARNEIRO FERNANDES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pt-BR" sz="2000" b="1" i="1" dirty="0" smtClean="0">
                <a:solidFill>
                  <a:srgbClr val="0033CC"/>
                </a:solidFill>
              </a:rPr>
              <a:t>Gerente de Projetos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pt-BR" sz="2000" b="1" i="1" dirty="0" smtClean="0">
              <a:solidFill>
                <a:srgbClr val="0033CC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pt-BR" sz="2000" b="1" i="1" dirty="0" smtClean="0">
                <a:solidFill>
                  <a:srgbClr val="0033CC"/>
                </a:solidFill>
              </a:rPr>
              <a:t>(61) 2021-5717 / 2021-5828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pt-BR" sz="2000" b="1" i="1" dirty="0" smtClean="0">
                <a:solidFill>
                  <a:srgbClr val="0033CC"/>
                </a:solidFill>
              </a:rPr>
              <a:t>helio.fernandes@previdencia.gov.br</a:t>
            </a:r>
          </a:p>
        </p:txBody>
      </p:sp>
    </p:spTree>
    <p:extLst>
      <p:ext uri="{BB962C8B-B14F-4D97-AF65-F5344CB8AC3E}">
        <p14:creationId xmlns:p14="http://schemas.microsoft.com/office/powerpoint/2010/main" val="283177051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6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6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6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6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6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6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468313" y="1052513"/>
            <a:ext cx="8137525" cy="40011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b="1" dirty="0"/>
              <a:t>PRÓ-GESTÃO RPPS - CERTIFICAÇÃO INSTITUCIONAL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23850" y="1412776"/>
            <a:ext cx="8640763" cy="3214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/>
          <a:lstStyle/>
          <a:p>
            <a:pPr marL="431800" algn="just">
              <a:buFont typeface="Arial" panose="020B0604020202020204" pitchFamily="34" charset="0"/>
              <a:buChar char="•"/>
              <a:defRPr/>
            </a:pPr>
            <a:r>
              <a:rPr lang="pt-BR" altLang="pt-BR" b="1" dirty="0"/>
              <a:t>REGULAMENTAÇÃO:</a:t>
            </a:r>
          </a:p>
          <a:p>
            <a:pPr marL="432000" indent="0" algn="just">
              <a:defRPr/>
            </a:pPr>
            <a:r>
              <a:rPr lang="pt-BR" altLang="pt-BR" dirty="0">
                <a:sym typeface="Wingdings" panose="05000000000000000000" pitchFamily="2" charset="2"/>
              </a:rPr>
              <a:t> </a:t>
            </a:r>
            <a:r>
              <a:rPr lang="pt-BR" altLang="pt-BR" dirty="0"/>
              <a:t>Portaria MPS nº 185/2015, de 14/05/2015.</a:t>
            </a:r>
          </a:p>
          <a:p>
            <a:pPr marL="432000" indent="0" algn="just">
              <a:defRPr/>
            </a:pPr>
            <a:r>
              <a:rPr lang="pt-BR" altLang="pt-BR" dirty="0">
                <a:sym typeface="Wingdings" panose="05000000000000000000" pitchFamily="2" charset="2"/>
              </a:rPr>
              <a:t> Manual do Pró-Gestão RPPS, </a:t>
            </a:r>
            <a:r>
              <a:rPr lang="pt-BR" altLang="pt-BR" dirty="0" smtClean="0">
                <a:sym typeface="Wingdings" panose="05000000000000000000" pitchFamily="2" charset="2"/>
              </a:rPr>
              <a:t>editado </a:t>
            </a:r>
            <a:r>
              <a:rPr lang="pt-BR" altLang="pt-BR" dirty="0">
                <a:sym typeface="Wingdings" panose="05000000000000000000" pitchFamily="2" charset="2"/>
              </a:rPr>
              <a:t>pela SPPS</a:t>
            </a:r>
            <a:r>
              <a:rPr lang="pt-BR" altLang="pt-BR" dirty="0" smtClean="0">
                <a:sym typeface="Wingdings" panose="05000000000000000000" pitchFamily="2" charset="2"/>
              </a:rPr>
              <a:t>. Em </a:t>
            </a:r>
            <a:r>
              <a:rPr lang="pt-BR" altLang="pt-BR" dirty="0">
                <a:sym typeface="Wingdings" panose="05000000000000000000" pitchFamily="2" charset="2"/>
              </a:rPr>
              <a:t>C</a:t>
            </a:r>
            <a:r>
              <a:rPr lang="pt-BR" altLang="pt-BR" dirty="0" smtClean="0">
                <a:sym typeface="Wingdings" panose="05000000000000000000" pitchFamily="2" charset="2"/>
              </a:rPr>
              <a:t>onsulta Pública – Portaria SPPS n 03, de 07/02/2015.</a:t>
            </a:r>
          </a:p>
          <a:p>
            <a:pPr marL="432000" indent="0" algn="just">
              <a:defRPr/>
            </a:pPr>
            <a:r>
              <a:rPr lang="pt-BR" altLang="pt-BR" dirty="0" smtClean="0">
                <a:sym typeface="Wingdings" panose="05000000000000000000" pitchFamily="2" charset="2"/>
              </a:rPr>
              <a:t>Período da Consulta Pública: 10/12/2015 a 20/02/2016</a:t>
            </a:r>
          </a:p>
          <a:p>
            <a:pPr marL="432000" indent="0" algn="just">
              <a:defRPr/>
            </a:pPr>
            <a:r>
              <a:rPr lang="pt-BR" altLang="pt-BR" dirty="0" smtClean="0">
                <a:sym typeface="Wingdings" panose="05000000000000000000" pitchFamily="2" charset="2"/>
              </a:rPr>
              <a:t>Prorrogação: até 21/03/2016</a:t>
            </a:r>
            <a:endParaRPr lang="pt-BR" altLang="pt-BR" dirty="0"/>
          </a:p>
          <a:p>
            <a:pPr marL="88900" indent="0" algn="just">
              <a:defRPr/>
            </a:pPr>
            <a:endParaRPr lang="pt-BR" altLang="pt-BR" dirty="0"/>
          </a:p>
          <a:p>
            <a:pPr marL="431800" algn="just">
              <a:buFont typeface="Arial" panose="020B0604020202020204" pitchFamily="34" charset="0"/>
              <a:buChar char="•"/>
              <a:defRPr/>
            </a:pPr>
            <a:r>
              <a:rPr lang="pt-BR" altLang="pt-BR" b="1" dirty="0"/>
              <a:t>CONAPREV:</a:t>
            </a:r>
          </a:p>
          <a:p>
            <a:pPr marL="442913" indent="-11113" algn="just">
              <a:buFont typeface="Wingdings" panose="05000000000000000000" pitchFamily="2" charset="2"/>
              <a:buChar char="à"/>
              <a:defRPr/>
            </a:pPr>
            <a:r>
              <a:rPr lang="pt-BR" altLang="pt-BR" dirty="0"/>
              <a:t>Participou do processo de elaboração do modelo de certificação institucional, cuja discussão teve início em 2011.</a:t>
            </a:r>
          </a:p>
          <a:p>
            <a:pPr marL="442913" indent="-11113" algn="just">
              <a:buFont typeface="Wingdings" panose="05000000000000000000" pitchFamily="2" charset="2"/>
              <a:buChar char="à"/>
              <a:defRPr/>
            </a:pPr>
            <a:r>
              <a:rPr lang="pt-BR" altLang="pt-BR" dirty="0"/>
              <a:t>Aprovou a proposta apresentada pelo Grupo de Trabalho, por meio da Resolução CONAPREV nº 01/2015, de 06/03/2015</a:t>
            </a:r>
            <a:r>
              <a:rPr lang="pt-BR" dirty="0"/>
              <a:t>.</a:t>
            </a:r>
          </a:p>
          <a:p>
            <a:pPr marL="88900" indent="0" algn="just">
              <a:defRPr/>
            </a:pPr>
            <a:endParaRPr lang="pt-BR" altLang="pt-BR" dirty="0"/>
          </a:p>
          <a:p>
            <a:pPr marL="431800" algn="just">
              <a:buFont typeface="Arial" panose="020B0604020202020204" pitchFamily="34" charset="0"/>
              <a:buChar char="•"/>
              <a:defRPr/>
            </a:pPr>
            <a:r>
              <a:rPr lang="pt-BR" altLang="pt-BR" b="1" dirty="0"/>
              <a:t>INVESTIDOR QUALIFICADO: </a:t>
            </a:r>
            <a:r>
              <a:rPr lang="pt-BR" altLang="pt-BR" dirty="0"/>
              <a:t>A Certificação Institucional será </a:t>
            </a:r>
            <a:r>
              <a:rPr lang="pt-BR" altLang="pt-BR" u="sng" dirty="0"/>
              <a:t>um dos requisitos obrigatórios</a:t>
            </a:r>
            <a:r>
              <a:rPr lang="pt-BR" altLang="pt-BR" dirty="0"/>
              <a:t> para obter conceito de Investidor Qualificado </a:t>
            </a:r>
            <a:r>
              <a:rPr lang="pt-BR" altLang="pt-BR" dirty="0" smtClean="0"/>
              <a:t>(</a:t>
            </a:r>
            <a:r>
              <a:rPr lang="pt-BR" dirty="0" smtClean="0"/>
              <a:t>Portaria nº </a:t>
            </a:r>
            <a:r>
              <a:rPr lang="pt-BR" dirty="0"/>
              <a:t>300, </a:t>
            </a:r>
            <a:r>
              <a:rPr lang="pt-BR" dirty="0" smtClean="0"/>
              <a:t>de </a:t>
            </a:r>
            <a:r>
              <a:rPr lang="pt-BR" dirty="0"/>
              <a:t>3 </a:t>
            </a:r>
            <a:r>
              <a:rPr lang="pt-BR" dirty="0" smtClean="0"/>
              <a:t>de julho de 2015 – DOU 06/07/2015). 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305150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468313" y="1052513"/>
            <a:ext cx="8137525" cy="40011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b="1" dirty="0"/>
              <a:t>PRÓ-GESTÃO RPPS - </a:t>
            </a:r>
            <a:r>
              <a:rPr lang="pt-BR" b="1" dirty="0" smtClean="0"/>
              <a:t>PARÂMETROS</a:t>
            </a:r>
            <a:endParaRPr lang="pt-BR" b="1" dirty="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23850" y="1798488"/>
            <a:ext cx="8640763" cy="3214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/>
          <a:lstStyle/>
          <a:p>
            <a:pPr marL="431800" algn="just">
              <a:buFont typeface="Arial" panose="020B0604020202020204" pitchFamily="34" charset="0"/>
              <a:buChar char="•"/>
              <a:defRPr/>
            </a:pPr>
            <a:r>
              <a:rPr lang="pt-BR" b="1" dirty="0"/>
              <a:t>PRÓ-GESTÃO RPPS:</a:t>
            </a:r>
            <a:r>
              <a:rPr lang="pt-BR" dirty="0"/>
              <a:t> Programa de Certificação Institucional e Modernização da Gestão dos Regimes Próprios de Previdência Social da União, dos Estados, do Distrito Federal e dos Municípios.</a:t>
            </a:r>
            <a:endParaRPr lang="pt-BR" b="1" dirty="0"/>
          </a:p>
          <a:p>
            <a:pPr marL="88900" indent="0" algn="just">
              <a:defRPr/>
            </a:pPr>
            <a:endParaRPr lang="pt-BR" sz="1100" b="1" dirty="0"/>
          </a:p>
          <a:p>
            <a:pPr marL="431800" algn="just">
              <a:buFont typeface="Arial" panose="020B0604020202020204" pitchFamily="34" charset="0"/>
              <a:buChar char="•"/>
              <a:defRPr/>
            </a:pPr>
            <a:r>
              <a:rPr lang="pt-BR" b="1" dirty="0"/>
              <a:t>OBJETIVO:</a:t>
            </a:r>
            <a:r>
              <a:rPr lang="pt-BR" dirty="0"/>
              <a:t> Incentivar os Regimes Próprios de Previdência Social a adotarem </a:t>
            </a:r>
            <a:r>
              <a:rPr lang="pt-BR" u="sng" dirty="0"/>
              <a:t>melhores práticas de gestão previdenciária</a:t>
            </a:r>
            <a:r>
              <a:rPr lang="pt-BR" dirty="0"/>
              <a:t>, que proporcionem </a:t>
            </a:r>
            <a:r>
              <a:rPr lang="pt-BR" u="sng" dirty="0"/>
              <a:t>maior controle dos seus ativos e passivos</a:t>
            </a:r>
            <a:r>
              <a:rPr lang="pt-BR" dirty="0"/>
              <a:t> e mais </a:t>
            </a:r>
            <a:r>
              <a:rPr lang="pt-BR" u="sng" dirty="0"/>
              <a:t>transparência no relacionamento com os segurados e a sociedade</a:t>
            </a:r>
            <a:r>
              <a:rPr lang="pt-BR" dirty="0"/>
              <a:t>.</a:t>
            </a:r>
          </a:p>
          <a:p>
            <a:pPr marL="88900" indent="0" algn="just">
              <a:defRPr/>
            </a:pPr>
            <a:endParaRPr lang="pt-BR" altLang="pt-BR" sz="1100" dirty="0"/>
          </a:p>
          <a:p>
            <a:pPr marL="431800" algn="just">
              <a:buFont typeface="Arial" panose="020B0604020202020204" pitchFamily="34" charset="0"/>
              <a:buChar char="•"/>
              <a:defRPr/>
            </a:pPr>
            <a:r>
              <a:rPr lang="pt-BR" altLang="pt-BR" b="1" dirty="0"/>
              <a:t>ADESÃO:</a:t>
            </a:r>
            <a:r>
              <a:rPr lang="pt-BR" altLang="pt-BR" dirty="0"/>
              <a:t> Facultativa.</a:t>
            </a:r>
          </a:p>
          <a:p>
            <a:pPr marL="88900" indent="0" algn="just">
              <a:defRPr/>
            </a:pPr>
            <a:endParaRPr lang="pt-BR" altLang="pt-BR" sz="1100" dirty="0"/>
          </a:p>
          <a:p>
            <a:pPr marL="431800" algn="just">
              <a:buFont typeface="Arial" panose="020B0604020202020204" pitchFamily="34" charset="0"/>
              <a:buChar char="•"/>
              <a:defRPr/>
            </a:pPr>
            <a:r>
              <a:rPr lang="pt-BR" altLang="pt-BR" b="1" dirty="0"/>
              <a:t>SOLICITANTES: </a:t>
            </a:r>
            <a:r>
              <a:rPr lang="pt-BR" altLang="pt-BR" dirty="0"/>
              <a:t>Representantes legais do Ente Federativo e da Unidade Gestora do RPPS.</a:t>
            </a:r>
          </a:p>
          <a:p>
            <a:pPr marL="88900" indent="0" algn="just">
              <a:defRPr/>
            </a:pPr>
            <a:endParaRPr lang="pt-BR" altLang="pt-BR" sz="1100" dirty="0"/>
          </a:p>
          <a:p>
            <a:pPr marL="431800" algn="just">
              <a:buFont typeface="Arial" panose="020B0604020202020204" pitchFamily="34" charset="0"/>
              <a:buChar char="•"/>
              <a:defRPr/>
            </a:pPr>
            <a:r>
              <a:rPr lang="pt-BR" altLang="pt-BR" b="1" dirty="0"/>
              <a:t>VALIDADE DA CERTIFICAÇÃO: </a:t>
            </a:r>
            <a:r>
              <a:rPr lang="pt-BR" altLang="pt-BR" dirty="0"/>
              <a:t>03 (três) anos.</a:t>
            </a:r>
          </a:p>
        </p:txBody>
      </p:sp>
    </p:spTree>
    <p:extLst>
      <p:ext uri="{BB962C8B-B14F-4D97-AF65-F5344CB8AC3E}">
        <p14:creationId xmlns:p14="http://schemas.microsoft.com/office/powerpoint/2010/main" val="690645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468313" y="1052513"/>
            <a:ext cx="8137525" cy="40011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b="1" dirty="0"/>
              <a:t>PRÓ-GESTÃO RPPS - </a:t>
            </a:r>
            <a:r>
              <a:rPr lang="pt-BR" b="1" dirty="0" smtClean="0"/>
              <a:t>PARÂMETROS</a:t>
            </a:r>
            <a:endParaRPr lang="pt-BR" b="1" dirty="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23850" y="1870496"/>
            <a:ext cx="8640763" cy="3214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/>
          <a:lstStyle/>
          <a:p>
            <a:pPr marL="431800" algn="just">
              <a:buFont typeface="Arial" panose="020B0604020202020204" pitchFamily="34" charset="0"/>
              <a:buChar char="•"/>
              <a:defRPr/>
            </a:pPr>
            <a:r>
              <a:rPr lang="pt-BR" b="1" dirty="0"/>
              <a:t>DIMENSÕES: </a:t>
            </a:r>
            <a:r>
              <a:rPr lang="pt-BR" dirty="0"/>
              <a:t>Controles Internos, Governança Corporativa e Educação Previdenciária.</a:t>
            </a:r>
          </a:p>
          <a:p>
            <a:pPr marL="88900" indent="0" algn="just">
              <a:defRPr/>
            </a:pPr>
            <a:r>
              <a:rPr lang="pt-BR" dirty="0"/>
              <a:t> </a:t>
            </a:r>
            <a:endParaRPr lang="pt-BR" altLang="pt-BR" dirty="0"/>
          </a:p>
          <a:p>
            <a:pPr marL="431800" algn="just">
              <a:buFont typeface="Arial" panose="020B0604020202020204" pitchFamily="34" charset="0"/>
              <a:buChar char="•"/>
              <a:defRPr/>
            </a:pPr>
            <a:r>
              <a:rPr lang="pt-BR" altLang="pt-BR" b="1" dirty="0"/>
              <a:t>NÍVEIS DE ADERÊNCIA:</a:t>
            </a:r>
            <a:r>
              <a:rPr lang="pt-BR" altLang="pt-BR" dirty="0"/>
              <a:t> 04 (quatro) níveis.</a:t>
            </a:r>
          </a:p>
          <a:p>
            <a:pPr marL="88900" indent="0" algn="just">
              <a:defRPr/>
            </a:pPr>
            <a:endParaRPr lang="pt-BR" altLang="pt-BR" dirty="0"/>
          </a:p>
          <a:p>
            <a:pPr marL="431800" algn="just">
              <a:buFont typeface="Arial" panose="020B0604020202020204" pitchFamily="34" charset="0"/>
              <a:buChar char="•"/>
              <a:defRPr/>
            </a:pPr>
            <a:r>
              <a:rPr lang="pt-BR" altLang="pt-BR" b="1" dirty="0"/>
              <a:t>REQUISITO MÍNIMO: </a:t>
            </a:r>
            <a:r>
              <a:rPr lang="pt-BR" altLang="pt-BR" dirty="0"/>
              <a:t>Certificado de Regularidade Previdenciária - CRP válido.</a:t>
            </a:r>
          </a:p>
          <a:p>
            <a:pPr marL="88900" indent="0" algn="just">
              <a:defRPr/>
            </a:pPr>
            <a:endParaRPr lang="pt-BR" altLang="pt-BR" dirty="0"/>
          </a:p>
          <a:p>
            <a:pPr marL="431800" algn="just">
              <a:buFont typeface="Arial" panose="020B0604020202020204" pitchFamily="34" charset="0"/>
              <a:buChar char="•"/>
              <a:defRPr/>
            </a:pPr>
            <a:r>
              <a:rPr lang="pt-BR" altLang="pt-BR" b="1" dirty="0"/>
              <a:t>AVALIAÇÃO DAS AÇÕES: </a:t>
            </a:r>
            <a:r>
              <a:rPr lang="pt-BR" altLang="pt-BR" dirty="0"/>
              <a:t>Entidades certificadoras credenciadas pelo Ministério da Previdência Social - MPS.</a:t>
            </a:r>
          </a:p>
          <a:p>
            <a:pPr marL="442913" indent="0" algn="just">
              <a:defRPr/>
            </a:pPr>
            <a:r>
              <a:rPr lang="pt-BR" altLang="pt-BR" sz="2400" b="1" dirty="0" smtClean="0">
                <a:solidFill>
                  <a:schemeClr val="bg1"/>
                </a:solidFill>
              </a:rPr>
              <a:t>do </a:t>
            </a:r>
            <a:r>
              <a:rPr lang="pt-BR" altLang="pt-BR" sz="2400" b="1" dirty="0">
                <a:solidFill>
                  <a:schemeClr val="bg1"/>
                </a:solidFill>
              </a:rPr>
              <a:t>Programa</a:t>
            </a:r>
          </a:p>
          <a:p>
            <a:pPr marL="539750" indent="-454025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52398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468313" y="1052513"/>
            <a:ext cx="8137525" cy="40011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b="1" dirty="0"/>
              <a:t>PRÓ-GESTÃO RPPS </a:t>
            </a:r>
            <a:r>
              <a:rPr lang="pt-BR" b="1" dirty="0" smtClean="0"/>
              <a:t>– DIMENSÕES PARA CERTIFICAÇÃO</a:t>
            </a:r>
            <a:endParaRPr lang="pt-BR" b="1" dirty="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23850" y="1798488"/>
            <a:ext cx="8640763" cy="3214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/>
          <a:lstStyle/>
          <a:p>
            <a:pPr marL="539750" indent="-454025"/>
            <a:r>
              <a:rPr lang="pt-BR" b="1" dirty="0"/>
              <a:t>I - </a:t>
            </a:r>
            <a:r>
              <a:rPr lang="pt-BR" b="1" u="sng" dirty="0"/>
              <a:t>CONTROLES </a:t>
            </a:r>
            <a:r>
              <a:rPr lang="pt-BR" b="1" u="sng" dirty="0" smtClean="0"/>
              <a:t>INTERNOS</a:t>
            </a:r>
          </a:p>
          <a:p>
            <a:pPr marL="539750" indent="-454025"/>
            <a:endParaRPr lang="pt-BR" dirty="0"/>
          </a:p>
          <a:p>
            <a:pPr marL="539750" indent="-454025"/>
            <a:endParaRPr lang="pt-BR" sz="1050" dirty="0"/>
          </a:p>
          <a:p>
            <a:pPr marL="539750" indent="-454025">
              <a:lnSpc>
                <a:spcPct val="150000"/>
              </a:lnSpc>
            </a:pPr>
            <a:r>
              <a:rPr lang="pt-BR" dirty="0"/>
              <a:t>1 - </a:t>
            </a:r>
            <a:r>
              <a:rPr lang="pt-BR" b="1" dirty="0"/>
              <a:t>Mapeamento das atividades das áreas de atuação do RPPS</a:t>
            </a:r>
            <a:endParaRPr lang="pt-BR" dirty="0"/>
          </a:p>
          <a:p>
            <a:pPr marL="539750" indent="-454025">
              <a:lnSpc>
                <a:spcPct val="150000"/>
              </a:lnSpc>
            </a:pPr>
            <a:endParaRPr lang="pt-BR" dirty="0"/>
          </a:p>
          <a:p>
            <a:pPr marL="539750" indent="-454025">
              <a:lnSpc>
                <a:spcPct val="150000"/>
              </a:lnSpc>
              <a:buFont typeface="Wingdings" pitchFamily="2" charset="2"/>
              <a:buChar char="ü"/>
            </a:pPr>
            <a:r>
              <a:rPr lang="pt-BR" dirty="0"/>
              <a:t>Escolha da(s) área(s) a serem mapeadas</a:t>
            </a:r>
          </a:p>
          <a:p>
            <a:pPr marL="539750" indent="-454025">
              <a:lnSpc>
                <a:spcPct val="150000"/>
              </a:lnSpc>
              <a:buFont typeface="Wingdings" pitchFamily="2" charset="2"/>
              <a:buChar char="ü"/>
            </a:pPr>
            <a:r>
              <a:rPr lang="pt-BR" dirty="0"/>
              <a:t>Definição da quantidade de áreas a serem mapeadas</a:t>
            </a:r>
          </a:p>
          <a:p>
            <a:pPr marL="539750" indent="-454025">
              <a:lnSpc>
                <a:spcPct val="150000"/>
              </a:lnSpc>
              <a:buFont typeface="Wingdings" pitchFamily="2" charset="2"/>
              <a:buChar char="ü"/>
            </a:pPr>
            <a:r>
              <a:rPr lang="pt-BR" dirty="0"/>
              <a:t>Exemplo: </a:t>
            </a:r>
          </a:p>
        </p:txBody>
      </p:sp>
    </p:spTree>
    <p:extLst>
      <p:ext uri="{BB962C8B-B14F-4D97-AF65-F5344CB8AC3E}">
        <p14:creationId xmlns:p14="http://schemas.microsoft.com/office/powerpoint/2010/main" val="4201449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468313" y="1052513"/>
            <a:ext cx="8137525" cy="40011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b="1" dirty="0"/>
              <a:t>PRÓ-GESTÃO RPPS </a:t>
            </a:r>
            <a:r>
              <a:rPr lang="pt-BR" b="1" dirty="0" smtClean="0"/>
              <a:t>– DIMENSÕES PARA CERTIFICAÇÃO</a:t>
            </a:r>
            <a:endParaRPr lang="pt-BR" b="1" dirty="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23850" y="1798488"/>
            <a:ext cx="8640763" cy="3214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/>
          <a:lstStyle/>
          <a:p>
            <a:pPr marL="539750" indent="-454025"/>
            <a:r>
              <a:rPr lang="pt-BR" b="1" dirty="0"/>
              <a:t>I - </a:t>
            </a:r>
            <a:r>
              <a:rPr lang="pt-BR" b="1" u="sng" dirty="0"/>
              <a:t>CONTROLES </a:t>
            </a:r>
            <a:r>
              <a:rPr lang="pt-BR" b="1" u="sng" dirty="0" smtClean="0"/>
              <a:t>INTERNOS</a:t>
            </a:r>
          </a:p>
          <a:p>
            <a:pPr marL="539750" indent="-454025"/>
            <a:endParaRPr lang="pt-BR" dirty="0"/>
          </a:p>
          <a:p>
            <a:pPr marL="539750" indent="-454025">
              <a:lnSpc>
                <a:spcPct val="150000"/>
              </a:lnSpc>
            </a:pPr>
            <a:r>
              <a:rPr lang="pt-BR" b="1" dirty="0" smtClean="0"/>
              <a:t>2 </a:t>
            </a:r>
            <a:r>
              <a:rPr lang="pt-BR" b="1" dirty="0"/>
              <a:t>- </a:t>
            </a:r>
            <a:r>
              <a:rPr lang="pt-BR" b="1" dirty="0" err="1"/>
              <a:t>Manualização</a:t>
            </a:r>
            <a:r>
              <a:rPr lang="pt-BR" b="1" dirty="0"/>
              <a:t> das atividades das áreas de atuação do </a:t>
            </a:r>
            <a:r>
              <a:rPr lang="pt-BR" b="1" dirty="0" smtClean="0"/>
              <a:t>RPPS</a:t>
            </a:r>
          </a:p>
          <a:p>
            <a:pPr marL="539750" indent="-454025">
              <a:lnSpc>
                <a:spcPct val="150000"/>
              </a:lnSpc>
            </a:pPr>
            <a:endParaRPr lang="pt-BR" dirty="0" smtClean="0"/>
          </a:p>
          <a:p>
            <a:pPr marL="539750" indent="-454025">
              <a:lnSpc>
                <a:spcPct val="150000"/>
              </a:lnSpc>
              <a:buFont typeface="Wingdings" pitchFamily="2" charset="2"/>
              <a:buChar char="ü"/>
            </a:pPr>
            <a:r>
              <a:rPr lang="pt-BR" dirty="0"/>
              <a:t>Escolha da(s) área(s) a serem </a:t>
            </a:r>
            <a:r>
              <a:rPr lang="pt-BR" dirty="0" err="1" smtClean="0"/>
              <a:t>manualizadas</a:t>
            </a:r>
            <a:endParaRPr lang="pt-BR" dirty="0"/>
          </a:p>
          <a:p>
            <a:pPr marL="539750" indent="-454025">
              <a:lnSpc>
                <a:spcPct val="150000"/>
              </a:lnSpc>
              <a:buFont typeface="Wingdings" pitchFamily="2" charset="2"/>
              <a:buChar char="ü"/>
            </a:pPr>
            <a:r>
              <a:rPr lang="pt-BR" dirty="0"/>
              <a:t>Definição da quantidade de áreas a serem </a:t>
            </a:r>
            <a:r>
              <a:rPr lang="pt-BR" dirty="0" err="1" smtClean="0"/>
              <a:t>manualizadas</a:t>
            </a:r>
            <a:endParaRPr lang="pt-BR" dirty="0"/>
          </a:p>
          <a:p>
            <a:pPr marL="539750" indent="-454025">
              <a:lnSpc>
                <a:spcPct val="150000"/>
              </a:lnSpc>
              <a:buFont typeface="Wingdings" pitchFamily="2" charset="2"/>
              <a:buChar char="ü"/>
            </a:pPr>
            <a:r>
              <a:rPr lang="pt-BR" dirty="0"/>
              <a:t>Exemplo: </a:t>
            </a:r>
          </a:p>
          <a:p>
            <a:pPr marL="539750" indent="-454025"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04320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468313" y="1052513"/>
            <a:ext cx="8137525" cy="40011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b="1" dirty="0"/>
              <a:t>PRÓ-GESTÃO RPPS </a:t>
            </a:r>
            <a:r>
              <a:rPr lang="pt-BR" b="1" dirty="0" smtClean="0"/>
              <a:t>– DIMENSÕES PARA CERTIFICAÇÃO</a:t>
            </a:r>
            <a:endParaRPr lang="pt-BR" b="1" dirty="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51520" y="1798488"/>
            <a:ext cx="8640763" cy="3214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/>
          <a:lstStyle/>
          <a:p>
            <a:pPr marL="539750" indent="-454025"/>
            <a:r>
              <a:rPr lang="pt-BR" b="1" dirty="0"/>
              <a:t>I - </a:t>
            </a:r>
            <a:r>
              <a:rPr lang="pt-BR" b="1" u="sng" dirty="0"/>
              <a:t>CONTROLES </a:t>
            </a:r>
            <a:r>
              <a:rPr lang="pt-BR" b="1" u="sng" dirty="0" smtClean="0"/>
              <a:t>INTERNOS</a:t>
            </a:r>
          </a:p>
          <a:p>
            <a:pPr marL="539750" indent="-454025"/>
            <a:endParaRPr lang="pt-BR" dirty="0"/>
          </a:p>
          <a:p>
            <a:pPr marL="539750" indent="-454025"/>
            <a:endParaRPr lang="pt-BR" sz="1050" dirty="0"/>
          </a:p>
          <a:p>
            <a:pPr marL="539750" indent="-454025">
              <a:lnSpc>
                <a:spcPct val="150000"/>
              </a:lnSpc>
            </a:pPr>
            <a:r>
              <a:rPr lang="pt-BR" b="1" dirty="0" smtClean="0"/>
              <a:t>3 </a:t>
            </a:r>
            <a:r>
              <a:rPr lang="pt-BR" b="1" dirty="0"/>
              <a:t>- Capacitação e certificação dos gestores e servidores das áreas de </a:t>
            </a:r>
            <a:r>
              <a:rPr lang="pt-BR" b="1" dirty="0" smtClean="0"/>
              <a:t>risco</a:t>
            </a:r>
          </a:p>
          <a:p>
            <a:pPr marL="539750" indent="-454025">
              <a:lnSpc>
                <a:spcPct val="150000"/>
              </a:lnSpc>
            </a:pPr>
            <a:endParaRPr lang="pt-BR" b="1" dirty="0"/>
          </a:p>
          <a:p>
            <a:pPr marL="539750" indent="-454025">
              <a:lnSpc>
                <a:spcPct val="150000"/>
              </a:lnSpc>
              <a:buFont typeface="Wingdings" pitchFamily="2" charset="2"/>
              <a:buChar char="ü"/>
            </a:pPr>
            <a:r>
              <a:rPr lang="pt-BR" dirty="0"/>
              <a:t>Capacitação e Certificação dos gestores e servidores das áreas de </a:t>
            </a:r>
            <a:r>
              <a:rPr lang="pt-BR" dirty="0" smtClean="0"/>
              <a:t>risco (Gestor de Recursos, Comitê de Investimento, Membros dos Conselhos Fiscal e de Administração, Diretoria)</a:t>
            </a:r>
          </a:p>
          <a:p>
            <a:pPr marL="539750" indent="-454025">
              <a:lnSpc>
                <a:spcPct val="150000"/>
              </a:lnSpc>
              <a:buFont typeface="Wingdings" pitchFamily="2" charset="2"/>
              <a:buChar char="ü"/>
            </a:pPr>
            <a:r>
              <a:rPr lang="pt-BR" dirty="0" smtClean="0"/>
              <a:t>CPA 10, CPA 20, CGA (ou equivalentes)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38713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theme/theme1.xml><?xml version="1.0" encoding="utf-8"?>
<a:theme xmlns:a="http://schemas.openxmlformats.org/drawingml/2006/main" name="1_Personalizar design">
  <a:themeElements>
    <a:clrScheme name="Personalizar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ar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sonaliza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8465</TotalTime>
  <Words>1820</Words>
  <Application>Microsoft Office PowerPoint</Application>
  <PresentationFormat>Apresentação na tela (4:3)</PresentationFormat>
  <Paragraphs>287</Paragraphs>
  <Slides>32</Slides>
  <Notes>24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40" baseType="lpstr">
      <vt:lpstr>MS Mincho</vt:lpstr>
      <vt:lpstr>Algerian</vt:lpstr>
      <vt:lpstr>Arial</vt:lpstr>
      <vt:lpstr>Calibri</vt:lpstr>
      <vt:lpstr>Cambria</vt:lpstr>
      <vt:lpstr>Times New Roman</vt:lpstr>
      <vt:lpstr>Wingdings</vt:lpstr>
      <vt:lpstr>1_Personalizar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Administrador</dc:creator>
  <cp:lastModifiedBy>inspecaoMPS</cp:lastModifiedBy>
  <cp:revision>753</cp:revision>
  <cp:lastPrinted>2015-07-24T10:10:36Z</cp:lastPrinted>
  <dcterms:created xsi:type="dcterms:W3CDTF">2010-04-15T18:10:19Z</dcterms:created>
  <dcterms:modified xsi:type="dcterms:W3CDTF">2016-03-09T19:06:07Z</dcterms:modified>
</cp:coreProperties>
</file>