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5"/>
  </p:sldMasterIdLst>
  <p:notesMasterIdLst>
    <p:notesMasterId r:id="rId29"/>
  </p:notesMasterIdLst>
  <p:handoutMasterIdLst>
    <p:handoutMasterId r:id="rId30"/>
  </p:handoutMasterIdLst>
  <p:sldIdLst>
    <p:sldId id="256" r:id="rId6"/>
    <p:sldId id="543" r:id="rId7"/>
    <p:sldId id="634" r:id="rId8"/>
    <p:sldId id="645" r:id="rId9"/>
    <p:sldId id="660" r:id="rId10"/>
    <p:sldId id="659" r:id="rId11"/>
    <p:sldId id="637" r:id="rId12"/>
    <p:sldId id="656" r:id="rId13"/>
    <p:sldId id="590" r:id="rId14"/>
    <p:sldId id="658" r:id="rId15"/>
    <p:sldId id="591" r:id="rId16"/>
    <p:sldId id="594" r:id="rId17"/>
    <p:sldId id="616" r:id="rId18"/>
    <p:sldId id="615" r:id="rId19"/>
    <p:sldId id="598" r:id="rId20"/>
    <p:sldId id="648" r:id="rId21"/>
    <p:sldId id="649" r:id="rId22"/>
    <p:sldId id="650" r:id="rId23"/>
    <p:sldId id="651" r:id="rId24"/>
    <p:sldId id="666" r:id="rId25"/>
    <p:sldId id="654" r:id="rId26"/>
    <p:sldId id="655" r:id="rId27"/>
    <p:sldId id="573" r:id="rId28"/>
  </p:sldIdLst>
  <p:sldSz cx="10693400" cy="756126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Arial Narrow" pitchFamily="34" charset="0"/>
        <a:ea typeface="MS Gothic" pitchFamily="49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Arial Narrow" pitchFamily="34" charset="0"/>
        <a:ea typeface="MS Gothic" pitchFamily="49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Arial Narrow" pitchFamily="34" charset="0"/>
        <a:ea typeface="MS Gothic" pitchFamily="49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Arial Narrow" pitchFamily="34" charset="0"/>
        <a:ea typeface="MS Gothic" pitchFamily="49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Arial Narrow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21"/>
    <a:srgbClr val="95003F"/>
    <a:srgbClr val="7FB4BA"/>
    <a:srgbClr val="5E87B2"/>
    <a:srgbClr val="BA398A"/>
    <a:srgbClr val="B40B1A"/>
    <a:srgbClr val="004632"/>
    <a:srgbClr val="641A49"/>
    <a:srgbClr val="BDC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95" autoAdjust="0"/>
  </p:normalViewPr>
  <p:slideViewPr>
    <p:cSldViewPr snapToGrid="0">
      <p:cViewPr varScale="1">
        <p:scale>
          <a:sx n="43" d="100"/>
          <a:sy n="43" d="100"/>
        </p:scale>
        <p:origin x="-492" y="-108"/>
      </p:cViewPr>
      <p:guideLst>
        <p:guide orient="horz" pos="2382"/>
        <p:guide orient="horz" pos="4335"/>
        <p:guide pos="3755"/>
        <p:guide pos="4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42" tIns="48771" rIns="97542" bIns="48771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42" tIns="48771" rIns="97542" bIns="48771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42" tIns="48771" rIns="97542" bIns="48771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42" tIns="48771" rIns="97542" bIns="48771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575D5EF-FC2F-418D-B9E2-7809A5279545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9037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4338" y="511175"/>
            <a:ext cx="6272212" cy="4435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5545138"/>
            <a:ext cx="5207000" cy="4178300"/>
          </a:xfrm>
          <a:prstGeom prst="rect">
            <a:avLst/>
          </a:prstGeom>
          <a:noFill/>
          <a:ln w="9525">
            <a:solidFill>
              <a:srgbClr val="D4C4B0"/>
            </a:solidFill>
            <a:miter lim="800000"/>
            <a:headEnd/>
            <a:tailEnd/>
          </a:ln>
          <a:effectLst/>
        </p:spPr>
        <p:txBody>
          <a:bodyPr vert="horz" wrap="square" lIns="97542" tIns="48771" rIns="97542" bIns="48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61531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42" tIns="48771" rIns="0" bIns="48771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[Presentation name]-[Date]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53150" y="9723438"/>
            <a:ext cx="9461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42" tIns="48771" rIns="97542" bIns="48771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9CA349-108E-4409-AECB-33DC9F5EB138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946150" y="5270500"/>
            <a:ext cx="1103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fr-FR" altLang="fr-FR" smtClean="0">
                <a:solidFill>
                  <a:srgbClr val="531D17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775646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194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233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309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8988" indent="-3016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6025" indent="-23971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03388" indent="-23971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92338" indent="-23971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49538" indent="-2397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06738" indent="-2397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63938" indent="-2397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21138" indent="-2397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>
                <a:latin typeface="Arial Narrow" pitchFamily="34" charset="0"/>
              </a:rPr>
              <a:t>[Presentation name]-[Date]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8988" indent="-3016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6025" indent="-23971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03388" indent="-23971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92338" indent="-23971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49538" indent="-2397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06738" indent="-2397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63938" indent="-2397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21138" indent="-2397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E7BED7-3C22-4709-96EF-7D606EB7EA98}" type="slidenum">
              <a:rPr lang="fr-FR" altLang="fr-FR" smtClean="0">
                <a:latin typeface="Arial Narrow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>
              <a:latin typeface="Arial Narrow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alt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27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9" y="9723127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10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27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9" y="9723127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11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27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9" y="9723127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12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27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9" y="9723127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13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3" y="9723126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11" y="9723126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14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27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9" y="9723127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15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28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49" tIns="49174" rIns="0" bIns="49174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9" y="9723128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49" tIns="49174" rIns="98349" bIns="49174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16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28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49" tIns="49174" rIns="0" bIns="49174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9" y="9723128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49" tIns="49174" rIns="98349" bIns="49174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17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28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49" tIns="49174" rIns="0" bIns="49174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9" y="9723128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49" tIns="49174" rIns="98349" bIns="49174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18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28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49" tIns="49174" rIns="0" bIns="49174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9" y="9723128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49" tIns="49174" rIns="98349" bIns="49174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19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3" y="9723126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11" y="9723126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2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27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9" y="9723127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20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3" y="9723126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11" y="9723126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21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3" y="9723126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11" y="9723126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22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3" y="9723126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11" y="9723126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23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3" y="9723128"/>
            <a:ext cx="6153107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4" tIns="48711" rIns="0" bIns="48711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10" y="9723128"/>
            <a:ext cx="946193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4" tIns="48711" rIns="97424" bIns="48711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3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3" y="9723126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11" y="9723126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4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3" y="9723128"/>
            <a:ext cx="6153107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4" tIns="48711" rIns="0" bIns="48711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10" y="9723128"/>
            <a:ext cx="946193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4" tIns="48711" rIns="97424" bIns="48711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5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3" y="9723128"/>
            <a:ext cx="6153107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4" tIns="48711" rIns="0" bIns="48711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10" y="9723128"/>
            <a:ext cx="946193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4" tIns="48711" rIns="97424" bIns="48711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6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30"/>
            <a:ext cx="6153107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4" tIns="48711" rIns="0" bIns="48711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8" y="9723130"/>
            <a:ext cx="946193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4" tIns="48711" rIns="97424" bIns="48711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7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30"/>
            <a:ext cx="6153107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4" tIns="48711" rIns="0" bIns="48711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8" y="9723130"/>
            <a:ext cx="946193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4" tIns="48711" rIns="97424" bIns="48711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8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4" y="9723127"/>
            <a:ext cx="6153108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0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sz="1300" i="0">
                <a:solidFill>
                  <a:schemeClr val="tx1"/>
                </a:solidFill>
              </a:rPr>
              <a:t>[Presentation name]-[Date]</a:t>
            </a: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6153109" y="9723127"/>
            <a:ext cx="946192" cy="5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7" tIns="49178" rIns="98357" bIns="49178" anchor="b"/>
          <a:lstStyle>
            <a:lvl1pPr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03288" eaLnBrk="0" hangingPunct="0"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 i="1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CD173E53-83CB-4FAD-B6D5-19AA8D5B01A2}" type="slidenum">
              <a:rPr lang="fr-FR" sz="1300" i="0">
                <a:solidFill>
                  <a:schemeClr val="tx1"/>
                </a:solidFill>
              </a:rPr>
              <a:pPr algn="r" eaLnBrk="1" hangingPunct="1">
                <a:buClrTx/>
                <a:buSzTx/>
                <a:buFontTx/>
                <a:buNone/>
              </a:pPr>
              <a:t>9</a:t>
            </a:fld>
            <a:endParaRPr lang="fr-FR" sz="1300" i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1813" cy="756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62100" y="5156411"/>
            <a:ext cx="7462837" cy="650947"/>
          </a:xfrm>
        </p:spPr>
        <p:txBody>
          <a:bodyPr/>
          <a:lstStyle>
            <a:lvl1pPr algn="r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62099" y="5832686"/>
            <a:ext cx="7462837" cy="369332"/>
          </a:xfrm>
        </p:spPr>
        <p:txBody>
          <a:bodyPr>
            <a:spAutoFit/>
          </a:bodyPr>
          <a:lstStyle>
            <a:lvl1pPr marL="0" indent="0" algn="r">
              <a:buFont typeface="Arial Narrow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93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62100" y="4335463"/>
            <a:ext cx="7462837" cy="650947"/>
          </a:xfrm>
        </p:spPr>
        <p:txBody>
          <a:bodyPr/>
          <a:lstStyle>
            <a:lvl1pPr algn="r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62137" y="5748338"/>
            <a:ext cx="7462800" cy="369332"/>
          </a:xfrm>
        </p:spPr>
        <p:txBody>
          <a:bodyPr>
            <a:spAutoFit/>
          </a:bodyPr>
          <a:lstStyle>
            <a:lvl1pPr marL="0" indent="0" algn="r">
              <a:buFont typeface="Arial Narrow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6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5999" y="1208088"/>
            <a:ext cx="9180000" cy="4429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16000" y="2374900"/>
            <a:ext cx="9180000" cy="4356100"/>
          </a:xfrm>
        </p:spPr>
        <p:txBody>
          <a:bodyPr/>
          <a:lstStyle>
            <a:lvl1pPr>
              <a:buClr>
                <a:srgbClr val="5E87B2"/>
              </a:buClr>
              <a:defRPr/>
            </a:lvl1pPr>
            <a:lvl2pPr>
              <a:buClr>
                <a:srgbClr val="5E87B2"/>
              </a:buClr>
              <a:defRPr/>
            </a:lvl2pPr>
            <a:lvl3pPr>
              <a:buClr>
                <a:srgbClr val="5E87B2"/>
              </a:buClr>
              <a:defRPr/>
            </a:lvl3pPr>
            <a:lvl4pPr>
              <a:buClr>
                <a:srgbClr val="5E87B2"/>
              </a:buClr>
              <a:defRPr/>
            </a:lvl4pPr>
            <a:lvl5pPr>
              <a:buClr>
                <a:srgbClr val="5E87B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016000" y="1689100"/>
            <a:ext cx="9180000" cy="431800"/>
          </a:xfrm>
        </p:spPr>
        <p:txBody>
          <a:bodyPr/>
          <a:lstStyle>
            <a:lvl1pPr>
              <a:buNone/>
              <a:defRPr>
                <a:solidFill>
                  <a:srgbClr val="5E87B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995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5999" y="1208088"/>
            <a:ext cx="9180000" cy="4429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16000" y="1828800"/>
            <a:ext cx="9180000" cy="4902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423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9" y="1208088"/>
            <a:ext cx="9180000" cy="4429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016000" y="1689100"/>
            <a:ext cx="9180000" cy="431800"/>
          </a:xfrm>
        </p:spPr>
        <p:txBody>
          <a:bodyPr/>
          <a:lstStyle>
            <a:lvl1pPr>
              <a:buNone/>
              <a:defRPr>
                <a:solidFill>
                  <a:srgbClr val="5E87B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758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9" y="1208088"/>
            <a:ext cx="9180000" cy="4429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70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70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10683875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208088"/>
            <a:ext cx="91805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100" y="1763713"/>
            <a:ext cx="91805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Click to edit Master text styles</a:t>
            </a:r>
          </a:p>
          <a:p>
            <a:pPr lvl="1"/>
            <a:r>
              <a:rPr lang="fr-FR" altLang="fr-FR" smtClean="0"/>
              <a:t>Second level</a:t>
            </a:r>
          </a:p>
          <a:p>
            <a:pPr lvl="2"/>
            <a:r>
              <a:rPr lang="fr-FR" altLang="fr-FR" smtClean="0"/>
              <a:t>Third level</a:t>
            </a:r>
          </a:p>
          <a:p>
            <a:pPr lvl="3"/>
            <a:r>
              <a:rPr lang="fr-FR" altLang="fr-FR" smtClean="0"/>
              <a:t>Fourth level</a:t>
            </a:r>
          </a:p>
          <a:p>
            <a:pPr lvl="4"/>
            <a:r>
              <a:rPr lang="fr-FR" altLang="fr-FR" smtClean="0"/>
              <a:t>Fifth level</a:t>
            </a:r>
          </a:p>
        </p:txBody>
      </p:sp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9031288" y="114300"/>
            <a:ext cx="10858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0" bIns="0"/>
          <a:lstStyle>
            <a:lvl1pPr defTabSz="995363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95363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95363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95363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95363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defRPr/>
            </a:pPr>
            <a:r>
              <a:rPr lang="en-GB" altLang="fr-FR" sz="1200" b="1" smtClean="0"/>
              <a:t>I  </a:t>
            </a:r>
            <a:fld id="{2C517A13-794B-4B8B-8C28-C19EB215FADF}" type="datetime1">
              <a:rPr lang="en-GB" altLang="fr-FR" sz="1200" b="1" smtClean="0"/>
              <a:pPr algn="r" eaLnBrk="1" hangingPunct="1">
                <a:defRPr/>
              </a:pPr>
              <a:t>05/11/2015</a:t>
            </a:fld>
            <a:r>
              <a:rPr lang="en-GB" altLang="fr-FR" sz="1200" b="1" smtClean="0"/>
              <a:t>  I</a:t>
            </a:r>
            <a:endParaRPr lang="en-US" altLang="fr-FR" sz="1200" b="1" smtClean="0"/>
          </a:p>
        </p:txBody>
      </p:sp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9994900" y="114300"/>
            <a:ext cx="3698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0" bIns="0"/>
          <a:lstStyle>
            <a:lvl1pPr defTabSz="995363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1pPr>
            <a:lvl2pPr marL="742950" indent="-285750" defTabSz="995363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2pPr>
            <a:lvl3pPr marL="1143000" indent="-228600" defTabSz="995363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3pPr>
            <a:lvl4pPr marL="1600200" indent="-228600" defTabSz="995363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4pPr>
            <a:lvl5pPr marL="2057400" indent="-228600" defTabSz="995363" eaLnBrk="0" hangingPunct="0"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700">
                <a:solidFill>
                  <a:schemeClr val="bg1"/>
                </a:solidFill>
                <a:latin typeface="Arial Narrow" pitchFamily="34" charset="0"/>
                <a:ea typeface="MS Gothic" pitchFamily="49" charset="-128"/>
              </a:defRPr>
            </a:lvl9pPr>
          </a:lstStyle>
          <a:p>
            <a:pPr algn="r" eaLnBrk="1" hangingPunct="1">
              <a:defRPr/>
            </a:pPr>
            <a:fld id="{1691C34A-2D35-40C4-8D9D-23215ADE750A}" type="slidenum">
              <a:rPr lang="en-US" altLang="fr-FR" sz="1200" b="1" smtClean="0"/>
              <a:pPr algn="r" eaLnBrk="1" hangingPunct="1">
                <a:defRPr/>
              </a:pPr>
              <a:t>‹nº›</a:t>
            </a:fld>
            <a:endParaRPr lang="en-US" altLang="fr-FR" sz="1200" b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36F8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36F89"/>
          </a:solidFill>
          <a:latin typeface="Arial Narrow" pitchFamily="34" charset="0"/>
        </a:defRPr>
      </a:lvl2pPr>
      <a:lvl3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36F89"/>
          </a:solidFill>
          <a:latin typeface="Arial Narrow" pitchFamily="34" charset="0"/>
        </a:defRPr>
      </a:lvl3pPr>
      <a:lvl4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36F89"/>
          </a:solidFill>
          <a:latin typeface="Arial Narrow" pitchFamily="34" charset="0"/>
        </a:defRPr>
      </a:lvl4pPr>
      <a:lvl5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36F89"/>
          </a:solidFill>
          <a:latin typeface="Arial Narrow" pitchFamily="34" charset="0"/>
        </a:defRPr>
      </a:lvl5pPr>
      <a:lvl6pPr marL="457200" algn="l" defTabSz="104298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36F89"/>
          </a:solidFill>
          <a:latin typeface="Arial Narrow" pitchFamily="34" charset="0"/>
        </a:defRPr>
      </a:lvl6pPr>
      <a:lvl7pPr marL="914400" algn="l" defTabSz="104298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36F89"/>
          </a:solidFill>
          <a:latin typeface="Arial Narrow" pitchFamily="34" charset="0"/>
        </a:defRPr>
      </a:lvl7pPr>
      <a:lvl8pPr marL="1371600" algn="l" defTabSz="104298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36F89"/>
          </a:solidFill>
          <a:latin typeface="Arial Narrow" pitchFamily="34" charset="0"/>
        </a:defRPr>
      </a:lvl8pPr>
      <a:lvl9pPr marL="1828800" algn="l" defTabSz="104298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36F89"/>
          </a:solidFill>
          <a:latin typeface="Arial Narrow" pitchFamily="34" charset="0"/>
        </a:defRPr>
      </a:lvl9pPr>
    </p:titleStyle>
    <p:bodyStyle>
      <a:lvl1pPr marL="406400" indent="-406400" algn="l" defTabSz="1042988" rtl="0" eaLnBrk="0" fontAlgn="base" hangingPunct="0">
        <a:spcBef>
          <a:spcPct val="60000"/>
        </a:spcBef>
        <a:spcAft>
          <a:spcPct val="0"/>
        </a:spcAft>
        <a:buClr>
          <a:srgbClr val="5E87B2"/>
        </a:buClr>
        <a:buFont typeface="Arial Narrow" pitchFamily="34" charset="0"/>
        <a:buChar char="●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17488" algn="l" defTabSz="1042988" rtl="0" eaLnBrk="0" fontAlgn="base" hangingPunct="0">
        <a:spcBef>
          <a:spcPct val="20000"/>
        </a:spcBef>
        <a:spcAft>
          <a:spcPct val="0"/>
        </a:spcAft>
        <a:buClr>
          <a:srgbClr val="5E87B2"/>
        </a:buClr>
        <a:buFont typeface="Arial" pitchFamily="34" charset="0"/>
        <a:buChar char="–"/>
        <a:defRPr sz="2100">
          <a:solidFill>
            <a:schemeClr val="tx1"/>
          </a:solidFill>
          <a:latin typeface="+mn-lt"/>
        </a:defRPr>
      </a:lvl2pPr>
      <a:lvl3pPr marL="1249363" indent="-217488" algn="l" defTabSz="1042988" rtl="0" eaLnBrk="0" fontAlgn="base" hangingPunct="0">
        <a:spcBef>
          <a:spcPct val="0"/>
        </a:spcBef>
        <a:spcAft>
          <a:spcPct val="0"/>
        </a:spcAft>
        <a:buClr>
          <a:srgbClr val="5E87B2"/>
        </a:buClr>
        <a:buSzPct val="50000"/>
        <a:buFont typeface="Arial Narrow" pitchFamily="34" charset="0"/>
        <a:buChar char="●"/>
        <a:defRPr sz="2400">
          <a:solidFill>
            <a:schemeClr val="tx1"/>
          </a:solidFill>
          <a:latin typeface="+mn-lt"/>
        </a:defRPr>
      </a:lvl3pPr>
      <a:lvl4pPr marL="1671638" indent="-217488" algn="l" defTabSz="1042988" rtl="0" eaLnBrk="0" fontAlgn="base" hangingPunct="0">
        <a:spcBef>
          <a:spcPct val="0"/>
        </a:spcBef>
        <a:spcAft>
          <a:spcPct val="0"/>
        </a:spcAft>
        <a:buClr>
          <a:srgbClr val="5E87B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2093913" indent="-217488" algn="l" defTabSz="1042988" rtl="0" eaLnBrk="0" fontAlgn="base" hangingPunct="0">
        <a:spcBef>
          <a:spcPct val="0"/>
        </a:spcBef>
        <a:spcAft>
          <a:spcPct val="0"/>
        </a:spcAft>
        <a:buClr>
          <a:srgbClr val="5E87B2"/>
        </a:buClr>
        <a:buSzPct val="65000"/>
        <a:buFont typeface="Arial Narrow" pitchFamily="34" charset="0"/>
        <a:buChar char="●"/>
        <a:defRPr sz="1400">
          <a:solidFill>
            <a:schemeClr val="tx1"/>
          </a:solidFill>
          <a:latin typeface="+mn-lt"/>
        </a:defRPr>
      </a:lvl5pPr>
      <a:lvl6pPr marL="2551113" indent="-217488" algn="l" defTabSz="1042988" rtl="0" fontAlgn="base">
        <a:spcBef>
          <a:spcPct val="0"/>
        </a:spcBef>
        <a:spcAft>
          <a:spcPct val="0"/>
        </a:spcAft>
        <a:buClr>
          <a:srgbClr val="7C0042"/>
        </a:buClr>
        <a:buFont typeface="Arial Narrow" pitchFamily="34" charset="0"/>
        <a:buChar char="●"/>
        <a:defRPr sz="1400">
          <a:solidFill>
            <a:schemeClr val="tx1"/>
          </a:solidFill>
          <a:latin typeface="+mn-lt"/>
        </a:defRPr>
      </a:lvl6pPr>
      <a:lvl7pPr marL="3008313" indent="-217488" algn="l" defTabSz="1042988" rtl="0" fontAlgn="base">
        <a:spcBef>
          <a:spcPct val="0"/>
        </a:spcBef>
        <a:spcAft>
          <a:spcPct val="0"/>
        </a:spcAft>
        <a:buClr>
          <a:srgbClr val="7C0042"/>
        </a:buClr>
        <a:buFont typeface="Arial Narrow" pitchFamily="34" charset="0"/>
        <a:buChar char="●"/>
        <a:defRPr sz="1400">
          <a:solidFill>
            <a:schemeClr val="tx1"/>
          </a:solidFill>
          <a:latin typeface="+mn-lt"/>
        </a:defRPr>
      </a:lvl7pPr>
      <a:lvl8pPr marL="3465513" indent="-217488" algn="l" defTabSz="1042988" rtl="0" fontAlgn="base">
        <a:spcBef>
          <a:spcPct val="0"/>
        </a:spcBef>
        <a:spcAft>
          <a:spcPct val="0"/>
        </a:spcAft>
        <a:buClr>
          <a:srgbClr val="7C0042"/>
        </a:buClr>
        <a:buFont typeface="Arial Narrow" pitchFamily="34" charset="0"/>
        <a:buChar char="●"/>
        <a:defRPr sz="1400">
          <a:solidFill>
            <a:schemeClr val="tx1"/>
          </a:solidFill>
          <a:latin typeface="+mn-lt"/>
        </a:defRPr>
      </a:lvl8pPr>
      <a:lvl9pPr marL="3922713" indent="-217488" algn="l" defTabSz="1042988" rtl="0" fontAlgn="base">
        <a:spcBef>
          <a:spcPct val="0"/>
        </a:spcBef>
        <a:spcAft>
          <a:spcPct val="0"/>
        </a:spcAft>
        <a:buClr>
          <a:srgbClr val="7C0042"/>
        </a:buClr>
        <a:buFont typeface="Arial Narrow" pitchFamily="34" charset="0"/>
        <a:buChar char="●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1551343" y="5012299"/>
            <a:ext cx="7462838" cy="941796"/>
          </a:xfrm>
        </p:spPr>
        <p:txBody>
          <a:bodyPr/>
          <a:lstStyle/>
          <a:p>
            <a:r>
              <a:rPr lang="it-IT" altLang="fr-FR" sz="4000" b="1" dirty="0" err="1" smtClean="0">
                <a:latin typeface="Corbel" pitchFamily="34" charset="0"/>
              </a:rPr>
              <a:t>Cenário</a:t>
            </a:r>
            <a:r>
              <a:rPr lang="it-IT" altLang="fr-FR" sz="4000" b="1" dirty="0" smtClean="0">
                <a:latin typeface="Corbel" pitchFamily="34" charset="0"/>
              </a:rPr>
              <a:t> </a:t>
            </a:r>
            <a:r>
              <a:rPr lang="it-IT" altLang="fr-FR" sz="4000" b="1" dirty="0" err="1" smtClean="0">
                <a:latin typeface="Corbel" pitchFamily="34" charset="0"/>
              </a:rPr>
              <a:t>Econômico</a:t>
            </a:r>
            <a:r>
              <a:rPr lang="it-IT" altLang="fr-FR" sz="4000" b="1" dirty="0" smtClean="0">
                <a:latin typeface="Corbel" pitchFamily="34" charset="0"/>
              </a:rPr>
              <a:t/>
            </a:r>
            <a:br>
              <a:rPr lang="it-IT" altLang="fr-FR" sz="4000" b="1" dirty="0" smtClean="0">
                <a:latin typeface="Corbel" pitchFamily="34" charset="0"/>
              </a:rPr>
            </a:br>
            <a:r>
              <a:rPr lang="it-IT" altLang="fr-FR" sz="2600" i="1" dirty="0" err="1" smtClean="0">
                <a:latin typeface="Corbel" pitchFamily="34" charset="0"/>
              </a:rPr>
              <a:t>Será</a:t>
            </a:r>
            <a:r>
              <a:rPr lang="it-IT" altLang="fr-FR" sz="2600" i="1" dirty="0" smtClean="0">
                <a:latin typeface="Corbel" pitchFamily="34" charset="0"/>
              </a:rPr>
              <a:t> </a:t>
            </a:r>
            <a:r>
              <a:rPr lang="it-IT" altLang="fr-FR" sz="2600" i="1" dirty="0" err="1" smtClean="0">
                <a:latin typeface="Corbel" pitchFamily="34" charset="0"/>
              </a:rPr>
              <a:t>um</a:t>
            </a:r>
            <a:r>
              <a:rPr lang="it-IT" altLang="fr-FR" sz="2600" i="1" dirty="0" smtClean="0">
                <a:latin typeface="Corbel" pitchFamily="34" charset="0"/>
              </a:rPr>
              <a:t> ano </a:t>
            </a:r>
            <a:r>
              <a:rPr lang="it-IT" altLang="fr-FR" sz="2600" i="1" dirty="0" err="1" smtClean="0">
                <a:latin typeface="Corbel" pitchFamily="34" charset="0"/>
              </a:rPr>
              <a:t>inesquecível</a:t>
            </a:r>
            <a:r>
              <a:rPr lang="it-IT" altLang="fr-FR" sz="2600" i="1" dirty="0" smtClean="0">
                <a:latin typeface="Corbel" pitchFamily="34" charset="0"/>
              </a:rPr>
              <a:t> . . .</a:t>
            </a:r>
          </a:p>
        </p:txBody>
      </p:sp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>
          <a:xfrm>
            <a:off x="1562099" y="5989787"/>
            <a:ext cx="7462838" cy="276999"/>
          </a:xfrm>
        </p:spPr>
        <p:txBody>
          <a:bodyPr/>
          <a:lstStyle/>
          <a:p>
            <a:r>
              <a:rPr lang="it-IT" altLang="fr-FR" sz="1800" dirty="0" err="1" smtClean="0">
                <a:latin typeface="Corbel" pitchFamily="34" charset="0"/>
              </a:rPr>
              <a:t>Novembro</a:t>
            </a:r>
            <a:r>
              <a:rPr lang="it-IT" altLang="fr-FR" sz="1800" dirty="0" smtClean="0">
                <a:latin typeface="Corbel" pitchFamily="34" charset="0"/>
              </a:rPr>
              <a:t>- 2015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7312545"/>
            <a:ext cx="30380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</a:t>
            </a:r>
            <a:r>
              <a:rPr lang="pt-BR" sz="1100" dirty="0" smtClean="0">
                <a:solidFill>
                  <a:schemeClr val="tx1"/>
                </a:solidFill>
              </a:rPr>
              <a:t>BCB e BNP PAM</a:t>
            </a:r>
            <a:r>
              <a:rPr lang="pt-BR" sz="1100" i="0" dirty="0" smtClean="0">
                <a:solidFill>
                  <a:schemeClr val="tx1"/>
                </a:solidFill>
              </a:rPr>
              <a:t>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6" y="1039331"/>
            <a:ext cx="10169524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b="1" kern="0" dirty="0"/>
              <a:t>Brasil: Retração da demanda nos próximos trimestres.</a:t>
            </a:r>
          </a:p>
          <a:p>
            <a:pPr>
              <a:buClrTx/>
              <a:buSzTx/>
              <a:buFontTx/>
            </a:pPr>
            <a:r>
              <a:rPr lang="pt-BR" sz="2000" kern="0" dirty="0" smtClean="0"/>
              <a:t>2. Condições monetárias estão extremamente restritivas.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05" y="1917799"/>
            <a:ext cx="8474153" cy="538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4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7312545"/>
            <a:ext cx="2390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</a:t>
            </a:r>
            <a:r>
              <a:rPr lang="pt-BR" sz="1100" dirty="0" smtClean="0">
                <a:solidFill>
                  <a:schemeClr val="tx1"/>
                </a:solidFill>
              </a:rPr>
              <a:t>BCB</a:t>
            </a:r>
            <a:r>
              <a:rPr lang="pt-BR" sz="1100" i="0" dirty="0" smtClean="0">
                <a:solidFill>
                  <a:schemeClr val="tx1"/>
                </a:solidFill>
              </a:rPr>
              <a:t>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6" y="1039331"/>
            <a:ext cx="10044888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b="1" kern="0" dirty="0"/>
              <a:t>Brasil: Retração da demanda nos próximos trimestres.</a:t>
            </a:r>
          </a:p>
          <a:p>
            <a:pPr>
              <a:buClrTx/>
              <a:buSzTx/>
              <a:buFontTx/>
            </a:pPr>
            <a:r>
              <a:rPr lang="pt-BR" sz="2000" kern="0" dirty="0" smtClean="0"/>
              <a:t>3. Consolidação fiscal deverá impactar negativamente a demanda doméstica nos próximos anos.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04" y="2000493"/>
            <a:ext cx="8070112" cy="526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3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7312545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</a:t>
            </a:r>
            <a:r>
              <a:rPr lang="pt-BR" sz="1100" dirty="0" smtClean="0">
                <a:solidFill>
                  <a:schemeClr val="tx1"/>
                </a:solidFill>
              </a:rPr>
              <a:t>IBGE</a:t>
            </a:r>
            <a:r>
              <a:rPr lang="pt-BR" sz="1100" i="0" dirty="0" smtClean="0">
                <a:solidFill>
                  <a:schemeClr val="tx1"/>
                </a:solidFill>
              </a:rPr>
              <a:t>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6" y="1039331"/>
            <a:ext cx="10044888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b="1" kern="0" dirty="0"/>
              <a:t>Brasil: Retração da demanda nos próximos trimestres.</a:t>
            </a:r>
          </a:p>
          <a:p>
            <a:pPr>
              <a:buClrTx/>
              <a:buSzTx/>
              <a:buFontTx/>
            </a:pPr>
            <a:r>
              <a:rPr lang="pt-BR" sz="2000" kern="0" dirty="0" smtClean="0"/>
              <a:t>4. Aumento salarial acima da produtividade prejudicou lucratividade das empresas.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42" y="1893685"/>
            <a:ext cx="8406588" cy="539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7312545"/>
            <a:ext cx="3076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</a:t>
            </a:r>
            <a:r>
              <a:rPr lang="pt-BR" sz="1100" dirty="0" smtClean="0">
                <a:solidFill>
                  <a:schemeClr val="tx1"/>
                </a:solidFill>
              </a:rPr>
              <a:t>BCB e </a:t>
            </a:r>
            <a:r>
              <a:rPr lang="pt-BR" sz="1100" dirty="0" err="1" smtClean="0">
                <a:solidFill>
                  <a:schemeClr val="tx1"/>
                </a:solidFill>
              </a:rPr>
              <a:t>Bloomberg</a:t>
            </a:r>
            <a:r>
              <a:rPr lang="pt-BR" sz="1100" i="0" dirty="0" smtClean="0">
                <a:solidFill>
                  <a:schemeClr val="tx1"/>
                </a:solidFill>
              </a:rPr>
              <a:t>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6" y="1086466"/>
            <a:ext cx="100448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i="0" kern="0" dirty="0" smtClean="0"/>
              <a:t>Brasil: </a:t>
            </a:r>
            <a:r>
              <a:rPr lang="pt-BR" kern="0" dirty="0" smtClean="0"/>
              <a:t>Redução da lucratividade prejudica emprego e investimento.</a:t>
            </a:r>
            <a:endParaRPr lang="pt-BR" sz="2000" kern="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93" y="1655293"/>
            <a:ext cx="8586191" cy="55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1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464653" y="1055111"/>
            <a:ext cx="10149927" cy="720197"/>
          </a:xfrm>
        </p:spPr>
        <p:txBody>
          <a:bodyPr/>
          <a:lstStyle/>
          <a:p>
            <a:r>
              <a:rPr lang="pt-BR" dirty="0" smtClean="0"/>
              <a:t>Brasil: Ciclo de demissão deve continuar nos próximos trimestres.</a:t>
            </a:r>
            <a:br>
              <a:rPr lang="pt-BR" dirty="0" smtClean="0"/>
            </a:br>
            <a:endParaRPr lang="pt-B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9427" y="7312545"/>
            <a:ext cx="3108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IBGE e BNP PAM. 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83" y="1756363"/>
            <a:ext cx="8587341" cy="551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0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7312545"/>
            <a:ext cx="3153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IBGE e BNP PAM.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6" y="1039331"/>
            <a:ext cx="100448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i="0" kern="0" dirty="0" smtClean="0"/>
              <a:t>Brasil: Elevada ociosidade contribuirá para a desinflação.</a:t>
            </a:r>
            <a:endParaRPr lang="pt-BR" sz="2000" kern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79" y="1651726"/>
            <a:ext cx="8750602" cy="561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7312545"/>
            <a:ext cx="27943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FGV e IBGE.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6" y="1075832"/>
            <a:ext cx="994919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i="0" kern="0" dirty="0" smtClean="0"/>
              <a:t>Brasil: Preço de commodities tem reduzido o impacto do BRL.</a:t>
            </a:r>
            <a:endParaRPr lang="pt-BR" kern="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42" y="1726907"/>
            <a:ext cx="8600097" cy="55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2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7312545"/>
            <a:ext cx="3076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</a:t>
            </a:r>
            <a:r>
              <a:rPr lang="pt-BR" sz="1100" dirty="0" smtClean="0">
                <a:solidFill>
                  <a:schemeClr val="tx1"/>
                </a:solidFill>
              </a:rPr>
              <a:t>IBGE e BNP PAM</a:t>
            </a:r>
            <a:r>
              <a:rPr lang="pt-BR" sz="1100" i="0" dirty="0" smtClean="0">
                <a:solidFill>
                  <a:schemeClr val="tx1"/>
                </a:solidFill>
              </a:rPr>
              <a:t>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6" y="1039331"/>
            <a:ext cx="10044888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i="0" kern="0" dirty="0" smtClean="0"/>
              <a:t>Brasil: Inflação deverá desacelerar substancialmente, em 2016.</a:t>
            </a:r>
          </a:p>
          <a:p>
            <a:pPr>
              <a:buClrTx/>
              <a:buSzTx/>
              <a:buFontTx/>
            </a:pPr>
            <a:r>
              <a:rPr lang="pt-BR" sz="2000" kern="0" dirty="0" smtClean="0"/>
              <a:t>Elevada </a:t>
            </a:r>
            <a:r>
              <a:rPr lang="pt-BR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incerteza</a:t>
            </a:r>
            <a:r>
              <a:rPr lang="pt-BR" sz="2000" kern="0" dirty="0" smtClean="0"/>
              <a:t> na formatação do ajuste fiscal prejudica nossa previsibilidade da projeção de inflação.</a:t>
            </a:r>
            <a:endParaRPr lang="pt-BR" sz="2000" i="0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29" y="1931615"/>
            <a:ext cx="8281271" cy="531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3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7312545"/>
            <a:ext cx="3140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BCB e JP Morgan 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6" y="1097098"/>
            <a:ext cx="994919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i="0" kern="0" dirty="0" smtClean="0"/>
              <a:t>Brasil: Contas externas devem melhorar substancialmente.</a:t>
            </a:r>
            <a:endParaRPr lang="pt-BR" kern="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58" y="1773827"/>
            <a:ext cx="8576709" cy="55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7312545"/>
            <a:ext cx="3095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MDIC e BNP PAM.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6" y="1097098"/>
            <a:ext cx="994919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i="0" kern="0" dirty="0" smtClean="0"/>
              <a:t>Brasil: Já está acontecendo um rápido ajuste das contas externas!</a:t>
            </a:r>
            <a:endParaRPr lang="pt-BR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0" y="1733832"/>
            <a:ext cx="8619239" cy="553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9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408655" y="1102047"/>
            <a:ext cx="10075050" cy="471571"/>
          </a:xfrm>
        </p:spPr>
        <p:txBody>
          <a:bodyPr/>
          <a:lstStyle/>
          <a:p>
            <a:r>
              <a:rPr lang="pt-BR" dirty="0" smtClean="0"/>
              <a:t>Ritmo de crescimento mundial está moderado.</a:t>
            </a:r>
            <a:endParaRPr lang="pt-BR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-9427" y="7312545"/>
            <a:ext cx="2710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</a:t>
            </a:r>
            <a:r>
              <a:rPr lang="pt-BR" sz="1100" i="0" dirty="0" err="1" smtClean="0">
                <a:solidFill>
                  <a:schemeClr val="tx1"/>
                </a:solidFill>
              </a:rPr>
              <a:t>Bloomberg</a:t>
            </a:r>
            <a:r>
              <a:rPr lang="pt-BR" sz="1100" i="0" dirty="0" smtClean="0">
                <a:solidFill>
                  <a:schemeClr val="tx1"/>
                </a:solidFill>
              </a:rPr>
              <a:t>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22" y="1665658"/>
            <a:ext cx="8755062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0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7" y="1024909"/>
            <a:ext cx="10044888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i="0" kern="0" dirty="0" smtClean="0"/>
              <a:t>Brasil: País possui fundamentos para superar a crise.</a:t>
            </a:r>
          </a:p>
          <a:p>
            <a:pPr>
              <a:buClrTx/>
              <a:buSzTx/>
              <a:buFontTx/>
            </a:pPr>
            <a:r>
              <a:rPr lang="pt-BR" sz="2000" kern="0" dirty="0" smtClean="0"/>
              <a:t>1. Elevada s</a:t>
            </a:r>
            <a:r>
              <a:rPr lang="pt-BR" sz="2000" i="0" kern="0" dirty="0" smtClean="0"/>
              <a:t>olvência das contas externas. </a:t>
            </a:r>
            <a:endParaRPr lang="pt-BR" sz="2000" kern="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-9427" y="7312545"/>
            <a:ext cx="3365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BCB, IPEA e BNP PAM..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09" y="2467874"/>
            <a:ext cx="5926691" cy="380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7" y="1901237"/>
            <a:ext cx="3994910" cy="256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8" y="4621093"/>
            <a:ext cx="3976575" cy="255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0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059329"/>
            <a:ext cx="10001250" cy="720197"/>
          </a:xfrm>
        </p:spPr>
        <p:txBody>
          <a:bodyPr/>
          <a:lstStyle/>
          <a:p>
            <a:r>
              <a:rPr lang="pt-BR" dirty="0" smtClean="0"/>
              <a:t>Brasil: País possui fundamentos </a:t>
            </a:r>
            <a:r>
              <a:rPr lang="pt-BR" dirty="0"/>
              <a:t>para </a:t>
            </a:r>
            <a:r>
              <a:rPr lang="pt-BR" dirty="0" smtClean="0"/>
              <a:t>superar a crise.</a:t>
            </a:r>
            <a:br>
              <a:rPr lang="pt-BR" dirty="0" smtClean="0"/>
            </a:br>
            <a:r>
              <a:rPr lang="pt-BR" sz="2000" dirty="0" smtClean="0"/>
              <a:t>2. Solvência das contas públicas precisa ser fortalecida por superávit primário em torno de 2% do PIB.</a:t>
            </a:r>
            <a:endParaRPr lang="pt-BR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9427" y="7312545"/>
            <a:ext cx="3070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BCB e BNP PAM..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6" y="1960349"/>
            <a:ext cx="8278997" cy="530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059329"/>
            <a:ext cx="10001250" cy="720197"/>
          </a:xfrm>
        </p:spPr>
        <p:txBody>
          <a:bodyPr/>
          <a:lstStyle/>
          <a:p>
            <a:r>
              <a:rPr lang="pt-BR" dirty="0" smtClean="0"/>
              <a:t>Brasil: País possui fundamentos </a:t>
            </a:r>
            <a:r>
              <a:rPr lang="pt-BR" dirty="0"/>
              <a:t>para </a:t>
            </a:r>
            <a:r>
              <a:rPr lang="pt-BR" dirty="0" smtClean="0"/>
              <a:t>superar a crise.</a:t>
            </a:r>
            <a:br>
              <a:rPr lang="pt-BR" dirty="0" smtClean="0"/>
            </a:br>
            <a:r>
              <a:rPr lang="pt-BR" sz="2000" dirty="0" smtClean="0"/>
              <a:t>3. População em idade ativa deve continuar crescendo na próxima década. </a:t>
            </a:r>
            <a:endParaRPr lang="pt-BR" sz="1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9427" y="7312545"/>
            <a:ext cx="2537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ONU..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28" y="1782396"/>
            <a:ext cx="8584697" cy="551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3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37" y="2003425"/>
            <a:ext cx="10466388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7FB4BA"/>
              </a:buClr>
              <a:buFont typeface="Arial Narrow" pitchFamily="34" charset="0"/>
              <a:buNone/>
            </a:pPr>
            <a:r>
              <a:rPr lang="pt-BR" altLang="ko-KR" sz="1400" dirty="0">
                <a:solidFill>
                  <a:schemeClr val="tx2"/>
                </a:solidFill>
                <a:latin typeface="Arial" charset="0"/>
                <a:ea typeface="Gulim" pitchFamily="34" charset="-127"/>
              </a:rPr>
              <a:t>	Este documento foi produzido pelo Banco BNP Paribas Brasil S.A. ou por suas empresas subsidiárias, coligadas e controladas, em conjunto denominadas "Banco BNP Paribas Brasil", com fins meramente informativos não se caracterizando como oferta ou solicitação de investimento ou desinvestimento de ativos; O Banco BNP Paribas Brasil S.A. é instituição financeira regularmente constituída e em funcionamento no país e devidamente autorizada pelo Banco Central do Brasil e habilitada pela Comissão de Valores Mobiliários para administrar fundos de investimentos; Esse documento contém informações e declarações prospectivas referentes ao Banco BNP Paribas Brasil e ao mercado em geral. Essas declarações não constituem fatos históricos e abrangem projeções financeiras e estimativas, bem como hipóteses sobre as quais estão baseadas declarações relativas a projetos, objetivos e expectativas relacionadas às operações, produtos e serviços futuros ou performances futuras. Essas declarações prospectivas podem ser identificadas pelas palavras «esperar», «antecipar», «acreditar», «planejar» ou «estimar», bem como por outros termos similares</a:t>
            </a:r>
            <a:r>
              <a:rPr lang="pt-BR" altLang="ko-KR" sz="1400" dirty="0" smtClean="0">
                <a:solidFill>
                  <a:schemeClr val="tx2"/>
                </a:solidFill>
                <a:latin typeface="Arial" charset="0"/>
                <a:ea typeface="Gulim" pitchFamily="34" charset="-127"/>
              </a:rPr>
              <a:t>; Informações </a:t>
            </a:r>
            <a:r>
              <a:rPr lang="pt-BR" altLang="ko-KR" sz="1400" dirty="0">
                <a:solidFill>
                  <a:schemeClr val="tx2"/>
                </a:solidFill>
                <a:latin typeface="Arial" charset="0"/>
                <a:ea typeface="Gulim" pitchFamily="34" charset="-127"/>
              </a:rPr>
              <a:t>e opiniões contidas neste documento foram obtidas de fontes públicas por nós consideradas confiáveis, porém nenhuma garantia, explicita ou implícita, é assegurada de que as informações são acuradas ou completas, e em hipótese alguma podemos garantir a sua ocorrência; O BNP Paribas Brasil não assume qualquer compromisso de publicar atualizações ou revisões dessas previsões; O BNP Paribas Brasil não se responsabiliza por eventual perda causada pelo uso de qualquer informação contida neste documento; Este documento foi produzido pelo BNP Paribas Brasil S.A. e é de uso exclusivo do destinatário, não podendo ser reproduzido, ao todo ou em parte, sem prévio consentimento do BNP Paribas Brasil S.A. Caso V.Sa. não seja o destinatário pretendido, qualquer divulgação, cópia, distribuição ou qualquer ação conduzida ou omitida para que se baseie nisso, é proibida e pode ser considerada ilegal. A rentabilidade divulgada já é líquida das taxas de administração, de performance e dos outros custos pertinentes ao fundo. A rentabilidade divulgada não é líquida de impostos; O Valor da cota, patrimônio e rentabilidade são divulgados diariamente em jornal de grande circulação;  Fundos de investimento não contam com garantia do administrador do fundo, do gestor da carteira, de qualquer mecanismo de seguro ou, ainda, do fundo garantidor de créditos - FGC; A rentabilidade passada não constitui garantia nem promessa de rentabilidade futura; Para a avaliação de performance de fundos de investimento, é recomendável uma análise de no mínimo doze meses; É recomendada a leitura cuidadosa do prospecto e regulamento dos fundos de investimento pelo investidor ao aplicar seus recursos; Acesse nosso site: www.bnpparibas.com.br</a:t>
            </a:r>
            <a:endParaRPr lang="pt-BR" sz="1400" dirty="0">
              <a:solidFill>
                <a:schemeClr val="tx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39738" y="1182688"/>
            <a:ext cx="97297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r>
              <a:rPr lang="pt-BR" dirty="0" err="1" smtClean="0">
                <a:solidFill>
                  <a:schemeClr val="tx2"/>
                </a:solidFill>
              </a:rPr>
              <a:t>Disclaimer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8793" y="1052617"/>
            <a:ext cx="1009532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 defTabSz="880770"/>
            <a:r>
              <a:rPr lang="pt-BR" i="0" dirty="0" smtClean="0"/>
              <a:t>EUA: Ritmo de expansão deverá desacelerar no próximo ano.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9427" y="7312545"/>
            <a:ext cx="2710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</a:t>
            </a:r>
            <a:r>
              <a:rPr lang="pt-BR" sz="1100" i="0" dirty="0" err="1" smtClean="0">
                <a:solidFill>
                  <a:schemeClr val="tx1"/>
                </a:solidFill>
              </a:rPr>
              <a:t>Bloomberg</a:t>
            </a:r>
            <a:r>
              <a:rPr lang="pt-BR" sz="1100" i="0" dirty="0" smtClean="0">
                <a:solidFill>
                  <a:schemeClr val="tx1"/>
                </a:solidFill>
              </a:rPr>
              <a:t>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88" y="1722415"/>
            <a:ext cx="8640504" cy="554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4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089025"/>
            <a:ext cx="9726613" cy="443198"/>
          </a:xfrm>
        </p:spPr>
        <p:txBody>
          <a:bodyPr/>
          <a:lstStyle/>
          <a:p>
            <a:r>
              <a:rPr lang="pt-BR" dirty="0" smtClean="0"/>
              <a:t>Ásia: Indicadores sugerem desaquecimento mais intenso.</a:t>
            </a:r>
            <a:endParaRPr lang="pt-BR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427" y="7312545"/>
            <a:ext cx="2678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err="1" smtClean="0">
                <a:solidFill>
                  <a:schemeClr val="tx1"/>
                </a:solidFill>
              </a:rPr>
              <a:t>Fonte:Bloomberg</a:t>
            </a:r>
            <a:r>
              <a:rPr lang="pt-BR" sz="1100" i="0" dirty="0" smtClean="0">
                <a:solidFill>
                  <a:schemeClr val="tx1"/>
                </a:solidFill>
              </a:rPr>
              <a:t>. </a:t>
            </a:r>
            <a:r>
              <a:rPr lang="pt-BR" sz="1100" i="0" dirty="0">
                <a:solidFill>
                  <a:schemeClr val="tx1"/>
                </a:solidFill>
              </a:rPr>
              <a:t>Elab</a:t>
            </a:r>
            <a:r>
              <a:rPr lang="pt-BR" sz="1100" i="0" dirty="0" smtClean="0">
                <a:solidFill>
                  <a:schemeClr val="tx1"/>
                </a:solidFill>
              </a:rPr>
              <a:t>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6" y="1739874"/>
            <a:ext cx="8629871" cy="554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3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8793" y="1052617"/>
            <a:ext cx="1009532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 defTabSz="880770"/>
            <a:r>
              <a:rPr lang="pt-BR" i="0" dirty="0" smtClean="0"/>
              <a:t>Moderação mundial reduz preço de commodities.</a:t>
            </a:r>
            <a:endParaRPr lang="pt-B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9427" y="7312545"/>
            <a:ext cx="2710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</a:t>
            </a:r>
            <a:r>
              <a:rPr lang="pt-BR" sz="1100" i="0" dirty="0" err="1" smtClean="0">
                <a:solidFill>
                  <a:schemeClr val="tx1"/>
                </a:solidFill>
              </a:rPr>
              <a:t>Bloomberg</a:t>
            </a:r>
            <a:r>
              <a:rPr lang="pt-BR" sz="1100" i="0" dirty="0" smtClean="0">
                <a:solidFill>
                  <a:schemeClr val="tx1"/>
                </a:solidFill>
              </a:rPr>
              <a:t>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87" y="1657386"/>
            <a:ext cx="8718707" cy="559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9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8793" y="1052617"/>
            <a:ext cx="1009532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 defTabSz="880770"/>
            <a:r>
              <a:rPr lang="pt-BR" i="0" dirty="0" smtClean="0"/>
              <a:t>Queda do preço de commodities reduz expectativa de inflação.</a:t>
            </a:r>
            <a:endParaRPr lang="pt-B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9427" y="7312545"/>
            <a:ext cx="2710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</a:t>
            </a:r>
            <a:r>
              <a:rPr lang="pt-BR" sz="1100" i="0" dirty="0" err="1" smtClean="0">
                <a:solidFill>
                  <a:schemeClr val="tx1"/>
                </a:solidFill>
              </a:rPr>
              <a:t>Bloomberg</a:t>
            </a:r>
            <a:r>
              <a:rPr lang="pt-BR" sz="1100" i="0" dirty="0" smtClean="0">
                <a:solidFill>
                  <a:schemeClr val="tx1"/>
                </a:solidFill>
              </a:rPr>
              <a:t>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3" y="1743737"/>
            <a:ext cx="8607004" cy="552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7312545"/>
            <a:ext cx="30380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</a:t>
            </a:r>
            <a:r>
              <a:rPr lang="pt-BR" sz="1100" dirty="0" smtClean="0">
                <a:solidFill>
                  <a:schemeClr val="tx1"/>
                </a:solidFill>
              </a:rPr>
              <a:t>BCB e BNP PAM</a:t>
            </a:r>
            <a:r>
              <a:rPr lang="pt-BR" sz="1100" i="0" dirty="0" smtClean="0">
                <a:solidFill>
                  <a:schemeClr val="tx1"/>
                </a:solidFill>
              </a:rPr>
              <a:t>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6" y="1039331"/>
            <a:ext cx="994919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kern="0" dirty="0" smtClean="0"/>
              <a:t>Brasil: Projetamos forte retração da atividade em 2015 . . 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28" y="1704076"/>
            <a:ext cx="8652504" cy="555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7312545"/>
            <a:ext cx="30380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</a:t>
            </a:r>
            <a:r>
              <a:rPr lang="pt-BR" sz="1100" dirty="0" smtClean="0">
                <a:solidFill>
                  <a:schemeClr val="tx1"/>
                </a:solidFill>
              </a:rPr>
              <a:t>BCB e BNP PAM</a:t>
            </a:r>
            <a:r>
              <a:rPr lang="pt-BR" sz="1100" i="0" dirty="0" smtClean="0">
                <a:solidFill>
                  <a:schemeClr val="tx1"/>
                </a:solidFill>
              </a:rPr>
              <a:t>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6" y="1039331"/>
            <a:ext cx="994919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kern="0" dirty="0" smtClean="0"/>
              <a:t>Brasil: . . . e em 2016.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89" y="1697942"/>
            <a:ext cx="8661769" cy="556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3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7312545"/>
            <a:ext cx="2390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0" dirty="0" smtClean="0">
                <a:solidFill>
                  <a:schemeClr val="tx1"/>
                </a:solidFill>
              </a:rPr>
              <a:t>Fonte: </a:t>
            </a:r>
            <a:r>
              <a:rPr lang="pt-BR" sz="1100" dirty="0" smtClean="0">
                <a:solidFill>
                  <a:schemeClr val="tx1"/>
                </a:solidFill>
              </a:rPr>
              <a:t>BCB</a:t>
            </a:r>
            <a:r>
              <a:rPr lang="pt-BR" sz="1100" i="0" dirty="0" smtClean="0">
                <a:solidFill>
                  <a:schemeClr val="tx1"/>
                </a:solidFill>
              </a:rPr>
              <a:t>. Elaboração: BNP Paribas AM.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23876" y="1039331"/>
            <a:ext cx="10044888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5pPr>
            <a:lvl6pPr marL="4572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6pPr>
            <a:lvl7pPr marL="9144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7pPr>
            <a:lvl8pPr marL="13716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8pPr>
            <a:lvl9pPr marL="1828800" algn="l" defTabSz="10429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536F89"/>
                </a:solidFill>
                <a:latin typeface="Arial Narrow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pt-BR" b="1" kern="0" dirty="0"/>
              <a:t>Brasil: Retração da demanda nos próximos trimestres.</a:t>
            </a:r>
          </a:p>
          <a:p>
            <a:pPr>
              <a:buClrTx/>
              <a:buSzTx/>
              <a:buFontTx/>
            </a:pPr>
            <a:r>
              <a:rPr lang="pt-BR" sz="2000" kern="0" dirty="0" smtClean="0"/>
              <a:t>1. Não existe espaço para aumento da alavancagem das famílias.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7" y="1880803"/>
            <a:ext cx="8389082" cy="538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6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Co_A4H">
  <a:themeElements>
    <a:clrScheme name="BNPP IP">
      <a:dk1>
        <a:srgbClr val="000000"/>
      </a:dk1>
      <a:lt1>
        <a:srgbClr val="FFFFFF"/>
      </a:lt1>
      <a:dk2>
        <a:srgbClr val="004878"/>
      </a:dk2>
      <a:lt2>
        <a:srgbClr val="641A49"/>
      </a:lt2>
      <a:accent1>
        <a:srgbClr val="004632"/>
      </a:accent1>
      <a:accent2>
        <a:srgbClr val="95003F"/>
      </a:accent2>
      <a:accent3>
        <a:srgbClr val="B40B1A"/>
      </a:accent3>
      <a:accent4>
        <a:srgbClr val="5E87B2"/>
      </a:accent4>
      <a:accent5>
        <a:srgbClr val="BA398A"/>
      </a:accent5>
      <a:accent6>
        <a:srgbClr val="BDCF30"/>
      </a:accent6>
      <a:hlink>
        <a:srgbClr val="D15F34"/>
      </a:hlink>
      <a:folHlink>
        <a:srgbClr val="B6CEE8"/>
      </a:folHlink>
    </a:clrScheme>
    <a:fontScheme name="PPT_templateCo_A4H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488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fr-FR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488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fr-FR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  <a:ea typeface="MS Gothic" pitchFamily="49" charset="-128"/>
          </a:defRPr>
        </a:defPPr>
      </a:lstStyle>
    </a:lnDef>
  </a:objectDefaults>
  <a:extraClrSchemeLst>
    <a:extraClrScheme>
      <a:clrScheme name="PPT_templateCo_A4H 1">
        <a:dk1>
          <a:srgbClr val="000000"/>
        </a:dk1>
        <a:lt1>
          <a:srgbClr val="FFFFFF"/>
        </a:lt1>
        <a:dk2>
          <a:srgbClr val="536F89"/>
        </a:dk2>
        <a:lt2>
          <a:srgbClr val="A49363"/>
        </a:lt2>
        <a:accent1>
          <a:srgbClr val="004878"/>
        </a:accent1>
        <a:accent2>
          <a:srgbClr val="5E87B2"/>
        </a:accent2>
        <a:accent3>
          <a:srgbClr val="FFFFFF"/>
        </a:accent3>
        <a:accent4>
          <a:srgbClr val="000000"/>
        </a:accent4>
        <a:accent5>
          <a:srgbClr val="AAB1BE"/>
        </a:accent5>
        <a:accent6>
          <a:srgbClr val="547AA1"/>
        </a:accent6>
        <a:hlink>
          <a:srgbClr val="641A49"/>
        </a:hlink>
        <a:folHlink>
          <a:srgbClr val="BA3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 PowerPoint Landscape" ma:contentTypeID="0x01010072D216D26C039141B9A45FF0784657AA3B4400007C75F4AABB8842AED5F06E1E96A121" ma:contentTypeVersion="223" ma:contentTypeDescription="" ma:contentTypeScope="" ma:versionID="57fd21c6abc1dac6e807abf28c55690f">
  <xsd:schema xmlns:xsd="http://www.w3.org/2001/XMLSchema" xmlns:p="http://schemas.microsoft.com/office/2006/metadata/properties" xmlns:ns2="e07c18b2-2d1e-4a50-b98b-191de107a49c" targetNamespace="http://schemas.microsoft.com/office/2006/metadata/properties" ma:root="true" ma:fieldsID="8861437f98815bc9fa6574f112158177" ns2:_="">
    <xsd:import namespace="e07c18b2-2d1e-4a50-b98b-191de107a49c"/>
    <xsd:element name="properties">
      <xsd:complexType>
        <xsd:sequence>
          <xsd:element name="documentManagement">
            <xsd:complexType>
              <xsd:all>
                <xsd:element ref="ns2:CMLDescription" minOccurs="0"/>
                <xsd:element ref="ns2:CMLLanguage"/>
                <xsd:element ref="ns2:CMLDocumentEndDate"/>
                <xsd:element ref="ns2:CMLOwner"/>
                <xsd:element ref="ns2:CMLProductCode" minOccurs="0"/>
                <xsd:element ref="ns2:CMLWebPortalPublishing" minOccurs="0"/>
                <xsd:element ref="ns2:CMLPortalPublicationDate"/>
                <xsd:element ref="ns2:CMLPortalUnPublicationDate"/>
                <xsd:element ref="ns2:CMLProductName"/>
                <xsd:element ref="ns2:CMLShareName" minOccurs="0"/>
                <xsd:element ref="ns2:CMLPeriodicity" minOccurs="0"/>
                <xsd:element ref="ns2:CMLAssetClassId" minOccurs="0"/>
                <xsd:element ref="ns2:CMLProductCodeType" minOccurs="0"/>
                <xsd:element ref="ns2:CMLShareCodeType" minOccurs="0"/>
                <xsd:element ref="ns2:CMLOrigin"/>
                <xsd:element ref="ns2:CMLDocumentStartDate" minOccurs="0"/>
                <xsd:element ref="ns2:CMLCredentials" minOccurs="0"/>
                <xsd:element ref="ns2:CMLPortalDateOfPublishing" minOccurs="0"/>
                <xsd:element ref="ns2:CMLAssetClassLevel1"/>
                <xsd:element ref="ns2:CMLAssetClassLevel2"/>
                <xsd:element ref="ns2:CMLAssetClassLevel3"/>
                <xsd:element ref="ns2:CMLAssetClassLevel4"/>
                <xsd:element ref="ns2:CMLPath" minOccurs="0"/>
                <xsd:element ref="ns2:CMLCurrency" minOccurs="0"/>
                <xsd:element ref="ns2:CMLShareCode" minOccurs="0"/>
                <xsd:element ref="ns2:CMLSegment"/>
                <xsd:element ref="ns2:CMLTeam" minOccurs="0"/>
                <xsd:element ref="ns2:CMLPublicationCountry" minOccurs="0"/>
                <xsd:element ref="ns2:CMLDistributionNetwork" minOccurs="0"/>
                <xsd:element ref="ns2:CMLBrandName" minOccurs="0"/>
                <xsd:element ref="ns2:CMLDistributionCountries" minOccurs="0"/>
                <xsd:element ref="ns2:CMLISINCode" minOccurs="0"/>
                <xsd:element ref="ns2:CMLClosedProducts" minOccurs="0"/>
                <xsd:element ref="ns2:CMLDocument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7c18b2-2d1e-4a50-b98b-191de107a49c" elementFormDefault="qualified">
    <xsd:import namespace="http://schemas.microsoft.com/office/2006/documentManagement/types"/>
    <xsd:element name="CMLDescription" ma:index="2" nillable="true" ma:displayName="Description" ma:internalName="CMLDescription">
      <xsd:simpleType>
        <xsd:restriction base="dms:Text">
          <xsd:maxLength value="255"/>
        </xsd:restriction>
      </xsd:simpleType>
    </xsd:element>
    <xsd:element name="CMLLanguage" ma:index="3" ma:displayName="Language" ma:list="28f9bda8-876e-4345-a435-7d6b74de133c" ma:internalName="CMLLanguage" ma:readOnly="false" ma:showField="LanguageText" ma:web="312c078e-09ac-435a-be90-215b8d7db3e6">
      <xsd:simpleType>
        <xsd:restriction base="dms:Unknown"/>
      </xsd:simpleType>
    </xsd:element>
    <xsd:element name="CMLDocumentEndDate" ma:index="4" ma:displayName="Date" ma:description="This is the date of the period covered by the document or the date of publication, NOT the date it is uploaded on to the CML. E.g. if it is a December 2011 report published on 15/01/2012 then you should type 31/12/2011." ma:format="DateOnly" ma:internalName="CMLDocumentEndDate">
      <xsd:simpleType>
        <xsd:restriction base="dms:DateTime"/>
      </xsd:simpleType>
    </xsd:element>
    <xsd:element name="CMLOwner" ma:index="5" ma:displayName="Owner" ma:list="UserInfo" ma:internalName="CML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MLProductCode" ma:index="6" nillable="true" ma:displayName="Related Fund(s)" ma:hidden="true" ma:list="7dd681a1-b04c-4591-ac31-638aa988e544" ma:internalName="CMLProductCode" ma:readOnly="false" ma:showField="IdentifiantPTF2" ma:web="12079740-386b-4d12-9026-74ec48149703">
      <xsd:simpleType>
        <xsd:restriction base="dms:Unknown"/>
      </xsd:simpleType>
    </xsd:element>
    <xsd:element name="CMLWebPortalPublishing" ma:index="7" nillable="true" ma:displayName="To be published on Wipi and/or the internet ?" ma:default="0" ma:description="If you check this box, your document will be published on Wipi and/or the internet within 24 hours. Be careful! When you re-edit properties, this box will not be checked although your former request has been taken into account." ma:hidden="true" ma:internalName="CMLWebPortalPublishing" ma:readOnly="false">
      <xsd:simpleType>
        <xsd:restriction base="dms:Boolean"/>
      </xsd:simpleType>
    </xsd:element>
    <xsd:element name="CMLPortalPublicationDate" ma:index="8" ma:displayName="Portal Publication Date" ma:default="[today]" ma:format="DateOnly" ma:hidden="true" ma:internalName="CMLPortalPublicationDate" ma:readOnly="false">
      <xsd:simpleType>
        <xsd:restriction base="dms:DateTime"/>
      </xsd:simpleType>
    </xsd:element>
    <xsd:element name="CMLPortalUnPublicationDate" ma:index="9" ma:displayName="Portal Unpublication Date" ma:default="2100-12-31T00:00:00Z" ma:format="DateOnly" ma:hidden="true" ma:internalName="CMLPortalUnPublicationDate" ma:readOnly="false">
      <xsd:simpleType>
        <xsd:restriction base="dms:DateTime"/>
      </xsd:simpleType>
    </xsd:element>
    <xsd:element name="CMLProductName" ma:index="10" ma:displayName="Product Name" ma:hidden="true" ma:list="7dd681a1-b04c-4591-ac31-638aa988e544" ma:internalName="CMLProductName" ma:readOnly="false" ma:showField="Title" ma:web="12079740-386b-4d12-9026-74ec48149703">
      <xsd:simpleType>
        <xsd:restriction base="dms:Unknown"/>
      </xsd:simpleType>
    </xsd:element>
    <xsd:element name="CMLShareName" ma:index="11" nillable="true" ma:displayName="Share Name" ma:hidden="true" ma:list="894a8e04-d206-41ac-be28-00f5ddf570c3" ma:internalName="CMLShareName" ma:readOnly="false" ma:showField="Title" ma:web="12079740-386b-4d12-9026-74ec48149703">
      <xsd:simpleType>
        <xsd:restriction base="dms:Unknown"/>
      </xsd:simpleType>
    </xsd:element>
    <xsd:element name="CMLPeriodicity" ma:index="12" nillable="true" ma:displayName="Periodicity" ma:list="92360ff0-526f-4817-a5e7-42abe7cc69f7" ma:internalName="CMLPeriodicity" ma:readOnly="false" ma:showField="PeriodicityText" ma:web="312c078e-09ac-435a-be90-215b8d7db3e6">
      <xsd:simpleType>
        <xsd:restriction base="dms:Unknown"/>
      </xsd:simpleType>
    </xsd:element>
    <xsd:element name="CMLAssetClassId" ma:index="13" nillable="true" ma:displayName="Asset Class Id" ma:hidden="true" ma:list="7dd681a1-b04c-4591-ac31-638aa988e544" ma:internalName="CMLAssetClassId" ma:readOnly="false" ma:showField="ClasseActifs" ma:web="12079740-386b-4d12-9026-74ec48149703">
      <xsd:simpleType>
        <xsd:restriction base="dms:Unknown"/>
      </xsd:simpleType>
    </xsd:element>
    <xsd:element name="CMLProductCodeType" ma:index="14" nillable="true" ma:displayName="Product Code Type" ma:hidden="true" ma:list="7dd681a1-b04c-4591-ac31-638aa988e544" ma:internalName="CMLProductCodeType" ma:readOnly="false" ma:showField="Title" ma:web="12079740-386b-4d12-9026-74ec48149703">
      <xsd:simpleType>
        <xsd:restriction base="dms:Unknown"/>
      </xsd:simpleType>
    </xsd:element>
    <xsd:element name="CMLShareCodeType" ma:index="15" nillable="true" ma:displayName="Share Code Type" ma:hidden="true" ma:list="894a8e04-d206-41ac-be28-00f5ddf570c3" ma:internalName="CMLShareCodeType" ma:readOnly="false" ma:showField="TypePart" ma:web="12079740-386b-4d12-9026-74ec48149703">
      <xsd:simpleType>
        <xsd:restriction base="dms:Unknown"/>
      </xsd:simpleType>
    </xsd:element>
    <xsd:element name="CMLOrigin" ma:index="16" ma:displayName="Origin" ma:hidden="true" ma:list="b83963cc-a2ab-4406-bedc-2ec9315b4040" ma:internalName="CMLOrigin" ma:readOnly="false" ma:showField="ProvenanceText" ma:web="312c078e-09ac-435a-be90-215b8d7db3e6">
      <xsd:simpleType>
        <xsd:restriction base="dms:Unknown"/>
      </xsd:simpleType>
    </xsd:element>
    <xsd:element name="CMLDocumentStartDate" ma:index="23" nillable="true" ma:displayName="Document Start Date" ma:format="DateOnly" ma:hidden="true" ma:internalName="CMLDocumentStartDate" ma:readOnly="false">
      <xsd:simpleType>
        <xsd:restriction base="dms:DateTime"/>
      </xsd:simpleType>
    </xsd:element>
    <xsd:element name="CMLCredentials" ma:index="24" nillable="true" ma:displayName="Credentials" ma:hidden="true" ma:internalName="CMLCredentials" ma:readOnly="false">
      <xsd:simpleType>
        <xsd:restriction base="dms:Text">
          <xsd:maxLength value="255"/>
        </xsd:restriction>
      </xsd:simpleType>
    </xsd:element>
    <xsd:element name="CMLPortalDateOfPublishing" ma:index="25" nillable="true" ma:displayName="Portal Date Of Publishing" ma:format="DateOnly" ma:hidden="true" ma:internalName="CMLPortalDateOfPublishing" ma:readOnly="false">
      <xsd:simpleType>
        <xsd:restriction base="dms:DateTime"/>
      </xsd:simpleType>
    </xsd:element>
    <xsd:element name="CMLAssetClassLevel1" ma:index="26" ma:displayName="Asset Class Level 1" ma:hidden="true" ma:list="3233ae2c-883c-48d3-bf83-4c55f1ef7f08" ma:internalName="CMLAssetClassLevel1" ma:readOnly="false" ma:showField="AssetClassLevel1Name" ma:web="12079740-386b-4d12-9026-74ec48149703">
      <xsd:simpleType>
        <xsd:restriction base="dms:Unknown"/>
      </xsd:simpleType>
    </xsd:element>
    <xsd:element name="CMLAssetClassLevel2" ma:index="27" ma:displayName="Asset Class Level 2" ma:hidden="true" ma:list="3233ae2c-883c-48d3-bf83-4c55f1ef7f08" ma:internalName="CMLAssetClassLevel2" ma:readOnly="false" ma:showField="AssetClassLevel2Name" ma:web="12079740-386b-4d12-9026-74ec48149703">
      <xsd:simpleType>
        <xsd:restriction base="dms:Unknown"/>
      </xsd:simpleType>
    </xsd:element>
    <xsd:element name="CMLAssetClassLevel3" ma:index="28" ma:displayName="Asset Class Level 3" ma:hidden="true" ma:list="3233ae2c-883c-48d3-bf83-4c55f1ef7f08" ma:internalName="CMLAssetClassLevel3" ma:readOnly="false" ma:showField="AssetClassLevel3Name" ma:web="12079740-386b-4d12-9026-74ec48149703">
      <xsd:simpleType>
        <xsd:restriction base="dms:Unknown"/>
      </xsd:simpleType>
    </xsd:element>
    <xsd:element name="CMLAssetClassLevel4" ma:index="29" ma:displayName="Asset Class Level 4" ma:hidden="true" ma:list="3233ae2c-883c-48d3-bf83-4c55f1ef7f08" ma:internalName="CMLAssetClassLevel4" ma:readOnly="false" ma:showField="AssetClassLevel4Name" ma:web="12079740-386b-4d12-9026-74ec48149703">
      <xsd:simpleType>
        <xsd:restriction base="dms:Unknown"/>
      </xsd:simpleType>
    </xsd:element>
    <xsd:element name="CMLPath" ma:index="30" nillable="true" ma:displayName="Path" ma:hidden="true" ma:internalName="CMLPath" ma:readOnly="false">
      <xsd:simpleType>
        <xsd:restriction base="dms:Text">
          <xsd:maxLength value="255"/>
        </xsd:restriction>
      </xsd:simpleType>
    </xsd:element>
    <xsd:element name="CMLCurrency" ma:index="31" nillable="true" ma:displayName="Currency" ma:hidden="true" ma:list="3e566561-dcef-4e8b-83c1-21e3f6c11428" ma:internalName="CMLCurrency" ma:readOnly="false" ma:showField="CurrencyText" ma:web="312c078e-09ac-435a-be90-215b8d7db3e6">
      <xsd:simpleType>
        <xsd:restriction base="dms:Unknown"/>
      </xsd:simpleType>
    </xsd:element>
    <xsd:element name="CMLShareCode" ma:index="32" nillable="true" ma:displayName="Share Code" ma:hidden="true" ma:list="894a8e04-d206-41ac-be28-00f5ddf570c3" ma:internalName="CMLShareCode" ma:readOnly="false" ma:showField="IdentifiantPart2" ma:web="12079740-386b-4d12-9026-74ec48149703">
      <xsd:simpleType>
        <xsd:restriction base="dms:Unknown"/>
      </xsd:simpleType>
    </xsd:element>
    <xsd:element name="CMLSegment" ma:index="33" ma:displayName="Investment Centre Segment" ma:hidden="true" ma:list="{cc43dd63-711b-49ea-bd0a-b7c31a6c3cda}" ma:internalName="CMLSegment" ma:readOnly="false" ma:showField="Segment" ma:web="{312c078e-09ac-435a-be90-215b8d7db3e6}">
      <xsd:simpleType>
        <xsd:restriction base="dms:Lookup"/>
      </xsd:simpleType>
    </xsd:element>
    <xsd:element name="CMLTeam" ma:index="34" nillable="true" ma:displayName="Investment Centre Team" ma:hidden="true" ma:list="{cc43dd63-711b-49ea-bd0a-b7c31a6c3cda}" ma:internalName="CMLTeam" ma:readOnly="false" ma:showField="Team" ma:web="{312c078e-09ac-435a-be90-215b8d7db3e6}">
      <xsd:simpleType>
        <xsd:restriction base="dms:Lookup"/>
      </xsd:simpleType>
    </xsd:element>
    <xsd:element name="CMLPublicationCountry" ma:index="35" nillable="true" ma:displayName="Publication Country" ma:hidden="true" ma:list="176068a2-36e6-4a78-a2c2-0201997a9061" ma:internalName="CMLPublicationCountry" ma:readOnly="false" ma:showField="CountryText" ma:web="312c078e-09ac-435a-be90-215b8d7db3e6">
      <xsd:simpleType>
        <xsd:restriction base="dms:Unknown"/>
      </xsd:simpleType>
    </xsd:element>
    <xsd:element name="CMLDistributionNetwork" ma:index="36" nillable="true" ma:displayName="Distribution Network" ma:hidden="true" ma:list="b01b6765-448c-4aaf-9825-a8639cec0d6d" ma:internalName="CMLDistributionNetwork" ma:readOnly="false" ma:showField="DistributionNetworkText" ma:web="312c078e-09ac-435a-be90-215b8d7db3e6">
      <xsd:simpleType>
        <xsd:restriction base="dms:Unknown"/>
      </xsd:simpleType>
    </xsd:element>
    <xsd:element name="CMLBrandName" ma:index="37" nillable="true" ma:displayName="Brand Name" ma:hidden="true" ma:internalName="CMLBrandName" ma:readOnly="false">
      <xsd:simpleType>
        <xsd:restriction base="dms:Text">
          <xsd:maxLength value="255"/>
        </xsd:restriction>
      </xsd:simpleType>
    </xsd:element>
    <xsd:element name="CMLDistributionCountries" ma:index="38" nillable="true" ma:displayName="Distribution Countries" ma:hidden="true" ma:list="eacfa509-bc4a-4ee4-b2ba-43418b6a0be0" ma:internalName="CMLDistributionCountries" ma:readOnly="false" ma:showField="Title" ma:web="312c078e-09ac-435a-be90-215b8d7db3e6">
      <xsd:simpleType>
        <xsd:restriction base="dms:Unknown"/>
      </xsd:simpleType>
    </xsd:element>
    <xsd:element name="CMLISINCode" ma:index="39" nillable="true" ma:displayName="ISIN Code" ma:hidden="true" ma:list="894a8e04-d206-41ac-be28-00f5ddf570c3" ma:internalName="CMLISINCode" ma:readOnly="false" ma:showField="CodeISIN" ma:web="12079740-386b-4d12-9026-74ec48149703">
      <xsd:simpleType>
        <xsd:restriction base="dms:Unknown"/>
      </xsd:simpleType>
    </xsd:element>
    <xsd:element name="CMLClosedProducts" ma:index="40" nillable="true" ma:displayName="Closed Products Flag" ma:default="0" ma:description="Column enabling to filter on Doucments linked to closed Products (ie. funds or shares)" ma:hidden="true" ma:internalName="CMLClosedProducts" ma:readOnly="false">
      <xsd:simpleType>
        <xsd:restriction base="dms:Boolean"/>
      </xsd:simpleType>
    </xsd:element>
    <xsd:element name="CMLDocumentStatus" ma:index="41" nillable="true" ma:displayName="Document status" ma:default="Added" ma:format="Dropdown" ma:internalName="CMLDocumentStatus" ma:readOnly="false">
      <xsd:simpleType>
        <xsd:restriction base="dms:Choice">
          <xsd:enumeration value="Added"/>
          <xsd:enumeration value="Updated"/>
          <xsd:enumeration value="Dele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opic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MLProductCode xmlns="e07c18b2-2d1e-4a50-b98b-191de107a49c" xsi:nil="true"/>
    <CMLProductName xmlns="e07c18b2-2d1e-4a50-b98b-191de107a49c"/>
    <CMLAssetClassId xmlns="e07c18b2-2d1e-4a50-b98b-191de107a49c" xsi:nil="true"/>
    <CMLISINCode xmlns="e07c18b2-2d1e-4a50-b98b-191de107a49c" xsi:nil="true"/>
    <CMLOwner xmlns="e07c18b2-2d1e-4a50-b98b-191de107a49c">
      <UserInfo xmlns="e07c18b2-2d1e-4a50-b98b-191de107a49c">
        <DisplayName xmlns="e07c18b2-2d1e-4a50-b98b-191de107a49c"/>
        <AccountId xmlns="e07c18b2-2d1e-4a50-b98b-191de107a49c">399</AccountId>
        <AccountType xmlns="e07c18b2-2d1e-4a50-b98b-191de107a49c"/>
      </UserInfo>
    </CMLOwner>
    <CMLProductCodeType xmlns="e07c18b2-2d1e-4a50-b98b-191de107a49c" xsi:nil="true"/>
    <CMLPeriodicity xmlns="e07c18b2-2d1e-4a50-b98b-191de107a49c">7</CMLPeriodicity>
    <CMLAssetClassLevel4 xmlns="e07c18b2-2d1e-4a50-b98b-191de107a49c"/>
    <CMLDescription xmlns="e07c18b2-2d1e-4a50-b98b-191de107a49c" xsi:nil="true"/>
    <CMLPortalUnPublicationDate xmlns="e07c18b2-2d1e-4a50-b98b-191de107a49c">2100-12-31T03:00:00+00:00</CMLPortalUnPublicationDate>
    <CMLTeam xmlns="e07c18b2-2d1e-4a50-b98b-191de107a49c" xsi:nil="true"/>
    <CMLShareName xmlns="e07c18b2-2d1e-4a50-b98b-191de107a49c" xsi:nil="true"/>
    <CMLShareCodeType xmlns="e07c18b2-2d1e-4a50-b98b-191de107a49c" xsi:nil="true"/>
    <CMLCredentials xmlns="e07c18b2-2d1e-4a50-b98b-191de107a49c" xsi:nil="true"/>
    <CMLAssetClassLevel1 xmlns="e07c18b2-2d1e-4a50-b98b-191de107a49c"/>
    <CMLPublicationCountry xmlns="e07c18b2-2d1e-4a50-b98b-191de107a49c" xsi:nil="true"/>
    <CMLAssetClassLevel3 xmlns="e07c18b2-2d1e-4a50-b98b-191de107a49c"/>
    <CMLDocumentStartDate xmlns="e07c18b2-2d1e-4a50-b98b-191de107a49c" xsi:nil="true"/>
    <CMLAssetClassLevel2 xmlns="e07c18b2-2d1e-4a50-b98b-191de107a49c"/>
    <CMLShareCode xmlns="e07c18b2-2d1e-4a50-b98b-191de107a49c" xsi:nil="true"/>
    <CMLSegment xmlns="e07c18b2-2d1e-4a50-b98b-191de107a49c"/>
    <CMLBrandName xmlns="e07c18b2-2d1e-4a50-b98b-191de107a49c" xsi:nil="true"/>
    <CMLCurrency xmlns="e07c18b2-2d1e-4a50-b98b-191de107a49c" xsi:nil="true"/>
    <CMLDistributionCountries xmlns="e07c18b2-2d1e-4a50-b98b-191de107a49c" xsi:nil="true"/>
    <CMLDocumentStatus xmlns="e07c18b2-2d1e-4a50-b98b-191de107a49c">Added</CMLDocumentStatus>
    <CMLDocumentEndDate xmlns="e07c18b2-2d1e-4a50-b98b-191de107a49c">2011-06-10T03:00:00+00:00</CMLDocumentEndDate>
    <CMLPortalDateOfPublishing xmlns="e07c18b2-2d1e-4a50-b98b-191de107a49c" xsi:nil="true"/>
    <CMLPath xmlns="e07c18b2-2d1e-4a50-b98b-191de107a49c" xsi:nil="true"/>
    <CMLLanguage xmlns="e07c18b2-2d1e-4a50-b98b-191de107a49c">1</CMLLanguage>
    <CMLPortalPublicationDate xmlns="e07c18b2-2d1e-4a50-b98b-191de107a49c">2013-01-04T11:29:24+00:00</CMLPortalPublicationDate>
    <CMLDistributionNetwork xmlns="e07c18b2-2d1e-4a50-b98b-191de107a49c" xsi:nil="true"/>
    <CMLWebPortalPublishing xmlns="e07c18b2-2d1e-4a50-b98b-191de107a49c">false</CMLWebPortalPublishing>
    <CMLOrigin xmlns="e07c18b2-2d1e-4a50-b98b-191de107a49c">1</CMLOrigin>
    <CMLClosedProducts xmlns="e07c18b2-2d1e-4a50-b98b-191de107a49c">false</CMLClosedProducts>
  </documentManagement>
</p:properties>
</file>

<file path=customXml/itemProps1.xml><?xml version="1.0" encoding="utf-8"?>
<ds:datastoreItem xmlns:ds="http://schemas.openxmlformats.org/officeDocument/2006/customXml" ds:itemID="{D639E1B8-0148-4DD1-BC1E-D05877C2FC6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396AABC-43EF-40F6-A12A-D9EB6F177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B4E6CB-A014-43EF-9617-3808576BA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c18b2-2d1e-4a50-b98b-191de107a49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1C0AB24F-71F0-49F5-9366-6211850C2944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e07c18b2-2d1e-4a50-b98b-191de107a49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6691</TotalTime>
  <Words>681</Words>
  <Application>Microsoft Office PowerPoint</Application>
  <PresentationFormat>Personalizar</PresentationFormat>
  <Paragraphs>98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PPT_templateCo_A4H</vt:lpstr>
      <vt:lpstr>Cenário Econômico Será um ano inesquecível . . .</vt:lpstr>
      <vt:lpstr>Ritmo de crescimento mundial está moderado.</vt:lpstr>
      <vt:lpstr>Apresentação do PowerPoint</vt:lpstr>
      <vt:lpstr>Ásia: Indicadores sugerem desaquecimento mais intenso.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Brasil: Ciclo de demissão deve continuar nos próximos trimestres.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Brasil: País possui fundamentos para superar a crise. 2. Solvência das contas públicas precisa ser fortalecida por superávit primário em torno de 2% do PIB.</vt:lpstr>
      <vt:lpstr>Brasil: País possui fundamentos para superar a crise. 3. População em idade ativa deve continuar crescendo na próxima década. </vt:lpstr>
      <vt:lpstr>Apresentação do PowerPoint</vt:lpstr>
    </vt:vector>
  </TitlesOfParts>
  <Company>BNP Paribas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 Fisherman</dc:title>
  <dc:creator>420593</dc:creator>
  <cp:lastModifiedBy>PC_02</cp:lastModifiedBy>
  <cp:revision>566</cp:revision>
  <cp:lastPrinted>2015-10-14T19:00:07Z</cp:lastPrinted>
  <dcterms:created xsi:type="dcterms:W3CDTF">2007-05-04T07:17:15Z</dcterms:created>
  <dcterms:modified xsi:type="dcterms:W3CDTF">2015-11-05T17:53:15Z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s">
    <vt:lpwstr>Landscape</vt:lpwstr>
  </property>
  <property fmtid="{D5CDD505-2E9C-101B-9397-08002B2CF9AE}" pid="3" name="SPSDescription">
    <vt:lpwstr/>
  </property>
  <property fmtid="{D5CDD505-2E9C-101B-9397-08002B2CF9AE}" pid="4" name="Owner">
    <vt:lpwstr>Sandrine Riviere</vt:lpwstr>
  </property>
  <property fmtid="{D5CDD505-2E9C-101B-9397-08002B2CF9AE}" pid="5" name="Documents">
    <vt:lpwstr>Powerpoint templates</vt:lpwstr>
  </property>
  <property fmtid="{D5CDD505-2E9C-101B-9397-08002B2CF9AE}" pid="6" name="display_urn:schemas-microsoft-com:office:office#CMLOwner">
    <vt:lpwstr>RIVIERE Sandrine</vt:lpwstr>
  </property>
  <property fmtid="{D5CDD505-2E9C-101B-9397-08002B2CF9AE}" pid="7" name="ContentType">
    <vt:lpwstr>Template PowerPoint Landscape</vt:lpwstr>
  </property>
  <property fmtid="{D5CDD505-2E9C-101B-9397-08002B2CF9AE}" pid="8" name="ContentTypeId">
    <vt:lpwstr>0x01010072D216D26C039141B9A45FF0784657AA3B4400007C75F4AABB8842AED5F06E1E96A121</vt:lpwstr>
  </property>
  <property fmtid="{D5CDD505-2E9C-101B-9397-08002B2CF9AE}" pid="9" name="CMLCPLanguage">
    <vt:lpwstr>;#1;#</vt:lpwstr>
  </property>
  <property fmtid="{D5CDD505-2E9C-101B-9397-08002B2CF9AE}" pid="10" name="CMLCPShareName">
    <vt:lpwstr/>
  </property>
  <property fmtid="{D5CDD505-2E9C-101B-9397-08002B2CF9AE}" pid="11" name="CMLCPPublicationCountry">
    <vt:lpwstr/>
  </property>
  <property fmtid="{D5CDD505-2E9C-101B-9397-08002B2CF9AE}" pid="12" name="CMLCPDistributionNetwork">
    <vt:lpwstr/>
  </property>
  <property fmtid="{D5CDD505-2E9C-101B-9397-08002B2CF9AE}" pid="13" name="CMLCPCurrency">
    <vt:lpwstr/>
  </property>
  <property fmtid="{D5CDD505-2E9C-101B-9397-08002B2CF9AE}" pid="14" name="CMLCPProductName">
    <vt:lpwstr/>
  </property>
  <property fmtid="{D5CDD505-2E9C-101B-9397-08002B2CF9AE}" pid="15" name="CMLCPPeriodicity">
    <vt:lpwstr>;#7;#</vt:lpwstr>
  </property>
  <property fmtid="{D5CDD505-2E9C-101B-9397-08002B2CF9AE}" pid="16" name="CMLCPAssetClassId">
    <vt:lpwstr/>
  </property>
  <property fmtid="{D5CDD505-2E9C-101B-9397-08002B2CF9AE}" pid="17" name="CMLCPProductCodeType">
    <vt:lpwstr/>
  </property>
  <property fmtid="{D5CDD505-2E9C-101B-9397-08002B2CF9AE}" pid="18" name="CMLCPShareCodeType">
    <vt:lpwstr/>
  </property>
  <property fmtid="{D5CDD505-2E9C-101B-9397-08002B2CF9AE}" pid="19" name="CMLCPOrigin">
    <vt:lpwstr>;#1;#</vt:lpwstr>
  </property>
  <property fmtid="{D5CDD505-2E9C-101B-9397-08002B2CF9AE}" pid="20" name="CMLCPAssetClassLevel1">
    <vt:lpwstr/>
  </property>
  <property fmtid="{D5CDD505-2E9C-101B-9397-08002B2CF9AE}" pid="21" name="CMLCPAssetClassLevel2">
    <vt:lpwstr/>
  </property>
  <property fmtid="{D5CDD505-2E9C-101B-9397-08002B2CF9AE}" pid="22" name="CMLCPAssetClassLevel3">
    <vt:lpwstr/>
  </property>
  <property fmtid="{D5CDD505-2E9C-101B-9397-08002B2CF9AE}" pid="23" name="CMLCPAssetClassLevel4">
    <vt:lpwstr/>
  </property>
  <property fmtid="{D5CDD505-2E9C-101B-9397-08002B2CF9AE}" pid="24" name="CMLCPProductCode">
    <vt:lpwstr/>
  </property>
  <property fmtid="{D5CDD505-2E9C-101B-9397-08002B2CF9AE}" pid="25" name="CMLCPShareCode">
    <vt:lpwstr/>
  </property>
</Properties>
</file>