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346" r:id="rId3"/>
    <p:sldId id="347" r:id="rId4"/>
    <p:sldId id="337" r:id="rId5"/>
    <p:sldId id="305" r:id="rId6"/>
    <p:sldId id="348" r:id="rId7"/>
    <p:sldId id="342" r:id="rId8"/>
    <p:sldId id="349" r:id="rId9"/>
    <p:sldId id="350" r:id="rId10"/>
    <p:sldId id="352" r:id="rId11"/>
    <p:sldId id="354" r:id="rId12"/>
    <p:sldId id="353" r:id="rId13"/>
    <p:sldId id="301" r:id="rId14"/>
    <p:sldId id="355" r:id="rId15"/>
    <p:sldId id="302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4F34"/>
    <a:srgbClr val="DC4D3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4" autoAdjust="0"/>
    <p:restoredTop sz="94624" autoAdjust="0"/>
  </p:normalViewPr>
  <p:slideViewPr>
    <p:cSldViewPr>
      <p:cViewPr>
        <p:scale>
          <a:sx n="75" d="100"/>
          <a:sy n="75" d="100"/>
        </p:scale>
        <p:origin x="-930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4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0DB349-DA8F-4650-8948-59EE3AE688DF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F4759A43-ACE4-4980-A78A-DDF0182CE8C0}">
      <dgm:prSet phldrT="[Texto]"/>
      <dgm:spPr/>
      <dgm:t>
        <a:bodyPr/>
        <a:lstStyle/>
        <a:p>
          <a:r>
            <a:rPr lang="pt-BR" b="1" dirty="0" smtClean="0"/>
            <a:t>Conselhos de políticas públicas</a:t>
          </a:r>
          <a:endParaRPr lang="pt-BR" b="1" dirty="0"/>
        </a:p>
      </dgm:t>
    </dgm:pt>
    <dgm:pt modelId="{51678A1F-1868-4875-9A74-B54EA98C9215}" type="parTrans" cxnId="{6BC97DB4-86FE-436A-A193-4CB27FD31CFA}">
      <dgm:prSet/>
      <dgm:spPr/>
      <dgm:t>
        <a:bodyPr/>
        <a:lstStyle/>
        <a:p>
          <a:endParaRPr lang="pt-BR" b="1"/>
        </a:p>
      </dgm:t>
    </dgm:pt>
    <dgm:pt modelId="{A42585CE-87CB-4BE8-87AB-E6E21A538202}" type="sibTrans" cxnId="{6BC97DB4-86FE-436A-A193-4CB27FD31CFA}">
      <dgm:prSet/>
      <dgm:spPr/>
      <dgm:t>
        <a:bodyPr/>
        <a:lstStyle/>
        <a:p>
          <a:endParaRPr lang="pt-BR" b="1"/>
        </a:p>
      </dgm:t>
    </dgm:pt>
    <dgm:pt modelId="{1873CB0D-4B6D-4578-ADA3-516FAA87A699}">
      <dgm:prSet phldrT="[Texto]"/>
      <dgm:spPr/>
      <dgm:t>
        <a:bodyPr/>
        <a:lstStyle/>
        <a:p>
          <a:r>
            <a:rPr lang="pt-BR" b="1" dirty="0" smtClean="0"/>
            <a:t>Orçamento participativo</a:t>
          </a:r>
          <a:endParaRPr lang="pt-BR" b="1" dirty="0"/>
        </a:p>
      </dgm:t>
    </dgm:pt>
    <dgm:pt modelId="{80BA7AB8-CDAC-4595-9A90-8B1886F1B0A9}" type="parTrans" cxnId="{A6F1659C-EBAB-4AA4-96EA-CE3F782D700F}">
      <dgm:prSet/>
      <dgm:spPr/>
      <dgm:t>
        <a:bodyPr/>
        <a:lstStyle/>
        <a:p>
          <a:endParaRPr lang="pt-BR" b="1"/>
        </a:p>
      </dgm:t>
    </dgm:pt>
    <dgm:pt modelId="{3D7EF995-98F6-43C1-AE69-67E860CA8285}" type="sibTrans" cxnId="{A6F1659C-EBAB-4AA4-96EA-CE3F782D700F}">
      <dgm:prSet/>
      <dgm:spPr/>
      <dgm:t>
        <a:bodyPr/>
        <a:lstStyle/>
        <a:p>
          <a:endParaRPr lang="pt-BR" b="1"/>
        </a:p>
      </dgm:t>
    </dgm:pt>
    <dgm:pt modelId="{4A73B6AF-0B88-42E2-BC94-DD8B66956748}">
      <dgm:prSet phldrT="[Texto]"/>
      <dgm:spPr/>
      <dgm:t>
        <a:bodyPr/>
        <a:lstStyle/>
        <a:p>
          <a:r>
            <a:rPr lang="pt-BR" b="1" dirty="0" smtClean="0"/>
            <a:t>Ouvidorias</a:t>
          </a:r>
          <a:endParaRPr lang="pt-BR" b="1" dirty="0"/>
        </a:p>
      </dgm:t>
    </dgm:pt>
    <dgm:pt modelId="{39D736DF-70FF-4330-8D1E-6068C0775BDD}" type="parTrans" cxnId="{D95B8062-589A-4026-B341-B33ABF2FE9AB}">
      <dgm:prSet/>
      <dgm:spPr/>
      <dgm:t>
        <a:bodyPr/>
        <a:lstStyle/>
        <a:p>
          <a:endParaRPr lang="pt-BR" b="1"/>
        </a:p>
      </dgm:t>
    </dgm:pt>
    <dgm:pt modelId="{17EBCC99-8098-4DEF-8C4C-33C468E3E213}" type="sibTrans" cxnId="{D95B8062-589A-4026-B341-B33ABF2FE9AB}">
      <dgm:prSet/>
      <dgm:spPr/>
      <dgm:t>
        <a:bodyPr/>
        <a:lstStyle/>
        <a:p>
          <a:endParaRPr lang="pt-BR" b="1"/>
        </a:p>
      </dgm:t>
    </dgm:pt>
    <dgm:pt modelId="{C0C647FA-8709-4670-ACC0-FE4FA55938D5}">
      <dgm:prSet phldrT="[Texto]"/>
      <dgm:spPr/>
      <dgm:t>
        <a:bodyPr/>
        <a:lstStyle/>
        <a:p>
          <a:r>
            <a:rPr lang="pt-BR" b="1" dirty="0" smtClean="0"/>
            <a:t>Consultas e audiências públicas</a:t>
          </a:r>
          <a:endParaRPr lang="pt-BR" b="1" dirty="0"/>
        </a:p>
      </dgm:t>
    </dgm:pt>
    <dgm:pt modelId="{2BB7A0D6-A35E-47D1-BAF8-E8F684D7AC21}" type="parTrans" cxnId="{48F7AB6E-2F0A-43A9-9BBC-508F069F70C4}">
      <dgm:prSet/>
      <dgm:spPr/>
      <dgm:t>
        <a:bodyPr/>
        <a:lstStyle/>
        <a:p>
          <a:endParaRPr lang="pt-BR" b="1"/>
        </a:p>
      </dgm:t>
    </dgm:pt>
    <dgm:pt modelId="{ED3B0E77-5289-4196-BE7D-681E94F5C03E}" type="sibTrans" cxnId="{48F7AB6E-2F0A-43A9-9BBC-508F069F70C4}">
      <dgm:prSet/>
      <dgm:spPr/>
      <dgm:t>
        <a:bodyPr/>
        <a:lstStyle/>
        <a:p>
          <a:endParaRPr lang="pt-BR" b="1"/>
        </a:p>
      </dgm:t>
    </dgm:pt>
    <dgm:pt modelId="{4FF470A0-6B79-4154-B871-870C6AEC1C61}" type="pres">
      <dgm:prSet presAssocID="{7E0DB349-DA8F-4650-8948-59EE3AE688D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A72B6D5-F4F5-4736-AE5A-60823CF93EE0}" type="pres">
      <dgm:prSet presAssocID="{F4759A43-ACE4-4980-A78A-DDF0182CE8C0}" presName="parentLin" presStyleCnt="0"/>
      <dgm:spPr/>
    </dgm:pt>
    <dgm:pt modelId="{41D1F22C-6DD7-471D-8107-F18DA17D676C}" type="pres">
      <dgm:prSet presAssocID="{F4759A43-ACE4-4980-A78A-DDF0182CE8C0}" presName="parentLeftMargin" presStyleLbl="node1" presStyleIdx="0" presStyleCnt="4"/>
      <dgm:spPr/>
      <dgm:t>
        <a:bodyPr/>
        <a:lstStyle/>
        <a:p>
          <a:endParaRPr lang="pt-BR"/>
        </a:p>
      </dgm:t>
    </dgm:pt>
    <dgm:pt modelId="{315BAD3C-4601-4A1E-8DD7-D57F115EC6A4}" type="pres">
      <dgm:prSet presAssocID="{F4759A43-ACE4-4980-A78A-DDF0182CE8C0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6919BB0-74E3-4C32-8848-3E7AB4B41EEA}" type="pres">
      <dgm:prSet presAssocID="{F4759A43-ACE4-4980-A78A-DDF0182CE8C0}" presName="negativeSpace" presStyleCnt="0"/>
      <dgm:spPr/>
    </dgm:pt>
    <dgm:pt modelId="{635D0AC5-74C3-4569-98DB-D2E6305F2119}" type="pres">
      <dgm:prSet presAssocID="{F4759A43-ACE4-4980-A78A-DDF0182CE8C0}" presName="childText" presStyleLbl="conFgAcc1" presStyleIdx="0" presStyleCnt="4">
        <dgm:presLayoutVars>
          <dgm:bulletEnabled val="1"/>
        </dgm:presLayoutVars>
      </dgm:prSet>
      <dgm:spPr/>
    </dgm:pt>
    <dgm:pt modelId="{89015F06-0C6A-43B4-8D6C-F03D5BFB10E5}" type="pres">
      <dgm:prSet presAssocID="{A42585CE-87CB-4BE8-87AB-E6E21A538202}" presName="spaceBetweenRectangles" presStyleCnt="0"/>
      <dgm:spPr/>
    </dgm:pt>
    <dgm:pt modelId="{04E998C6-27CE-4860-8A19-A2AE63B19F82}" type="pres">
      <dgm:prSet presAssocID="{1873CB0D-4B6D-4578-ADA3-516FAA87A699}" presName="parentLin" presStyleCnt="0"/>
      <dgm:spPr/>
    </dgm:pt>
    <dgm:pt modelId="{28AF9627-D1EA-490C-A72A-2F36AB124D72}" type="pres">
      <dgm:prSet presAssocID="{1873CB0D-4B6D-4578-ADA3-516FAA87A699}" presName="parentLeftMargin" presStyleLbl="node1" presStyleIdx="0" presStyleCnt="4"/>
      <dgm:spPr/>
      <dgm:t>
        <a:bodyPr/>
        <a:lstStyle/>
        <a:p>
          <a:endParaRPr lang="pt-BR"/>
        </a:p>
      </dgm:t>
    </dgm:pt>
    <dgm:pt modelId="{173944A0-EEC0-46E1-B178-591EF5741151}" type="pres">
      <dgm:prSet presAssocID="{1873CB0D-4B6D-4578-ADA3-516FAA87A69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51F6DA3-DD90-4614-828B-93BB303A0AB0}" type="pres">
      <dgm:prSet presAssocID="{1873CB0D-4B6D-4578-ADA3-516FAA87A699}" presName="negativeSpace" presStyleCnt="0"/>
      <dgm:spPr/>
    </dgm:pt>
    <dgm:pt modelId="{4E205512-6106-405F-AC1E-DD4968FB1BB5}" type="pres">
      <dgm:prSet presAssocID="{1873CB0D-4B6D-4578-ADA3-516FAA87A699}" presName="childText" presStyleLbl="conFgAcc1" presStyleIdx="1" presStyleCnt="4">
        <dgm:presLayoutVars>
          <dgm:bulletEnabled val="1"/>
        </dgm:presLayoutVars>
      </dgm:prSet>
      <dgm:spPr/>
    </dgm:pt>
    <dgm:pt modelId="{E30B229F-A4B4-4623-9274-2A0E04C0FCB6}" type="pres">
      <dgm:prSet presAssocID="{3D7EF995-98F6-43C1-AE69-67E860CA8285}" presName="spaceBetweenRectangles" presStyleCnt="0"/>
      <dgm:spPr/>
    </dgm:pt>
    <dgm:pt modelId="{55C8DE83-F0A9-4A58-8CAE-40D7C18A9B53}" type="pres">
      <dgm:prSet presAssocID="{4A73B6AF-0B88-42E2-BC94-DD8B66956748}" presName="parentLin" presStyleCnt="0"/>
      <dgm:spPr/>
    </dgm:pt>
    <dgm:pt modelId="{74098715-DE60-451B-8917-838EEFCBEDED}" type="pres">
      <dgm:prSet presAssocID="{4A73B6AF-0B88-42E2-BC94-DD8B66956748}" presName="parentLeftMargin" presStyleLbl="node1" presStyleIdx="1" presStyleCnt="4"/>
      <dgm:spPr/>
      <dgm:t>
        <a:bodyPr/>
        <a:lstStyle/>
        <a:p>
          <a:endParaRPr lang="pt-BR"/>
        </a:p>
      </dgm:t>
    </dgm:pt>
    <dgm:pt modelId="{C67A4CCD-C881-4ECA-A84B-3F2B6160CB55}" type="pres">
      <dgm:prSet presAssocID="{4A73B6AF-0B88-42E2-BC94-DD8B6695674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087058B-0987-44A3-B56D-6CBAD9683691}" type="pres">
      <dgm:prSet presAssocID="{4A73B6AF-0B88-42E2-BC94-DD8B66956748}" presName="negativeSpace" presStyleCnt="0"/>
      <dgm:spPr/>
    </dgm:pt>
    <dgm:pt modelId="{F3B3743E-4CED-4638-89DE-7F8385E9B6BF}" type="pres">
      <dgm:prSet presAssocID="{4A73B6AF-0B88-42E2-BC94-DD8B66956748}" presName="childText" presStyleLbl="conFgAcc1" presStyleIdx="2" presStyleCnt="4">
        <dgm:presLayoutVars>
          <dgm:bulletEnabled val="1"/>
        </dgm:presLayoutVars>
      </dgm:prSet>
      <dgm:spPr/>
    </dgm:pt>
    <dgm:pt modelId="{DC01C639-66BF-47E3-B69D-359598AD7330}" type="pres">
      <dgm:prSet presAssocID="{17EBCC99-8098-4DEF-8C4C-33C468E3E213}" presName="spaceBetweenRectangles" presStyleCnt="0"/>
      <dgm:spPr/>
    </dgm:pt>
    <dgm:pt modelId="{DB43BEC9-2291-4769-8402-54FB3E8D1D69}" type="pres">
      <dgm:prSet presAssocID="{C0C647FA-8709-4670-ACC0-FE4FA55938D5}" presName="parentLin" presStyleCnt="0"/>
      <dgm:spPr/>
    </dgm:pt>
    <dgm:pt modelId="{B2D91CE2-D653-43A1-85A8-1F9EB8E80DEF}" type="pres">
      <dgm:prSet presAssocID="{C0C647FA-8709-4670-ACC0-FE4FA55938D5}" presName="parentLeftMargin" presStyleLbl="node1" presStyleIdx="2" presStyleCnt="4"/>
      <dgm:spPr/>
      <dgm:t>
        <a:bodyPr/>
        <a:lstStyle/>
        <a:p>
          <a:endParaRPr lang="pt-BR"/>
        </a:p>
      </dgm:t>
    </dgm:pt>
    <dgm:pt modelId="{88564740-2F6E-4282-912C-9EAF1F3D48E0}" type="pres">
      <dgm:prSet presAssocID="{C0C647FA-8709-4670-ACC0-FE4FA55938D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343FA1F-4107-421D-AAB0-3BFE5E6F9005}" type="pres">
      <dgm:prSet presAssocID="{C0C647FA-8709-4670-ACC0-FE4FA55938D5}" presName="negativeSpace" presStyleCnt="0"/>
      <dgm:spPr/>
    </dgm:pt>
    <dgm:pt modelId="{45CBB5DE-A62A-4BB3-A2D5-49974A8FA556}" type="pres">
      <dgm:prSet presAssocID="{C0C647FA-8709-4670-ACC0-FE4FA55938D5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A6F1659C-EBAB-4AA4-96EA-CE3F782D700F}" srcId="{7E0DB349-DA8F-4650-8948-59EE3AE688DF}" destId="{1873CB0D-4B6D-4578-ADA3-516FAA87A699}" srcOrd="1" destOrd="0" parTransId="{80BA7AB8-CDAC-4595-9A90-8B1886F1B0A9}" sibTransId="{3D7EF995-98F6-43C1-AE69-67E860CA8285}"/>
    <dgm:cxn modelId="{F7660A66-41F5-47D1-9364-3B8E45A8FF6E}" type="presOf" srcId="{1873CB0D-4B6D-4578-ADA3-516FAA87A699}" destId="{28AF9627-D1EA-490C-A72A-2F36AB124D72}" srcOrd="0" destOrd="0" presId="urn:microsoft.com/office/officeart/2005/8/layout/list1"/>
    <dgm:cxn modelId="{D95B8062-589A-4026-B341-B33ABF2FE9AB}" srcId="{7E0DB349-DA8F-4650-8948-59EE3AE688DF}" destId="{4A73B6AF-0B88-42E2-BC94-DD8B66956748}" srcOrd="2" destOrd="0" parTransId="{39D736DF-70FF-4330-8D1E-6068C0775BDD}" sibTransId="{17EBCC99-8098-4DEF-8C4C-33C468E3E213}"/>
    <dgm:cxn modelId="{457D66BD-8463-4669-938F-5A176DF65D83}" type="presOf" srcId="{F4759A43-ACE4-4980-A78A-DDF0182CE8C0}" destId="{315BAD3C-4601-4A1E-8DD7-D57F115EC6A4}" srcOrd="1" destOrd="0" presId="urn:microsoft.com/office/officeart/2005/8/layout/list1"/>
    <dgm:cxn modelId="{E6A8B5C1-7DFC-4BCC-890A-EBADC88B98EC}" type="presOf" srcId="{C0C647FA-8709-4670-ACC0-FE4FA55938D5}" destId="{B2D91CE2-D653-43A1-85A8-1F9EB8E80DEF}" srcOrd="0" destOrd="0" presId="urn:microsoft.com/office/officeart/2005/8/layout/list1"/>
    <dgm:cxn modelId="{4059F32E-2221-4970-B33E-3ACDA9CC2612}" type="presOf" srcId="{4A73B6AF-0B88-42E2-BC94-DD8B66956748}" destId="{74098715-DE60-451B-8917-838EEFCBEDED}" srcOrd="0" destOrd="0" presId="urn:microsoft.com/office/officeart/2005/8/layout/list1"/>
    <dgm:cxn modelId="{C0F0AA6E-021B-4FD7-BAC3-42B3A62E4A7F}" type="presOf" srcId="{F4759A43-ACE4-4980-A78A-DDF0182CE8C0}" destId="{41D1F22C-6DD7-471D-8107-F18DA17D676C}" srcOrd="0" destOrd="0" presId="urn:microsoft.com/office/officeart/2005/8/layout/list1"/>
    <dgm:cxn modelId="{5D96FFB0-E6B6-4169-A5C2-40A7A56DFFE6}" type="presOf" srcId="{C0C647FA-8709-4670-ACC0-FE4FA55938D5}" destId="{88564740-2F6E-4282-912C-9EAF1F3D48E0}" srcOrd="1" destOrd="0" presId="urn:microsoft.com/office/officeart/2005/8/layout/list1"/>
    <dgm:cxn modelId="{6BC97DB4-86FE-436A-A193-4CB27FD31CFA}" srcId="{7E0DB349-DA8F-4650-8948-59EE3AE688DF}" destId="{F4759A43-ACE4-4980-A78A-DDF0182CE8C0}" srcOrd="0" destOrd="0" parTransId="{51678A1F-1868-4875-9A74-B54EA98C9215}" sibTransId="{A42585CE-87CB-4BE8-87AB-E6E21A538202}"/>
    <dgm:cxn modelId="{F844E7F2-B694-4B9D-AD58-F06FC012F497}" type="presOf" srcId="{4A73B6AF-0B88-42E2-BC94-DD8B66956748}" destId="{C67A4CCD-C881-4ECA-A84B-3F2B6160CB55}" srcOrd="1" destOrd="0" presId="urn:microsoft.com/office/officeart/2005/8/layout/list1"/>
    <dgm:cxn modelId="{1CC68423-DE5C-4038-A209-707289A1951A}" type="presOf" srcId="{7E0DB349-DA8F-4650-8948-59EE3AE688DF}" destId="{4FF470A0-6B79-4154-B871-870C6AEC1C61}" srcOrd="0" destOrd="0" presId="urn:microsoft.com/office/officeart/2005/8/layout/list1"/>
    <dgm:cxn modelId="{B6CCB582-8873-485F-974F-AAB103387BDB}" type="presOf" srcId="{1873CB0D-4B6D-4578-ADA3-516FAA87A699}" destId="{173944A0-EEC0-46E1-B178-591EF5741151}" srcOrd="1" destOrd="0" presId="urn:microsoft.com/office/officeart/2005/8/layout/list1"/>
    <dgm:cxn modelId="{48F7AB6E-2F0A-43A9-9BBC-508F069F70C4}" srcId="{7E0DB349-DA8F-4650-8948-59EE3AE688DF}" destId="{C0C647FA-8709-4670-ACC0-FE4FA55938D5}" srcOrd="3" destOrd="0" parTransId="{2BB7A0D6-A35E-47D1-BAF8-E8F684D7AC21}" sibTransId="{ED3B0E77-5289-4196-BE7D-681E94F5C03E}"/>
    <dgm:cxn modelId="{54C492F2-4C99-482E-A010-2AF961C8AB6E}" type="presParOf" srcId="{4FF470A0-6B79-4154-B871-870C6AEC1C61}" destId="{9A72B6D5-F4F5-4736-AE5A-60823CF93EE0}" srcOrd="0" destOrd="0" presId="urn:microsoft.com/office/officeart/2005/8/layout/list1"/>
    <dgm:cxn modelId="{810A7398-CDA8-4DAC-B431-EEAEFA4E7CF9}" type="presParOf" srcId="{9A72B6D5-F4F5-4736-AE5A-60823CF93EE0}" destId="{41D1F22C-6DD7-471D-8107-F18DA17D676C}" srcOrd="0" destOrd="0" presId="urn:microsoft.com/office/officeart/2005/8/layout/list1"/>
    <dgm:cxn modelId="{37CA8805-66C3-4A74-B976-9D0BCAB7E2E4}" type="presParOf" srcId="{9A72B6D5-F4F5-4736-AE5A-60823CF93EE0}" destId="{315BAD3C-4601-4A1E-8DD7-D57F115EC6A4}" srcOrd="1" destOrd="0" presId="urn:microsoft.com/office/officeart/2005/8/layout/list1"/>
    <dgm:cxn modelId="{89A306CB-56A0-4959-99C1-E629530BA128}" type="presParOf" srcId="{4FF470A0-6B79-4154-B871-870C6AEC1C61}" destId="{46919BB0-74E3-4C32-8848-3E7AB4B41EEA}" srcOrd="1" destOrd="0" presId="urn:microsoft.com/office/officeart/2005/8/layout/list1"/>
    <dgm:cxn modelId="{ABB0E5A4-7D30-4A6C-9363-B04549599EF1}" type="presParOf" srcId="{4FF470A0-6B79-4154-B871-870C6AEC1C61}" destId="{635D0AC5-74C3-4569-98DB-D2E6305F2119}" srcOrd="2" destOrd="0" presId="urn:microsoft.com/office/officeart/2005/8/layout/list1"/>
    <dgm:cxn modelId="{F89CDF2D-42F7-4BAD-A151-FE1CBE9CC0B3}" type="presParOf" srcId="{4FF470A0-6B79-4154-B871-870C6AEC1C61}" destId="{89015F06-0C6A-43B4-8D6C-F03D5BFB10E5}" srcOrd="3" destOrd="0" presId="urn:microsoft.com/office/officeart/2005/8/layout/list1"/>
    <dgm:cxn modelId="{3916CD8D-D8BC-46BE-B95F-1D2B1EE236BF}" type="presParOf" srcId="{4FF470A0-6B79-4154-B871-870C6AEC1C61}" destId="{04E998C6-27CE-4860-8A19-A2AE63B19F82}" srcOrd="4" destOrd="0" presId="urn:microsoft.com/office/officeart/2005/8/layout/list1"/>
    <dgm:cxn modelId="{A5D754E7-B9FC-491A-9393-D5E7878DAAD9}" type="presParOf" srcId="{04E998C6-27CE-4860-8A19-A2AE63B19F82}" destId="{28AF9627-D1EA-490C-A72A-2F36AB124D72}" srcOrd="0" destOrd="0" presId="urn:microsoft.com/office/officeart/2005/8/layout/list1"/>
    <dgm:cxn modelId="{BFD624F4-B794-49F6-A029-2D5A504D5385}" type="presParOf" srcId="{04E998C6-27CE-4860-8A19-A2AE63B19F82}" destId="{173944A0-EEC0-46E1-B178-591EF5741151}" srcOrd="1" destOrd="0" presId="urn:microsoft.com/office/officeart/2005/8/layout/list1"/>
    <dgm:cxn modelId="{A02F1202-6B81-4059-BCB5-F7777ADD9E6C}" type="presParOf" srcId="{4FF470A0-6B79-4154-B871-870C6AEC1C61}" destId="{251F6DA3-DD90-4614-828B-93BB303A0AB0}" srcOrd="5" destOrd="0" presId="urn:microsoft.com/office/officeart/2005/8/layout/list1"/>
    <dgm:cxn modelId="{686C1950-486B-4641-AF8B-C2BADB799925}" type="presParOf" srcId="{4FF470A0-6B79-4154-B871-870C6AEC1C61}" destId="{4E205512-6106-405F-AC1E-DD4968FB1BB5}" srcOrd="6" destOrd="0" presId="urn:microsoft.com/office/officeart/2005/8/layout/list1"/>
    <dgm:cxn modelId="{463CECA8-9ACC-4774-B1A0-922373B75568}" type="presParOf" srcId="{4FF470A0-6B79-4154-B871-870C6AEC1C61}" destId="{E30B229F-A4B4-4623-9274-2A0E04C0FCB6}" srcOrd="7" destOrd="0" presId="urn:microsoft.com/office/officeart/2005/8/layout/list1"/>
    <dgm:cxn modelId="{CBF4B72D-AB00-49C0-8CFA-5CAECB1C0DB0}" type="presParOf" srcId="{4FF470A0-6B79-4154-B871-870C6AEC1C61}" destId="{55C8DE83-F0A9-4A58-8CAE-40D7C18A9B53}" srcOrd="8" destOrd="0" presId="urn:microsoft.com/office/officeart/2005/8/layout/list1"/>
    <dgm:cxn modelId="{BFAF785B-1144-465F-B911-33368EE02DE8}" type="presParOf" srcId="{55C8DE83-F0A9-4A58-8CAE-40D7C18A9B53}" destId="{74098715-DE60-451B-8917-838EEFCBEDED}" srcOrd="0" destOrd="0" presId="urn:microsoft.com/office/officeart/2005/8/layout/list1"/>
    <dgm:cxn modelId="{D58E0E46-FA23-48F4-9C92-45248E7BA674}" type="presParOf" srcId="{55C8DE83-F0A9-4A58-8CAE-40D7C18A9B53}" destId="{C67A4CCD-C881-4ECA-A84B-3F2B6160CB55}" srcOrd="1" destOrd="0" presId="urn:microsoft.com/office/officeart/2005/8/layout/list1"/>
    <dgm:cxn modelId="{8657C419-8D59-459D-8E94-19F446F2EB84}" type="presParOf" srcId="{4FF470A0-6B79-4154-B871-870C6AEC1C61}" destId="{E087058B-0987-44A3-B56D-6CBAD9683691}" srcOrd="9" destOrd="0" presId="urn:microsoft.com/office/officeart/2005/8/layout/list1"/>
    <dgm:cxn modelId="{B3972379-3F45-4250-8DB3-6AE7D3665CDF}" type="presParOf" srcId="{4FF470A0-6B79-4154-B871-870C6AEC1C61}" destId="{F3B3743E-4CED-4638-89DE-7F8385E9B6BF}" srcOrd="10" destOrd="0" presId="urn:microsoft.com/office/officeart/2005/8/layout/list1"/>
    <dgm:cxn modelId="{CF5E7023-B1FA-49BF-BF99-66FE9795BB50}" type="presParOf" srcId="{4FF470A0-6B79-4154-B871-870C6AEC1C61}" destId="{DC01C639-66BF-47E3-B69D-359598AD7330}" srcOrd="11" destOrd="0" presId="urn:microsoft.com/office/officeart/2005/8/layout/list1"/>
    <dgm:cxn modelId="{300DEC28-F55B-42EB-8D02-CDEEC5BAB253}" type="presParOf" srcId="{4FF470A0-6B79-4154-B871-870C6AEC1C61}" destId="{DB43BEC9-2291-4769-8402-54FB3E8D1D69}" srcOrd="12" destOrd="0" presId="urn:microsoft.com/office/officeart/2005/8/layout/list1"/>
    <dgm:cxn modelId="{E12F0DBB-F0FA-43E2-A2BB-89D954285C6B}" type="presParOf" srcId="{DB43BEC9-2291-4769-8402-54FB3E8D1D69}" destId="{B2D91CE2-D653-43A1-85A8-1F9EB8E80DEF}" srcOrd="0" destOrd="0" presId="urn:microsoft.com/office/officeart/2005/8/layout/list1"/>
    <dgm:cxn modelId="{B8F9A7E6-C13D-41C3-8A29-CAC42D2AE933}" type="presParOf" srcId="{DB43BEC9-2291-4769-8402-54FB3E8D1D69}" destId="{88564740-2F6E-4282-912C-9EAF1F3D48E0}" srcOrd="1" destOrd="0" presId="urn:microsoft.com/office/officeart/2005/8/layout/list1"/>
    <dgm:cxn modelId="{E6C5D2B3-B262-4A01-A4FD-AEB9FC7B392E}" type="presParOf" srcId="{4FF470A0-6B79-4154-B871-870C6AEC1C61}" destId="{A343FA1F-4107-421D-AAB0-3BFE5E6F9005}" srcOrd="13" destOrd="0" presId="urn:microsoft.com/office/officeart/2005/8/layout/list1"/>
    <dgm:cxn modelId="{2C9E6E6A-810B-48FD-9074-0477BBE21840}" type="presParOf" srcId="{4FF470A0-6B79-4154-B871-870C6AEC1C61}" destId="{45CBB5DE-A62A-4BB3-A2D5-49974A8FA556}" srcOrd="14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B36FC-A5AA-4A5B-9F3D-73C8CE7946A4}" type="datetimeFigureOut">
              <a:rPr lang="pt-BR" smtClean="0"/>
              <a:pPr/>
              <a:t>26/05/2014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8EB8B-C172-41ED-87ED-687351F755B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FD9B-81D6-4AA1-8BA8-3BC37A1AB4CF}" type="datetimeFigureOut">
              <a:rPr lang="pt-BR" smtClean="0"/>
              <a:pPr/>
              <a:t>26/05/2014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2EF1-FB3B-429B-9D05-540CC53D37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FD9B-81D6-4AA1-8BA8-3BC37A1AB4CF}" type="datetimeFigureOut">
              <a:rPr lang="pt-BR" smtClean="0"/>
              <a:pPr/>
              <a:t>26/05/2014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2EF1-FB3B-429B-9D05-540CC53D37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FD9B-81D6-4AA1-8BA8-3BC37A1AB4CF}" type="datetimeFigureOut">
              <a:rPr lang="pt-BR" smtClean="0"/>
              <a:pPr/>
              <a:t>26/05/2014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2EF1-FB3B-429B-9D05-540CC53D37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FD9B-81D6-4AA1-8BA8-3BC37A1AB4CF}" type="datetimeFigureOut">
              <a:rPr lang="pt-BR" smtClean="0"/>
              <a:pPr/>
              <a:t>26/05/2014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2EF1-FB3B-429B-9D05-540CC53D37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FD9B-81D6-4AA1-8BA8-3BC37A1AB4CF}" type="datetimeFigureOut">
              <a:rPr lang="pt-BR" smtClean="0"/>
              <a:pPr/>
              <a:t>26/05/2014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2EF1-FB3B-429B-9D05-540CC53D37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FD9B-81D6-4AA1-8BA8-3BC37A1AB4CF}" type="datetimeFigureOut">
              <a:rPr lang="pt-BR" smtClean="0"/>
              <a:pPr/>
              <a:t>26/05/2014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2EF1-FB3B-429B-9D05-540CC53D37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FD9B-81D6-4AA1-8BA8-3BC37A1AB4CF}" type="datetimeFigureOut">
              <a:rPr lang="pt-BR" smtClean="0"/>
              <a:pPr/>
              <a:t>26/05/2014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2EF1-FB3B-429B-9D05-540CC53D37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FD9B-81D6-4AA1-8BA8-3BC37A1AB4CF}" type="datetimeFigureOut">
              <a:rPr lang="pt-BR" smtClean="0"/>
              <a:pPr/>
              <a:t>26/05/2014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2EF1-FB3B-429B-9D05-540CC53D37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FD9B-81D6-4AA1-8BA8-3BC37A1AB4CF}" type="datetimeFigureOut">
              <a:rPr lang="pt-BR" smtClean="0"/>
              <a:pPr/>
              <a:t>26/05/2014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2EF1-FB3B-429B-9D05-540CC53D37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FD9B-81D6-4AA1-8BA8-3BC37A1AB4CF}" type="datetimeFigureOut">
              <a:rPr lang="pt-BR" smtClean="0"/>
              <a:pPr/>
              <a:t>26/05/2014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2EF1-FB3B-429B-9D05-540CC53D37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FD9B-81D6-4AA1-8BA8-3BC37A1AB4CF}" type="datetimeFigureOut">
              <a:rPr lang="pt-BR" smtClean="0"/>
              <a:pPr/>
              <a:t>26/05/2014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2EF1-FB3B-429B-9D05-540CC53D37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FFD9B-81D6-4AA1-8BA8-3BC37A1AB4CF}" type="datetimeFigureOut">
              <a:rPr lang="pt-BR" smtClean="0"/>
              <a:pPr/>
              <a:t>26/05/2014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72EF1-FB3B-429B-9D05-540CC53D37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57422" y="2928934"/>
            <a:ext cx="6572296" cy="1714512"/>
          </a:xfrm>
        </p:spPr>
        <p:txBody>
          <a:bodyPr>
            <a:noAutofit/>
          </a:bodyPr>
          <a:lstStyle/>
          <a:p>
            <a:pPr algn="r"/>
            <a:r>
              <a:rPr lang="pt-BR" sz="5500" b="1" dirty="0" smtClean="0">
                <a:solidFill>
                  <a:srgbClr val="0070C0"/>
                </a:solidFill>
              </a:rPr>
              <a:t>Conselhos dos RPPS:</a:t>
            </a:r>
          </a:p>
          <a:p>
            <a:pPr algn="r"/>
            <a:r>
              <a:rPr lang="pt-BR" sz="3700" b="1" dirty="0" smtClean="0">
                <a:solidFill>
                  <a:srgbClr val="0070C0"/>
                </a:solidFill>
              </a:rPr>
              <a:t>estruturação e funcionamento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0" y="5100980"/>
            <a:ext cx="9144000" cy="10001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Fernando Ferreira Calazans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fernando_ffc@yahoo.com.br</a:t>
            </a:r>
          </a:p>
        </p:txBody>
      </p:sp>
      <p:pic>
        <p:nvPicPr>
          <p:cNvPr id="39938" name="Picture 2" descr="http://dm.inf.br/abipem/2014/26snps26a28maiJoaoPessoaPB/images/img_destaque_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4000495" cy="26172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500042"/>
            <a:ext cx="8715436" cy="3071834"/>
          </a:xfrm>
        </p:spPr>
        <p:txBody>
          <a:bodyPr>
            <a:noAutofit/>
          </a:bodyPr>
          <a:lstStyle/>
          <a:p>
            <a:r>
              <a:rPr lang="pt-BR" sz="2500" b="1" dirty="0" smtClean="0">
                <a:solidFill>
                  <a:schemeClr val="tx1"/>
                </a:solidFill>
              </a:rPr>
              <a:t>Previsões normativas</a:t>
            </a:r>
          </a:p>
          <a:p>
            <a:pPr algn="just"/>
            <a:endParaRPr lang="pt-BR" sz="20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500" dirty="0" smtClean="0">
                <a:solidFill>
                  <a:schemeClr val="tx1"/>
                </a:solidFill>
              </a:rPr>
              <a:t>Artigo 10 da Constituição Federal de 1988:</a:t>
            </a:r>
          </a:p>
          <a:p>
            <a:pPr algn="just"/>
            <a:endParaRPr lang="pt-BR" sz="2300" dirty="0" smtClean="0">
              <a:solidFill>
                <a:schemeClr val="tx1"/>
              </a:solidFill>
            </a:endParaRPr>
          </a:p>
          <a:p>
            <a:pPr algn="just"/>
            <a:r>
              <a:rPr lang="pt-BR" sz="2300" dirty="0" smtClean="0">
                <a:solidFill>
                  <a:schemeClr val="tx1"/>
                </a:solidFill>
              </a:rPr>
              <a:t>“É assegurada a participação dos trabalhadores e empregadores nos colegiados dos órgãos públicos em que seus </a:t>
            </a:r>
            <a:r>
              <a:rPr lang="pt-BR" sz="2300" b="1" dirty="0" smtClean="0">
                <a:solidFill>
                  <a:schemeClr val="tx1"/>
                </a:solidFill>
              </a:rPr>
              <a:t>interesses</a:t>
            </a:r>
            <a:r>
              <a:rPr lang="pt-BR" sz="2300" dirty="0" smtClean="0">
                <a:solidFill>
                  <a:schemeClr val="tx1"/>
                </a:solidFill>
              </a:rPr>
              <a:t> profissionais ou </a:t>
            </a:r>
            <a:r>
              <a:rPr lang="pt-BR" sz="2300" b="1" dirty="0" smtClean="0">
                <a:solidFill>
                  <a:schemeClr val="tx1"/>
                </a:solidFill>
              </a:rPr>
              <a:t>previdenciários</a:t>
            </a:r>
            <a:r>
              <a:rPr lang="pt-BR" sz="2300" dirty="0" smtClean="0">
                <a:solidFill>
                  <a:schemeClr val="tx1"/>
                </a:solidFill>
              </a:rPr>
              <a:t> sejam objeto de discussão e deliberação.”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214282" y="3776666"/>
            <a:ext cx="8715436" cy="22145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pt-BR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Artigo 1º, VI da Lei nº 9.717, de 1998: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“[...] e </a:t>
            </a:r>
            <a:r>
              <a:rPr kumimoji="0" lang="pt-BR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participação de representantes dos servidores</a:t>
            </a:r>
            <a:r>
              <a:rPr kumimoji="0" lang="pt-BR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públicos e dos militares, ativos e inativos, </a:t>
            </a:r>
            <a:r>
              <a:rPr kumimoji="0" lang="pt-BR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nos colegiados e instâncias de decisão</a:t>
            </a:r>
            <a:r>
              <a:rPr kumimoji="0" lang="pt-BR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em que os seus interesses sejam objeto de discussão e deliberação;”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15436" cy="571504"/>
          </a:xfrm>
        </p:spPr>
        <p:txBody>
          <a:bodyPr>
            <a:noAutofit/>
          </a:bodyPr>
          <a:lstStyle/>
          <a:p>
            <a:r>
              <a:rPr lang="pt-BR" sz="2500" b="1" dirty="0" smtClean="0">
                <a:solidFill>
                  <a:schemeClr val="tx1"/>
                </a:solidFill>
              </a:rPr>
              <a:t>Problemas reais no funcionamento dos conselhos...</a:t>
            </a:r>
            <a:endParaRPr lang="pt-BR" sz="2000" dirty="0" smtClean="0">
              <a:solidFill>
                <a:schemeClr val="tx1"/>
              </a:solidFill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136543" y="1571612"/>
            <a:ext cx="2853188" cy="5146528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lvl="0" indent="-266700">
              <a:lnSpc>
                <a:spcPct val="100000"/>
              </a:lnSpc>
              <a:buFont typeface="+mj-lt"/>
              <a:buAutoNum type="romanUcPeriod"/>
            </a:pPr>
            <a:r>
              <a:rPr lang="pt-BR" sz="2500" b="1" dirty="0" smtClean="0"/>
              <a:t>Tecnicização dos conselhos</a:t>
            </a:r>
          </a:p>
          <a:p>
            <a:pPr marL="266700" lvl="0" indent="-266700">
              <a:lnSpc>
                <a:spcPct val="100000"/>
              </a:lnSpc>
              <a:buFont typeface="+mj-lt"/>
              <a:buAutoNum type="romanUcPeriod"/>
            </a:pPr>
            <a:endParaRPr lang="pt-BR" sz="2500" b="1" dirty="0" smtClean="0"/>
          </a:p>
          <a:p>
            <a:pPr marL="266700" lvl="0" indent="-266700">
              <a:lnSpc>
                <a:spcPct val="100000"/>
              </a:lnSpc>
              <a:buFont typeface="+mj-lt"/>
              <a:buAutoNum type="romanUcPeriod"/>
            </a:pPr>
            <a:r>
              <a:rPr lang="pt-BR" sz="2500" b="1" dirty="0" smtClean="0"/>
              <a:t>Ausência de paridade numérica</a:t>
            </a:r>
          </a:p>
          <a:p>
            <a:pPr marL="266700" lvl="0" indent="-266700">
              <a:lnSpc>
                <a:spcPct val="100000"/>
              </a:lnSpc>
              <a:buFont typeface="+mj-lt"/>
              <a:buAutoNum type="romanUcPeriod"/>
            </a:pPr>
            <a:endParaRPr lang="pt-BR" sz="2500" b="1" dirty="0" smtClean="0"/>
          </a:p>
          <a:p>
            <a:pPr marL="266700" lvl="0" indent="-266700">
              <a:lnSpc>
                <a:spcPct val="100000"/>
              </a:lnSpc>
              <a:buFont typeface="+mj-lt"/>
              <a:buAutoNum type="romanUcPeriod"/>
            </a:pPr>
            <a:r>
              <a:rPr lang="pt-BR" sz="2500" b="1" dirty="0" smtClean="0"/>
              <a:t>Ausência de rotatividade da presidência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3158205" y="1571612"/>
            <a:ext cx="2853188" cy="5146528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lvl="0" indent="-266700">
              <a:lnSpc>
                <a:spcPct val="100000"/>
              </a:lnSpc>
              <a:buFont typeface="+mj-lt"/>
              <a:buAutoNum type="romanUcPeriod"/>
            </a:pPr>
            <a:r>
              <a:rPr lang="pt-BR" sz="2500" b="1" dirty="0" smtClean="0"/>
              <a:t>Controle estatal sobre </a:t>
            </a:r>
            <a:r>
              <a:rPr lang="pt-BR" sz="2500" b="1" dirty="0" smtClean="0"/>
              <a:t>a </a:t>
            </a:r>
            <a:r>
              <a:rPr lang="pt-BR" sz="2500" b="1" dirty="0" smtClean="0"/>
              <a:t>agenda de </a:t>
            </a:r>
            <a:r>
              <a:rPr lang="pt-BR" sz="2500" b="1" dirty="0" smtClean="0"/>
              <a:t>reuniões</a:t>
            </a:r>
          </a:p>
          <a:p>
            <a:pPr marL="266700" lvl="0" indent="-266700">
              <a:lnSpc>
                <a:spcPct val="100000"/>
              </a:lnSpc>
              <a:buFont typeface="+mj-lt"/>
              <a:buAutoNum type="romanUcPeriod"/>
            </a:pPr>
            <a:endParaRPr lang="pt-BR" sz="2500" b="1" dirty="0" smtClean="0"/>
          </a:p>
          <a:p>
            <a:pPr marL="266700" lvl="0" indent="-266700">
              <a:lnSpc>
                <a:spcPct val="100000"/>
              </a:lnSpc>
              <a:buFont typeface="+mj-lt"/>
              <a:buAutoNum type="romanUcPeriod"/>
            </a:pPr>
            <a:r>
              <a:rPr lang="pt-BR" sz="2500" b="1" dirty="0" smtClean="0"/>
              <a:t>Vontade </a:t>
            </a:r>
            <a:r>
              <a:rPr lang="pt-BR" sz="2500" b="1" dirty="0" smtClean="0"/>
              <a:t>do </a:t>
            </a:r>
            <a:r>
              <a:rPr lang="pt-BR" sz="2500" b="1" dirty="0" smtClean="0"/>
              <a:t>Estado de compartilhar </a:t>
            </a:r>
            <a:r>
              <a:rPr lang="pt-BR" sz="2500" b="1" dirty="0" smtClean="0"/>
              <a:t>o poder  decisório</a:t>
            </a:r>
            <a:endParaRPr lang="pt-BR" sz="2500" b="1" dirty="0" smtClean="0"/>
          </a:p>
          <a:p>
            <a:pPr marL="266700" lvl="0" indent="-266700">
              <a:lnSpc>
                <a:spcPct val="100000"/>
              </a:lnSpc>
              <a:buFont typeface="+mj-lt"/>
              <a:buAutoNum type="romanUcPeriod"/>
            </a:pPr>
            <a:endParaRPr lang="pt-BR" sz="2500" b="1" dirty="0" smtClean="0"/>
          </a:p>
          <a:p>
            <a:pPr marL="266700" lvl="0" indent="-266700">
              <a:lnSpc>
                <a:spcPct val="100000"/>
              </a:lnSpc>
              <a:buFont typeface="+mj-lt"/>
              <a:buAutoNum type="romanUcPeriod"/>
            </a:pPr>
            <a:r>
              <a:rPr lang="pt-BR" sz="2500" b="1" dirty="0" smtClean="0"/>
              <a:t>Envolvimento dos </a:t>
            </a:r>
            <a:r>
              <a:rPr lang="pt-BR" sz="2500" b="1" dirty="0" smtClean="0"/>
              <a:t>membros do  governo</a:t>
            </a:r>
            <a:endParaRPr lang="pt-BR" sz="2500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6166241" y="1571612"/>
            <a:ext cx="2853188" cy="5146528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lvl="0" indent="-266700">
              <a:lnSpc>
                <a:spcPct val="100000"/>
              </a:lnSpc>
              <a:buFont typeface="+mj-lt"/>
              <a:buAutoNum type="romanUcPeriod"/>
            </a:pPr>
            <a:r>
              <a:rPr lang="pt-BR" sz="2500" b="1" dirty="0" smtClean="0"/>
              <a:t>Assimetria informacional</a:t>
            </a:r>
          </a:p>
          <a:p>
            <a:pPr marL="266700" lvl="0" indent="-266700">
              <a:lnSpc>
                <a:spcPct val="100000"/>
              </a:lnSpc>
              <a:buFont typeface="+mj-lt"/>
              <a:buAutoNum type="romanUcPeriod"/>
            </a:pPr>
            <a:endParaRPr lang="pt-BR" sz="2500" b="1" dirty="0" smtClean="0"/>
          </a:p>
          <a:p>
            <a:pPr marL="266700" lvl="0" indent="-266700">
              <a:lnSpc>
                <a:spcPct val="100000"/>
              </a:lnSpc>
              <a:buFont typeface="+mj-lt"/>
              <a:buAutoNum type="romanUcPeriod"/>
            </a:pPr>
            <a:r>
              <a:rPr lang="pt-BR" sz="2500" b="1" dirty="0" smtClean="0"/>
              <a:t>Baixo grau de cultura política</a:t>
            </a:r>
          </a:p>
          <a:p>
            <a:pPr marL="266700" lvl="0" indent="-266700">
              <a:lnSpc>
                <a:spcPct val="100000"/>
              </a:lnSpc>
              <a:buFont typeface="+mj-lt"/>
              <a:buAutoNum type="romanUcPeriod"/>
            </a:pPr>
            <a:endParaRPr lang="pt-BR" sz="2500" b="1" dirty="0" smtClean="0"/>
          </a:p>
          <a:p>
            <a:pPr marL="266700" lvl="0" indent="-266700">
              <a:lnSpc>
                <a:spcPct val="100000"/>
              </a:lnSpc>
              <a:buFont typeface="+mj-lt"/>
              <a:buAutoNum type="romanUcPeriod"/>
            </a:pPr>
            <a:r>
              <a:rPr lang="pt-BR" sz="2500" b="1" dirty="0" smtClean="0"/>
              <a:t>Heterogeneidade da sociedade civil</a:t>
            </a:r>
          </a:p>
        </p:txBody>
      </p:sp>
      <p:sp>
        <p:nvSpPr>
          <p:cNvPr id="8" name="Retângulo de cantos arredondados 7"/>
          <p:cNvSpPr/>
          <p:nvPr/>
        </p:nvSpPr>
        <p:spPr>
          <a:xfrm>
            <a:off x="118270" y="989476"/>
            <a:ext cx="2853188" cy="500065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500" b="1" dirty="0" smtClean="0"/>
              <a:t>Institucionais</a:t>
            </a:r>
            <a:endParaRPr lang="pt-BR" sz="2500" b="1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3139932" y="989476"/>
            <a:ext cx="2853188" cy="500065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500" b="1" dirty="0" smtClean="0"/>
              <a:t>Políticos</a:t>
            </a:r>
            <a:endParaRPr lang="pt-BR" sz="2500" b="1" dirty="0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6147968" y="989476"/>
            <a:ext cx="2853188" cy="50006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500" b="1" dirty="0" smtClean="0"/>
              <a:t>Sociais</a:t>
            </a:r>
            <a:endParaRPr lang="pt-BR" sz="25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500042"/>
            <a:ext cx="8715436" cy="4071966"/>
          </a:xfrm>
        </p:spPr>
        <p:txBody>
          <a:bodyPr>
            <a:noAutofit/>
          </a:bodyPr>
          <a:lstStyle/>
          <a:p>
            <a:r>
              <a:rPr lang="pt-BR" sz="2500" b="1" dirty="0" smtClean="0">
                <a:solidFill>
                  <a:schemeClr val="tx1"/>
                </a:solidFill>
              </a:rPr>
              <a:t>Como estruturar um conselho superando os </a:t>
            </a:r>
            <a:r>
              <a:rPr lang="pt-BR" sz="2500" b="1" dirty="0" smtClean="0">
                <a:solidFill>
                  <a:schemeClr val="tx1"/>
                </a:solidFill>
              </a:rPr>
              <a:t>entraves apontados </a:t>
            </a:r>
            <a:endParaRPr lang="pt-BR" sz="2500" b="1" dirty="0" smtClean="0">
              <a:solidFill>
                <a:schemeClr val="tx1"/>
              </a:solidFill>
            </a:endParaRPr>
          </a:p>
          <a:p>
            <a:pPr algn="just"/>
            <a:endParaRPr lang="pt-BR" sz="2450" dirty="0" smtClean="0">
              <a:solidFill>
                <a:schemeClr val="tx1"/>
              </a:solidFill>
            </a:endParaRPr>
          </a:p>
          <a:p>
            <a:pPr algn="just"/>
            <a:r>
              <a:rPr lang="pt-BR" sz="2450" dirty="0" smtClean="0">
                <a:solidFill>
                  <a:schemeClr val="tx1"/>
                </a:solidFill>
              </a:rPr>
              <a:t>Como aumentar o engajamento dos conselheiros governamentais? </a:t>
            </a:r>
          </a:p>
          <a:p>
            <a:pPr algn="just"/>
            <a:endParaRPr lang="pt-BR" sz="2450" dirty="0" smtClean="0">
              <a:solidFill>
                <a:schemeClr val="tx1"/>
              </a:solidFill>
            </a:endParaRPr>
          </a:p>
          <a:p>
            <a:pPr algn="just"/>
            <a:r>
              <a:rPr lang="pt-BR" sz="2450" dirty="0" smtClean="0">
                <a:solidFill>
                  <a:schemeClr val="tx1"/>
                </a:solidFill>
              </a:rPr>
              <a:t>Como superar o baixo grau de cultura política da sociedade civil, no caso dos RPPS, dos servidores? </a:t>
            </a:r>
          </a:p>
          <a:p>
            <a:pPr algn="just"/>
            <a:endParaRPr lang="pt-BR" sz="2450" dirty="0" smtClean="0">
              <a:solidFill>
                <a:schemeClr val="tx1"/>
              </a:solidFill>
            </a:endParaRPr>
          </a:p>
          <a:p>
            <a:pPr algn="just"/>
            <a:r>
              <a:rPr lang="pt-BR" sz="2450" dirty="0" smtClean="0">
                <a:solidFill>
                  <a:schemeClr val="tx1"/>
                </a:solidFill>
              </a:rPr>
              <a:t>Como garantir a simetria informacional dos membros do conselho diante da sua rotatividade?  </a:t>
            </a:r>
            <a:endParaRPr lang="pt-BR" sz="245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de cantos arredondados 4"/>
          <p:cNvSpPr/>
          <p:nvPr/>
        </p:nvSpPr>
        <p:spPr>
          <a:xfrm>
            <a:off x="201136" y="162780"/>
            <a:ext cx="8758562" cy="694452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500" b="1" dirty="0" smtClean="0">
                <a:solidFill>
                  <a:schemeClr val="bg1"/>
                </a:solidFill>
              </a:rPr>
              <a:t>Considerações finais</a:t>
            </a:r>
            <a:endParaRPr lang="pt-BR" sz="3500" b="1" dirty="0">
              <a:solidFill>
                <a:schemeClr val="bg1"/>
              </a:solidFill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0" y="2000240"/>
            <a:ext cx="9144000" cy="39290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5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Politização ou tecnização (burocratização) dos conselhos?</a:t>
            </a:r>
          </a:p>
          <a:p>
            <a:pPr marL="0" marR="0" lvl="0" indent="0" algn="ctr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5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t-BR" sz="2500" b="1" dirty="0" smtClean="0"/>
          </a:p>
          <a:p>
            <a:pPr marL="0" marR="0" lvl="0" indent="0" algn="ctr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5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Início do</a:t>
            </a:r>
            <a:r>
              <a:rPr kumimoji="0" lang="pt-BR" sz="25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processo de democratização dos RPPS... </a:t>
            </a:r>
          </a:p>
          <a:p>
            <a:pPr marL="0" marR="0" lvl="0" indent="0" algn="ctr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t-BR" sz="2500" b="1" baseline="0" dirty="0" smtClean="0"/>
          </a:p>
          <a:p>
            <a:pPr marL="0" marR="0" lvl="0" indent="0" algn="ctr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5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t-BR" sz="2500" b="1" baseline="0" dirty="0" smtClean="0"/>
              <a:t>? ? ? ? ? ? ?</a:t>
            </a:r>
            <a:endParaRPr kumimoji="0" lang="pt-BR" sz="25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de cantos arredondados 4"/>
          <p:cNvSpPr/>
          <p:nvPr/>
        </p:nvSpPr>
        <p:spPr>
          <a:xfrm>
            <a:off x="201136" y="162780"/>
            <a:ext cx="8758562" cy="694452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500" b="1" dirty="0" smtClean="0">
                <a:solidFill>
                  <a:schemeClr val="bg1"/>
                </a:solidFill>
              </a:rPr>
              <a:t>Reflexão...</a:t>
            </a:r>
            <a:endParaRPr lang="pt-BR" sz="3500" b="1" dirty="0">
              <a:solidFill>
                <a:schemeClr val="bg1"/>
              </a:solidFill>
            </a:endParaRPr>
          </a:p>
        </p:txBody>
      </p:sp>
      <p:sp>
        <p:nvSpPr>
          <p:cNvPr id="9" name="Subtítulo 2"/>
          <p:cNvSpPr>
            <a:spLocks noGrp="1"/>
          </p:cNvSpPr>
          <p:nvPr>
            <p:ph type="subTitle" idx="1"/>
          </p:nvPr>
        </p:nvSpPr>
        <p:spPr>
          <a:xfrm>
            <a:off x="214282" y="1285860"/>
            <a:ext cx="8715436" cy="535785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700" dirty="0" smtClean="0">
                <a:solidFill>
                  <a:schemeClr val="tx1"/>
                </a:solidFill>
              </a:rPr>
              <a:t>“O homem vulgar, de muitos milênios para cá, vem comendo e bebendo, dormindo e agindo sem diferenças fundamentais, na ordem coletiva. De vinte séculos a esta parte, todavia, abençoada luz resplandece na Terra com os ensinamentos do Cristo convidando-nos a escalar os cimos da espiritualidade superior. </a:t>
            </a:r>
            <a:r>
              <a:rPr lang="pt-BR" sz="2700" b="1" dirty="0" smtClean="0">
                <a:solidFill>
                  <a:schemeClr val="tx1"/>
                </a:solidFill>
              </a:rPr>
              <a:t>Mas, [...] surge o desafio do Mestre, indagando sobre o que de extraordinário estamos fazendo</a:t>
            </a:r>
            <a:r>
              <a:rPr lang="pt-BR" sz="2700" dirty="0" smtClean="0">
                <a:solidFill>
                  <a:schemeClr val="tx1"/>
                </a:solidFill>
              </a:rPr>
              <a:t>.” </a:t>
            </a:r>
            <a:r>
              <a:rPr lang="pt-BR" sz="2050" dirty="0" smtClean="0">
                <a:solidFill>
                  <a:schemeClr val="tx1"/>
                </a:solidFill>
              </a:rPr>
              <a:t>(grifos nossos)</a:t>
            </a:r>
            <a:endParaRPr lang="pt-BR" sz="2050" b="1" i="1" dirty="0" smtClean="0">
              <a:solidFill>
                <a:schemeClr val="tx1"/>
              </a:solidFill>
            </a:endParaRPr>
          </a:p>
          <a:p>
            <a:pPr algn="just"/>
            <a:endParaRPr lang="pt-BR" sz="2700" b="1" i="1" dirty="0" smtClean="0">
              <a:solidFill>
                <a:schemeClr val="tx1"/>
              </a:solidFill>
            </a:endParaRPr>
          </a:p>
          <a:p>
            <a:pPr algn="just"/>
            <a:r>
              <a:rPr lang="pt-BR" sz="1800" dirty="0" smtClean="0">
                <a:solidFill>
                  <a:schemeClr val="tx1"/>
                </a:solidFill>
              </a:rPr>
              <a:t>XAVIER, Francisco Cândido (Emmanuel). </a:t>
            </a:r>
            <a:r>
              <a:rPr lang="pt-BR" sz="1800" i="1" dirty="0" smtClean="0">
                <a:solidFill>
                  <a:schemeClr val="tx1"/>
                </a:solidFill>
              </a:rPr>
              <a:t>Fonte Viva</a:t>
            </a:r>
            <a:r>
              <a:rPr lang="pt-BR" sz="1800" dirty="0" smtClean="0">
                <a:solidFill>
                  <a:schemeClr val="tx1"/>
                </a:solidFill>
              </a:rPr>
              <a:t>. Rio de Janeiro: FEB, 1956, p. 222. </a:t>
            </a:r>
            <a:endParaRPr lang="pt-BR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0" y="1714488"/>
            <a:ext cx="9144000" cy="4500594"/>
          </a:xfrm>
        </p:spPr>
        <p:txBody>
          <a:bodyPr>
            <a:noAutofit/>
          </a:bodyPr>
          <a:lstStyle/>
          <a:p>
            <a:pPr>
              <a:spcBef>
                <a:spcPct val="20000"/>
              </a:spcBef>
            </a:pPr>
            <a:r>
              <a:rPr lang="pt-BR" sz="4000" b="1" dirty="0" smtClean="0"/>
              <a:t>Muito obrigado!</a:t>
            </a:r>
            <a:br>
              <a:rPr lang="pt-BR" sz="4000" b="1" dirty="0" smtClean="0"/>
            </a:br>
            <a:r>
              <a:rPr lang="pt-BR" sz="7000" b="1" dirty="0" smtClean="0"/>
              <a:t/>
            </a:r>
            <a:br>
              <a:rPr lang="pt-BR" sz="7000" b="1" dirty="0" smtClean="0"/>
            </a:br>
            <a:r>
              <a:rPr lang="pt-BR" sz="4000" b="1" dirty="0" smtClean="0"/>
              <a:t>Contato: </a:t>
            </a:r>
            <a:br>
              <a:rPr lang="pt-BR" sz="4000" b="1" dirty="0" smtClean="0"/>
            </a:br>
            <a:r>
              <a:rPr lang="pt-BR" sz="4000" b="1" dirty="0" smtClean="0"/>
              <a:t/>
            </a:r>
            <a:br>
              <a:rPr lang="pt-BR" sz="4000" b="1" dirty="0" smtClean="0"/>
            </a:br>
            <a:r>
              <a:rPr lang="pt-BR" sz="3000" dirty="0" smtClean="0"/>
              <a:t>fernando_ffc@yahoo.com.br</a:t>
            </a:r>
            <a:r>
              <a:rPr lang="pt-BR" sz="4000" b="1" dirty="0" smtClean="0">
                <a:solidFill>
                  <a:schemeClr val="tx1">
                    <a:tint val="75000"/>
                  </a:schemeClr>
                </a:solidFill>
              </a:rPr>
              <a:t>  </a:t>
            </a:r>
            <a:endParaRPr lang="pt-BR" sz="4000" b="1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201136" y="162780"/>
            <a:ext cx="8758562" cy="694452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500" b="1" dirty="0" smtClean="0">
                <a:solidFill>
                  <a:schemeClr val="bg1"/>
                </a:solidFill>
              </a:rPr>
              <a:t>F I M</a:t>
            </a:r>
            <a:endParaRPr lang="pt-BR" sz="35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1582763"/>
            <a:ext cx="8715436" cy="4071966"/>
          </a:xfrm>
        </p:spPr>
        <p:txBody>
          <a:bodyPr>
            <a:noAutofit/>
          </a:bodyPr>
          <a:lstStyle/>
          <a:p>
            <a:pPr lvl="0" algn="just"/>
            <a:r>
              <a:rPr lang="pt-BR" sz="2700" dirty="0" smtClean="0">
                <a:solidFill>
                  <a:schemeClr val="tx1"/>
                </a:solidFill>
              </a:rPr>
              <a:t>Como </a:t>
            </a:r>
            <a:r>
              <a:rPr lang="pt-BR" sz="2700" dirty="0" smtClean="0">
                <a:solidFill>
                  <a:schemeClr val="tx1"/>
                </a:solidFill>
              </a:rPr>
              <a:t>estruturar um conselho gestor de RPPS? </a:t>
            </a:r>
          </a:p>
          <a:p>
            <a:pPr lvl="0" algn="just"/>
            <a:endParaRPr lang="pt-BR" sz="2700" dirty="0" smtClean="0">
              <a:solidFill>
                <a:schemeClr val="tx1"/>
              </a:solidFill>
            </a:endParaRPr>
          </a:p>
          <a:p>
            <a:pPr lvl="0" algn="just"/>
            <a:r>
              <a:rPr lang="pt-BR" sz="2700" dirty="0" smtClean="0">
                <a:solidFill>
                  <a:schemeClr val="tx1"/>
                </a:solidFill>
              </a:rPr>
              <a:t>Quais são os desafios para o seu funcionamento? </a:t>
            </a:r>
          </a:p>
          <a:p>
            <a:pPr algn="just"/>
            <a:endParaRPr lang="pt-BR" sz="2700" dirty="0">
              <a:solidFill>
                <a:schemeClr val="tx1"/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201136" y="162780"/>
            <a:ext cx="8758562" cy="694452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500" b="1" dirty="0" smtClean="0">
                <a:solidFill>
                  <a:schemeClr val="bg1"/>
                </a:solidFill>
              </a:rPr>
              <a:t>Problematização</a:t>
            </a:r>
            <a:endParaRPr lang="pt-BR" sz="35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1142984"/>
            <a:ext cx="8715436" cy="1428760"/>
          </a:xfrm>
        </p:spPr>
        <p:txBody>
          <a:bodyPr>
            <a:noAutofit/>
          </a:bodyPr>
          <a:lstStyle/>
          <a:p>
            <a:pPr marL="514350" indent="-514350" algn="just"/>
            <a:r>
              <a:rPr lang="pt-BR" sz="2500" b="1" dirty="0" smtClean="0">
                <a:solidFill>
                  <a:schemeClr val="tx1"/>
                </a:solidFill>
              </a:rPr>
              <a:t>1. </a:t>
            </a:r>
            <a:r>
              <a:rPr lang="pt-BR" sz="2500" dirty="0" smtClean="0">
                <a:solidFill>
                  <a:schemeClr val="tx1"/>
                </a:solidFill>
              </a:rPr>
              <a:t>Democracia no Estado pós-moderno </a:t>
            </a:r>
          </a:p>
          <a:p>
            <a:pPr marL="1258888" indent="-514350" algn="just"/>
            <a:r>
              <a:rPr lang="pt-BR" sz="2500" b="1" dirty="0" smtClean="0">
                <a:solidFill>
                  <a:schemeClr val="tx1"/>
                </a:solidFill>
              </a:rPr>
              <a:t>1.1.</a:t>
            </a:r>
            <a:r>
              <a:rPr lang="pt-BR" sz="2500" dirty="0" smtClean="0">
                <a:solidFill>
                  <a:schemeClr val="tx1"/>
                </a:solidFill>
              </a:rPr>
              <a:t> Evolução do Estado de Direito</a:t>
            </a:r>
          </a:p>
          <a:p>
            <a:pPr marL="1258888" indent="-514350" algn="just"/>
            <a:r>
              <a:rPr lang="pt-BR" sz="2500" b="1" dirty="0" smtClean="0">
                <a:solidFill>
                  <a:schemeClr val="tx1"/>
                </a:solidFill>
              </a:rPr>
              <a:t>1.2.</a:t>
            </a:r>
            <a:r>
              <a:rPr lang="pt-BR" sz="2500" dirty="0" smtClean="0">
                <a:solidFill>
                  <a:schemeClr val="tx1"/>
                </a:solidFill>
              </a:rPr>
              <a:t> Nova arquitetura estatal</a:t>
            </a:r>
            <a:endParaRPr lang="pt-BR" dirty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201136" y="162780"/>
            <a:ext cx="8758562" cy="694452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500" b="1" dirty="0" smtClean="0">
                <a:solidFill>
                  <a:schemeClr val="bg1"/>
                </a:solidFill>
              </a:rPr>
              <a:t>SUMÁRIO</a:t>
            </a:r>
            <a:endParaRPr lang="pt-BR" sz="3500" b="1" dirty="0">
              <a:solidFill>
                <a:schemeClr val="bg1"/>
              </a:solidFill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214282" y="2755972"/>
            <a:ext cx="8715436" cy="10715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</a:t>
            </a:r>
            <a:r>
              <a:rPr kumimoji="0" lang="pt-BR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Espaços públicos não estatais</a:t>
            </a:r>
          </a:p>
          <a:p>
            <a:pPr marL="1258888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2.1.</a:t>
            </a:r>
            <a:r>
              <a:rPr kumimoji="0" lang="pt-BR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Espécies e importância da TI na gestão pública 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214282" y="3929066"/>
            <a:ext cx="8715436" cy="2714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</a:t>
            </a:r>
            <a:r>
              <a:rPr kumimoji="0" lang="pt-BR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Conselhos de políticas públicas em RPPS</a:t>
            </a:r>
          </a:p>
          <a:p>
            <a:pPr marL="1258888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3.1. </a:t>
            </a:r>
            <a:r>
              <a:rPr kumimoji="0" lang="pt-BR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Previsões normativas</a:t>
            </a:r>
          </a:p>
          <a:p>
            <a:pPr marL="1258888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3.2.</a:t>
            </a:r>
            <a:r>
              <a:rPr kumimoji="0" lang="pt-BR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Problemas reais no funcionamento dos conselhos</a:t>
            </a:r>
          </a:p>
          <a:p>
            <a:pPr marL="1258888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3.3.</a:t>
            </a:r>
            <a:r>
              <a:rPr kumimoji="0" lang="pt-BR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Como estruturar os conselhos  superando os entraves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</a:t>
            </a:r>
            <a:r>
              <a:rPr kumimoji="0" lang="pt-BR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Considerações finais 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de cantos arredondados 5"/>
          <p:cNvSpPr/>
          <p:nvPr/>
        </p:nvSpPr>
        <p:spPr>
          <a:xfrm>
            <a:off x="201136" y="2948862"/>
            <a:ext cx="8758562" cy="694452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500" b="1" dirty="0" smtClean="0">
                <a:solidFill>
                  <a:schemeClr val="bg1"/>
                </a:solidFill>
              </a:rPr>
              <a:t>1. Democracia no Estado pós-moderno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500042"/>
            <a:ext cx="8715436" cy="6000792"/>
          </a:xfrm>
        </p:spPr>
        <p:txBody>
          <a:bodyPr>
            <a:noAutofit/>
          </a:bodyPr>
          <a:lstStyle/>
          <a:p>
            <a:pPr algn="just"/>
            <a:r>
              <a:rPr lang="pt-BR" sz="2500" b="1" dirty="0" smtClean="0">
                <a:solidFill>
                  <a:schemeClr val="tx1"/>
                </a:solidFill>
              </a:rPr>
              <a:t>Evolução do Estado de Direito </a:t>
            </a:r>
          </a:p>
          <a:p>
            <a:pPr algn="just"/>
            <a:endParaRPr lang="pt-BR" sz="2500" dirty="0" smtClean="0">
              <a:solidFill>
                <a:schemeClr val="tx1"/>
              </a:solidFill>
            </a:endParaRP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pt-BR" sz="2500" dirty="0" smtClean="0">
                <a:solidFill>
                  <a:schemeClr val="tx1"/>
                </a:solidFill>
              </a:rPr>
              <a:t>Estado Liberal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pt-BR" sz="2500" dirty="0" smtClean="0">
                <a:solidFill>
                  <a:schemeClr val="tx1"/>
                </a:solidFill>
              </a:rPr>
              <a:t>Estado Social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pt-BR" sz="2500" dirty="0" smtClean="0">
                <a:solidFill>
                  <a:schemeClr val="tx1"/>
                </a:solidFill>
              </a:rPr>
              <a:t>Estado Democrático de Direito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pt-BR" sz="2500" dirty="0" smtClean="0">
                <a:solidFill>
                  <a:schemeClr val="tx1"/>
                </a:solidFill>
              </a:rPr>
              <a:t>Estado pós-moderno, global: maiores interações, flexibilidade.</a:t>
            </a:r>
          </a:p>
          <a:p>
            <a:pPr marL="514350" indent="-514350" algn="just"/>
            <a:r>
              <a:rPr lang="pt-BR" sz="2500" dirty="0" smtClean="0">
                <a:solidFill>
                  <a:schemeClr val="tx1"/>
                </a:solidFill>
              </a:rPr>
              <a:t> </a:t>
            </a:r>
          </a:p>
          <a:p>
            <a:pPr marL="514350" indent="-514350">
              <a:lnSpc>
                <a:spcPct val="150000"/>
              </a:lnSpc>
            </a:pPr>
            <a:r>
              <a:rPr lang="pt-BR" sz="2500" i="1" dirty="0" smtClean="0">
                <a:solidFill>
                  <a:schemeClr val="tx1"/>
                </a:solidFill>
              </a:rPr>
              <a:t>- Fluidez das fronteiras entre o público e o privado -</a:t>
            </a:r>
          </a:p>
          <a:p>
            <a:pPr marL="514350" indent="-514350">
              <a:lnSpc>
                <a:spcPct val="150000"/>
              </a:lnSpc>
            </a:pPr>
            <a:r>
              <a:rPr lang="pt-BR" sz="2500" i="1" dirty="0" smtClean="0">
                <a:solidFill>
                  <a:schemeClr val="tx1"/>
                </a:solidFill>
              </a:rPr>
              <a:t>Desafios para o Direito Administrativo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500042"/>
            <a:ext cx="8715436" cy="3071834"/>
          </a:xfrm>
        </p:spPr>
        <p:txBody>
          <a:bodyPr>
            <a:noAutofit/>
          </a:bodyPr>
          <a:lstStyle/>
          <a:p>
            <a:pPr algn="just"/>
            <a:r>
              <a:rPr lang="pt-BR" sz="2500" b="1" dirty="0" smtClean="0">
                <a:solidFill>
                  <a:schemeClr val="tx1"/>
                </a:solidFill>
              </a:rPr>
              <a:t>Nova arquitetura estatal / quadro de interdependência ampliada</a:t>
            </a:r>
          </a:p>
          <a:p>
            <a:pPr algn="just"/>
            <a:endParaRPr lang="pt-BR" sz="20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500" dirty="0" smtClean="0">
                <a:solidFill>
                  <a:schemeClr val="tx1"/>
                </a:solidFill>
              </a:rPr>
              <a:t>Subsidiariedade da atuação estatal</a:t>
            </a:r>
          </a:p>
          <a:p>
            <a:pPr algn="just">
              <a:buFont typeface="Wingdings" pitchFamily="2" charset="2"/>
              <a:buChar char="Ø"/>
            </a:pPr>
            <a:endParaRPr lang="pt-BR" sz="20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500" dirty="0" smtClean="0">
                <a:solidFill>
                  <a:schemeClr val="tx1"/>
                </a:solidFill>
              </a:rPr>
              <a:t>Retração da máquina pública</a:t>
            </a:r>
          </a:p>
          <a:p>
            <a:pPr algn="just">
              <a:buFont typeface="Wingdings" pitchFamily="2" charset="2"/>
              <a:buChar char="Ø"/>
            </a:pPr>
            <a:endParaRPr lang="pt-BR" sz="20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500" dirty="0" smtClean="0">
                <a:solidFill>
                  <a:schemeClr val="tx1"/>
                </a:solidFill>
              </a:rPr>
              <a:t>Prestação indireta de serviços públicos e a regulação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214282" y="3746502"/>
            <a:ext cx="8715436" cy="26432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pt-BR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Apelo ao controle societal e à participação popular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pt-BR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Gestão em rede: formação integrada de vontades visando à segurança jurídica e confiança mútua.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pt-BR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Atuação estatal democrática e consensual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de cantos arredondados 5"/>
          <p:cNvSpPr/>
          <p:nvPr/>
        </p:nvSpPr>
        <p:spPr>
          <a:xfrm>
            <a:off x="201136" y="2948862"/>
            <a:ext cx="8758562" cy="694452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500" b="1" dirty="0" smtClean="0">
                <a:solidFill>
                  <a:schemeClr val="bg1"/>
                </a:solidFill>
              </a:rPr>
              <a:t>2. Espaços públicos não estatais</a:t>
            </a:r>
            <a:endParaRPr lang="pt-BR" sz="35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/>
        </p:nvGraphicFramePr>
        <p:xfrm>
          <a:off x="317619" y="1604850"/>
          <a:ext cx="7143800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rupo 6"/>
          <p:cNvGrpSpPr/>
          <p:nvPr/>
        </p:nvGrpSpPr>
        <p:grpSpPr>
          <a:xfrm rot="16200000">
            <a:off x="5982782" y="3747696"/>
            <a:ext cx="4754446" cy="797040"/>
            <a:chOff x="357190" y="159508"/>
            <a:chExt cx="5000660" cy="797040"/>
          </a:xfrm>
        </p:grpSpPr>
        <p:sp>
          <p:nvSpPr>
            <p:cNvPr id="8" name="Retângulo de cantos arredondados 7"/>
            <p:cNvSpPr/>
            <p:nvPr/>
          </p:nvSpPr>
          <p:spPr>
            <a:xfrm>
              <a:off x="357190" y="159508"/>
              <a:ext cx="5000660" cy="797040"/>
            </a:xfrm>
            <a:prstGeom prst="round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tângulo 8"/>
            <p:cNvSpPr/>
            <p:nvPr/>
          </p:nvSpPr>
          <p:spPr>
            <a:xfrm>
              <a:off x="396098" y="198416"/>
              <a:ext cx="4922844" cy="7192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9013" tIns="0" rIns="189013" bIns="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700" b="1" kern="1200" dirty="0" smtClean="0">
                  <a:solidFill>
                    <a:schemeClr val="tx1"/>
                  </a:solidFill>
                </a:rPr>
                <a:t>Portais institucionais</a:t>
              </a:r>
              <a:endParaRPr lang="pt-BR" sz="27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0" name="Subtítulo 2"/>
          <p:cNvSpPr>
            <a:spLocks noGrp="1"/>
          </p:cNvSpPr>
          <p:nvPr>
            <p:ph type="subTitle" idx="1"/>
          </p:nvPr>
        </p:nvSpPr>
        <p:spPr>
          <a:xfrm>
            <a:off x="142844" y="-24"/>
            <a:ext cx="8858312" cy="128588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2500" b="1" dirty="0" smtClean="0">
                <a:solidFill>
                  <a:schemeClr val="tx1"/>
                </a:solidFill>
              </a:rPr>
              <a:t>Importância da TI na gestão do serviço público:</a:t>
            </a:r>
          </a:p>
          <a:p>
            <a:pPr lvl="0">
              <a:lnSpc>
                <a:spcPct val="150000"/>
              </a:lnSpc>
            </a:pPr>
            <a:r>
              <a:rPr lang="pt-BR" sz="2500" b="1" dirty="0" smtClean="0">
                <a:solidFill>
                  <a:schemeClr val="tx1"/>
                </a:solidFill>
              </a:rPr>
              <a:t>integração e potencialização dos mecanismos democratizantes</a:t>
            </a:r>
            <a:endParaRPr lang="pt-BR" sz="2500" i="1" dirty="0" smtClean="0">
              <a:solidFill>
                <a:schemeClr val="tx1"/>
              </a:solidFill>
            </a:endParaRPr>
          </a:p>
        </p:txBody>
      </p:sp>
      <p:sp>
        <p:nvSpPr>
          <p:cNvPr id="12" name="Seta para a esquerda 11"/>
          <p:cNvSpPr/>
          <p:nvPr/>
        </p:nvSpPr>
        <p:spPr>
          <a:xfrm>
            <a:off x="7601302" y="1980313"/>
            <a:ext cx="357190" cy="357190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Seta para a esquerda 12"/>
          <p:cNvSpPr/>
          <p:nvPr/>
        </p:nvSpPr>
        <p:spPr>
          <a:xfrm>
            <a:off x="7604295" y="5666183"/>
            <a:ext cx="357190" cy="357190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eta para a esquerda 13"/>
          <p:cNvSpPr/>
          <p:nvPr/>
        </p:nvSpPr>
        <p:spPr>
          <a:xfrm>
            <a:off x="7604295" y="3208385"/>
            <a:ext cx="357190" cy="357190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Seta para a esquerda 14"/>
          <p:cNvSpPr/>
          <p:nvPr/>
        </p:nvSpPr>
        <p:spPr>
          <a:xfrm>
            <a:off x="7604295" y="4441104"/>
            <a:ext cx="357190" cy="357190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de cantos arredondados 5"/>
          <p:cNvSpPr/>
          <p:nvPr/>
        </p:nvSpPr>
        <p:spPr>
          <a:xfrm>
            <a:off x="201136" y="2948862"/>
            <a:ext cx="8758562" cy="694452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500" b="1" dirty="0" smtClean="0">
                <a:solidFill>
                  <a:schemeClr val="bg1"/>
                </a:solidFill>
              </a:rPr>
              <a:t>3. Conselhos de políticas públicas em RPPS</a:t>
            </a:r>
            <a:endParaRPr lang="pt-BR" sz="35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1043</TotalTime>
  <Words>558</Words>
  <Application>Microsoft Office PowerPoint</Application>
  <PresentationFormat>Apresentação na tela (4:3)</PresentationFormat>
  <Paragraphs>99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Muito obrigado!  Contato:   fernando_ffc@yahoo.com.br  </vt:lpstr>
    </vt:vector>
  </TitlesOfParts>
  <Company>Servtech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Usuário</dc:creator>
  <cp:lastModifiedBy>user</cp:lastModifiedBy>
  <cp:revision>713</cp:revision>
  <dcterms:created xsi:type="dcterms:W3CDTF">2011-06-04T16:05:42Z</dcterms:created>
  <dcterms:modified xsi:type="dcterms:W3CDTF">2014-05-26T22:46:02Z</dcterms:modified>
</cp:coreProperties>
</file>