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322" r:id="rId2"/>
    <p:sldId id="321" r:id="rId3"/>
    <p:sldId id="320" r:id="rId4"/>
    <p:sldId id="272" r:id="rId5"/>
    <p:sldId id="273" r:id="rId6"/>
    <p:sldId id="274" r:id="rId7"/>
    <p:sldId id="278" r:id="rId8"/>
    <p:sldId id="298" r:id="rId9"/>
    <p:sldId id="300" r:id="rId10"/>
    <p:sldId id="303" r:id="rId11"/>
    <p:sldId id="301" r:id="rId12"/>
    <p:sldId id="285" r:id="rId13"/>
    <p:sldId id="286" r:id="rId14"/>
    <p:sldId id="284" r:id="rId15"/>
    <p:sldId id="302" r:id="rId16"/>
    <p:sldId id="305" r:id="rId17"/>
    <p:sldId id="306" r:id="rId18"/>
    <p:sldId id="308" r:id="rId19"/>
    <p:sldId id="307" r:id="rId20"/>
    <p:sldId id="309" r:id="rId21"/>
    <p:sldId id="310" r:id="rId22"/>
    <p:sldId id="311" r:id="rId23"/>
    <p:sldId id="312" r:id="rId24"/>
    <p:sldId id="315" r:id="rId25"/>
    <p:sldId id="313" r:id="rId26"/>
    <p:sldId id="314" r:id="rId27"/>
    <p:sldId id="287" r:id="rId28"/>
    <p:sldId id="288" r:id="rId29"/>
    <p:sldId id="289" r:id="rId30"/>
    <p:sldId id="290" r:id="rId31"/>
    <p:sldId id="291" r:id="rId32"/>
    <p:sldId id="292" r:id="rId33"/>
    <p:sldId id="294" r:id="rId34"/>
    <p:sldId id="295" r:id="rId35"/>
    <p:sldId id="296" r:id="rId36"/>
    <p:sldId id="297" r:id="rId37"/>
    <p:sldId id="316" r:id="rId38"/>
    <p:sldId id="317" r:id="rId39"/>
    <p:sldId id="318" r:id="rId40"/>
    <p:sldId id="319" r:id="rId41"/>
    <p:sldId id="265" r:id="rId42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00"/>
    <a:srgbClr val="FF0000"/>
    <a:srgbClr val="339966"/>
    <a:srgbClr val="CC0000"/>
    <a:srgbClr val="66CCFF"/>
    <a:srgbClr val="00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3" autoAdjust="0"/>
    <p:restoredTop sz="94660"/>
  </p:normalViewPr>
  <p:slideViewPr>
    <p:cSldViewPr>
      <p:cViewPr>
        <p:scale>
          <a:sx n="114" d="100"/>
          <a:sy n="114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73EBA9-3F5C-4423-B62F-047E0D5A64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41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8AFACE-EA55-4192-8779-4305713DAE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075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_brasil-pais-de-todos"/>
          <p:cNvPicPr>
            <a:picLocks noChangeAspect="1" noChangeArrowheads="1"/>
          </p:cNvPicPr>
          <p:nvPr/>
        </p:nvPicPr>
        <p:blipFill>
          <a:blip r:embed="rId14"/>
          <a:srcRect t="844"/>
          <a:stretch>
            <a:fillRect/>
          </a:stretch>
        </p:blipFill>
        <p:spPr bwMode="auto">
          <a:xfrm>
            <a:off x="7648575" y="277813"/>
            <a:ext cx="1368425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20"/>
          <p:cNvSpPr txBox="1">
            <a:spLocks noChangeArrowheads="1"/>
          </p:cNvSpPr>
          <p:nvPr/>
        </p:nvSpPr>
        <p:spPr bwMode="auto">
          <a:xfrm>
            <a:off x="8769350" y="6545263"/>
            <a:ext cx="2413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fld id="{4D707ECF-C8E7-4301-9ED3-30513ED24D09}" type="slidenum">
              <a:rPr lang="pt-BR" sz="1200" smtClean="0">
                <a:latin typeface="Arial" charset="0"/>
              </a:rPr>
              <a:pPr algn="ctr" eaLnBrk="1" hangingPunct="1">
                <a:defRPr/>
              </a:pPr>
              <a:t>‹nº›</a:t>
            </a:fld>
            <a:endParaRPr lang="pt-BR" sz="1200" smtClean="0">
              <a:latin typeface="Arial" charset="0"/>
            </a:endParaRPr>
          </a:p>
        </p:txBody>
      </p:sp>
      <p:pic>
        <p:nvPicPr>
          <p:cNvPr id="1028" name="Picture 22" descr="cabecalho"/>
          <p:cNvPicPr>
            <a:picLocks noChangeAspect="1" noChangeArrowheads="1"/>
          </p:cNvPicPr>
          <p:nvPr/>
        </p:nvPicPr>
        <p:blipFill>
          <a:blip r:embed="rId15"/>
          <a:srcRect t="89444"/>
          <a:stretch>
            <a:fillRect/>
          </a:stretch>
        </p:blipFill>
        <p:spPr bwMode="auto">
          <a:xfrm>
            <a:off x="0" y="6813550"/>
            <a:ext cx="91408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24"/>
          <p:cNvGrpSpPr>
            <a:grpSpLocks/>
          </p:cNvGrpSpPr>
          <p:nvPr/>
        </p:nvGrpSpPr>
        <p:grpSpPr bwMode="auto">
          <a:xfrm>
            <a:off x="0" y="-26988"/>
            <a:ext cx="9144000" cy="863601"/>
            <a:chOff x="0" y="0"/>
            <a:chExt cx="5760" cy="544"/>
          </a:xfrm>
        </p:grpSpPr>
        <p:pic>
          <p:nvPicPr>
            <p:cNvPr id="1032" name="Picture 21" descr="cabecalho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4"/>
              <a:ext cx="57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23" descr="cabecalho"/>
            <p:cNvPicPr>
              <a:picLocks noChangeAspect="1" noChangeArrowheads="1"/>
            </p:cNvPicPr>
            <p:nvPr userDrawn="1"/>
          </p:nvPicPr>
          <p:blipFill>
            <a:blip r:embed="rId15"/>
            <a:srcRect l="62222" r="15729"/>
            <a:stretch>
              <a:fillRect/>
            </a:stretch>
          </p:blipFill>
          <p:spPr bwMode="auto">
            <a:xfrm>
              <a:off x="4490" y="0"/>
              <a:ext cx="127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0" name="Picture 25" descr="brasi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32688" y="209550"/>
            <a:ext cx="136366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836613"/>
            <a:ext cx="9144000" cy="60213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ransition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dataprev.gov.br/CNISRPPSSP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RPPSinforme@previdencia.gov.br" TargetMode="External"/><Relationship Id="rId2" Type="http://schemas.openxmlformats.org/officeDocument/2006/relationships/hyperlink" Target="http://www7.dataprev.gov.br/informerpps/srpps/inicial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nancy.ramos@previdencia.gov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reinamento.siprev@previdencia.gov.br" TargetMode="External"/><Relationship Id="rId4" Type="http://schemas.openxmlformats.org/officeDocument/2006/relationships/hyperlink" Target="mailto:comunidadesiprev@previdencia.gov.b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125538"/>
            <a:ext cx="8642350" cy="53276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sz="3600" b="1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Sistemas dos Regimes Próprios 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sz="3600" b="1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Previdência Social  -  SRPPS</a:t>
            </a:r>
            <a:r>
              <a:rPr lang="pt-BR" sz="3600" smtClean="0">
                <a:solidFill>
                  <a:srgbClr val="008080"/>
                </a:solidFill>
                <a:latin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sz="3600" b="1" smtClean="0">
                <a:solidFill>
                  <a:srgbClr val="FF9933"/>
                </a:solidFill>
                <a:latin typeface="Arial" charset="0"/>
              </a:rPr>
              <a:t>BANCO DE DADOS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b="1" smtClean="0">
                <a:solidFill>
                  <a:srgbClr val="000000"/>
                </a:solidFill>
                <a:latin typeface="Arial" charset="0"/>
              </a:rPr>
              <a:t>OBRIGAÇÃO DO ESTADO BRASILEIRO, DIREITO DO SERVIDOR PÚBLICO</a:t>
            </a:r>
          </a:p>
        </p:txBody>
      </p:sp>
    </p:spTree>
    <p:extLst>
      <p:ext uri="{BB962C8B-B14F-4D97-AF65-F5344CB8AC3E}">
        <p14:creationId xmlns:p14="http://schemas.microsoft.com/office/powerpoint/2010/main" val="428827563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250825" y="1196975"/>
            <a:ext cx="83534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RESULTADOS DE 2012</a:t>
            </a:r>
          </a:p>
          <a:p>
            <a:pPr marL="609600" indent="-609600" eaLnBrk="0" hangingPunct="0">
              <a:spcBef>
                <a:spcPct val="20000"/>
              </a:spcBef>
            </a:pPr>
            <a:r>
              <a:rPr lang="pt-BR" sz="1800" b="1">
                <a:latin typeface="Calibri" pitchFamily="34" charset="0"/>
              </a:rPr>
              <a:t>1.2 – Cadastro Nacional de Informações Sociais de Regimes Próprios de Previdência Social _CNIS/RPPS </a:t>
            </a:r>
            <a:endParaRPr lang="pt-BR" sz="1800">
              <a:latin typeface="Calibri" pitchFamily="34" charset="0"/>
            </a:endParaRPr>
          </a:p>
          <a:p>
            <a:pPr marL="788988" lvl="1" eaLnBrk="0" hangingPunct="0">
              <a:spcBef>
                <a:spcPct val="20000"/>
              </a:spcBef>
            </a:pPr>
            <a:r>
              <a:rPr lang="pt-BR" sz="1800">
                <a:latin typeface="Calibri" pitchFamily="34" charset="0"/>
              </a:rPr>
              <a:t>1.2.1 disponibilizado em ambiente tecnológico da DATAPREV em 16.10.2012 e acessado na rede mundial pelo endereço </a:t>
            </a:r>
            <a:r>
              <a:rPr lang="pt-BR" sz="1800">
                <a:latin typeface="Calibri" pitchFamily="34" charset="0"/>
                <a:hlinkClick r:id="rId2"/>
              </a:rPr>
              <a:t>http://www2.dataprev.gov.br/CNISRPPSSPS</a:t>
            </a:r>
            <a:r>
              <a:rPr lang="pt-BR" sz="1800">
                <a:latin typeface="Calibri" pitchFamily="34" charset="0"/>
              </a:rPr>
              <a:t>; utiliza senha do CADPREV; requer autorização para funcionários e cadastro de senha na internet acessando qualquer demonstrativo ou o comprovante de repasse.</a:t>
            </a:r>
          </a:p>
          <a:p>
            <a:pPr marL="788988" lvl="1" eaLnBrk="0" hangingPunct="0">
              <a:spcBef>
                <a:spcPct val="20000"/>
              </a:spcBef>
            </a:pPr>
            <a:r>
              <a:rPr lang="pt-BR" sz="1800">
                <a:latin typeface="Calibri" pitchFamily="34" charset="0"/>
              </a:rPr>
              <a:t> 1.2.2  Envio de dados ainda sendo efetivado pela SPPS/DRPSP,  visando homologação de tráfego de dados</a:t>
            </a:r>
          </a:p>
          <a:p>
            <a:pPr marL="788988" lvl="1" eaLnBrk="0" hangingPunct="0">
              <a:spcBef>
                <a:spcPct val="20000"/>
              </a:spcBef>
            </a:pPr>
            <a:r>
              <a:rPr lang="pt-BR" sz="1800">
                <a:latin typeface="Calibri" pitchFamily="34" charset="0"/>
              </a:rPr>
              <a:t>1.2.3 Governo do Estado de Goiás fará o teste de envio direto dia 11.12.2012</a:t>
            </a:r>
          </a:p>
          <a:p>
            <a:pPr marL="788988" lvl="1" eaLnBrk="0" hangingPunct="0">
              <a:spcBef>
                <a:spcPct val="20000"/>
              </a:spcBef>
            </a:pPr>
            <a:r>
              <a:rPr lang="pt-BR" sz="1800">
                <a:latin typeface="Calibri" pitchFamily="34" charset="0"/>
              </a:rPr>
              <a:t>1.2.4 a liberação de envio direto será efetuada após sucesso do teste com o RPPS do Governo de Goiás.</a:t>
            </a:r>
          </a:p>
          <a:p>
            <a:pPr marL="788988" lvl="1" eaLnBrk="0" hangingPunct="0">
              <a:spcBef>
                <a:spcPct val="20000"/>
              </a:spcBef>
            </a:pPr>
            <a:r>
              <a:rPr lang="pt-BR" sz="1800">
                <a:latin typeface="Calibri" pitchFamily="34" charset="0"/>
              </a:rPr>
              <a:t>1.2.5  Devem ser enviados os dados para o CNIS/RPPS antes do Censo Previdenciário. Esta 1ª carga tem a finalidade de efetuar cruzamentos com óbitos para não gerar pendência irreal na conclusão do censo nem efetuar convocação de pessoas sabidamente em óbito.</a:t>
            </a:r>
          </a:p>
          <a:p>
            <a:pPr marL="982663" lvl="2" eaLnBrk="0" hangingPunct="0">
              <a:spcBef>
                <a:spcPct val="20000"/>
              </a:spcBef>
            </a:pPr>
            <a:endParaRPr lang="pt-BR" sz="1800">
              <a:latin typeface="Calibri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04" name="Group 248"/>
          <p:cNvGraphicFramePr>
            <a:graphicFrameLocks noGrp="1"/>
          </p:cNvGraphicFramePr>
          <p:nvPr>
            <p:ph/>
          </p:nvPr>
        </p:nvGraphicFramePr>
        <p:xfrm>
          <a:off x="374650" y="1704975"/>
          <a:ext cx="8229600" cy="4819652"/>
        </p:xfrm>
        <a:graphic>
          <a:graphicData uri="http://schemas.openxmlformats.org/drawingml/2006/table">
            <a:tbl>
              <a:tblPr/>
              <a:tblGrid>
                <a:gridCol w="2641600"/>
                <a:gridCol w="2830513"/>
                <a:gridCol w="2757487"/>
              </a:tblGrid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ENTE FEDERATIVO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QUANTIDADE DE REGISTROS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TEMPO DE PROCESSAMENTO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União_executivo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7.030.481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1:24:14s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Governo do Estado da Bahia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20.536.844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154:16:30s (7 dias)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Palmas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215.039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Natal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109.877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Escada/PE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8.635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Ipu/CE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28.007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General Sampaio/CE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2.419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Jaguaruana/CE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2.730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Naviraí/MS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6.999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Foz do Iguaçu/PR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17.461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Cortês/PE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1.832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31" name="Rectangle 246"/>
          <p:cNvSpPr>
            <a:spLocks noChangeArrowheads="1"/>
          </p:cNvSpPr>
          <p:nvPr/>
        </p:nvSpPr>
        <p:spPr bwMode="auto">
          <a:xfrm>
            <a:off x="250825" y="1196975"/>
            <a:ext cx="889317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Informações de extrações do SIPREV/GESTÃO para carregamento no CNIS/RPPS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ct val="50000"/>
              </a:spcAft>
            </a:pPr>
            <a:endParaRPr lang="pt-BR" sz="1800">
              <a:latin typeface="Calibri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23850" y="1268413"/>
            <a:ext cx="8820150" cy="5616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sz="2000" b="1" smtClean="0">
                <a:latin typeface="Calibri" pitchFamily="34" charset="0"/>
              </a:rPr>
              <a:t>Informações de extrações do SIPREV/GESTÃO para carregamento no CNIS/RPPS</a:t>
            </a:r>
            <a:r>
              <a:rPr lang="pt-BR" sz="2400" b="1" smtClean="0">
                <a:latin typeface="Calibri" pitchFamily="34" charset="0"/>
              </a:rPr>
              <a:t> </a:t>
            </a:r>
          </a:p>
        </p:txBody>
      </p:sp>
      <p:graphicFrame>
        <p:nvGraphicFramePr>
          <p:cNvPr id="22586" name="Group 58"/>
          <p:cNvGraphicFramePr>
            <a:graphicFrameLocks noGrp="1"/>
          </p:cNvGraphicFramePr>
          <p:nvPr/>
        </p:nvGraphicFramePr>
        <p:xfrm>
          <a:off x="395288" y="2276475"/>
          <a:ext cx="8280400" cy="3209925"/>
        </p:xfrm>
        <a:graphic>
          <a:graphicData uri="http://schemas.openxmlformats.org/drawingml/2006/table">
            <a:tbl>
              <a:tblPr/>
              <a:tblGrid>
                <a:gridCol w="2851150"/>
                <a:gridCol w="2830512"/>
                <a:gridCol w="2598738"/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ENTE FEDERATIVO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QUANTIDADE DE REGISTROS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TEMPO DE PROCESSAMENTO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CNJ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MPM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1.956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MPT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25.308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MPF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69.122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MPDFT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11.975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SENADO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111.948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TST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16.189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TSE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6.928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TJDFT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58.289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TCU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21.711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7.210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50825" y="1125538"/>
            <a:ext cx="8893175" cy="5616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sz="2000" b="1" smtClean="0">
                <a:latin typeface="Calibri" pitchFamily="34" charset="0"/>
              </a:rPr>
              <a:t>Informações de extrações do SIPREV/GESTÃO para carregamento no CNIS/RPPS</a:t>
            </a:r>
            <a:r>
              <a:rPr lang="pt-BR" sz="2400" b="1" smtClean="0">
                <a:latin typeface="Calibri" pitchFamily="34" charset="0"/>
              </a:rPr>
              <a:t> </a:t>
            </a:r>
          </a:p>
          <a:p>
            <a:pPr marL="0" indent="0">
              <a:buFontTx/>
              <a:buNone/>
            </a:pPr>
            <a:endParaRPr lang="pt-BR" sz="2400" smtClean="0">
              <a:latin typeface="Calibri" pitchFamily="34" charset="0"/>
            </a:endParaRPr>
          </a:p>
        </p:txBody>
      </p:sp>
      <p:graphicFrame>
        <p:nvGraphicFramePr>
          <p:cNvPr id="24634" name="Group 58"/>
          <p:cNvGraphicFramePr>
            <a:graphicFrameLocks noGrp="1"/>
          </p:cNvGraphicFramePr>
          <p:nvPr/>
        </p:nvGraphicFramePr>
        <p:xfrm>
          <a:off x="468313" y="2138363"/>
          <a:ext cx="8208962" cy="3194050"/>
        </p:xfrm>
        <a:graphic>
          <a:graphicData uri="http://schemas.openxmlformats.org/drawingml/2006/table">
            <a:tbl>
              <a:tblPr/>
              <a:tblGrid>
                <a:gridCol w="2825750"/>
                <a:gridCol w="2806700"/>
                <a:gridCol w="2576512"/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ENTE FEDERATIVO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QUANTIDADE DE REGISTROS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TEMPO DE PROCESSAMENTO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TRT 10ª REGIÃO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10.180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TRT 9ª REGIÃO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16.530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TRT 8ª REGIÃO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12.923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TRT 7ª REGIÃO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7.847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TRT 6ª REGIÃO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6.543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TRT 5ª REGIÃO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16.442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56s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TRT 3ª REGIÃO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22.249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01’ 29s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TRT 2ª REGIÃO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15.288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TRT 1ª REGIÃO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16.191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01’ 11s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ASSEMBLÉIA LEGISLATIVA-AP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MINIST.PÚBLICO-AP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1.223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50825" y="1241425"/>
            <a:ext cx="9144000" cy="5616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sz="2000" b="1" smtClean="0">
                <a:latin typeface="Calibri" pitchFamily="34" charset="0"/>
              </a:rPr>
              <a:t>Informações de extrações do SIPREV/GESTÃO para carregamento no CNIS/RPPS</a:t>
            </a:r>
            <a:r>
              <a:rPr lang="pt-BR" sz="2400" b="1" smtClean="0">
                <a:latin typeface="Calibri" pitchFamily="34" charset="0"/>
              </a:rPr>
              <a:t> </a:t>
            </a:r>
          </a:p>
          <a:p>
            <a:pPr marL="0" indent="0">
              <a:buFontTx/>
              <a:buNone/>
            </a:pPr>
            <a:endParaRPr lang="pt-BR" sz="2400" smtClean="0">
              <a:latin typeface="Calibri" pitchFamily="34" charset="0"/>
            </a:endParaRPr>
          </a:p>
        </p:txBody>
      </p:sp>
      <p:graphicFrame>
        <p:nvGraphicFramePr>
          <p:cNvPr id="25655" name="Group 55"/>
          <p:cNvGraphicFramePr>
            <a:graphicFrameLocks noGrp="1"/>
          </p:cNvGraphicFramePr>
          <p:nvPr/>
        </p:nvGraphicFramePr>
        <p:xfrm>
          <a:off x="468313" y="2060575"/>
          <a:ext cx="8208962" cy="3209928"/>
        </p:xfrm>
        <a:graphic>
          <a:graphicData uri="http://schemas.openxmlformats.org/drawingml/2006/table">
            <a:tbl>
              <a:tblPr/>
              <a:tblGrid>
                <a:gridCol w="2825750"/>
                <a:gridCol w="2806700"/>
                <a:gridCol w="2576512"/>
              </a:tblGrid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ENTE FEDERATIVO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QUANTIDADE DE REGISTROS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TEMPO DE PROCESSAMENTO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TRIBUNAL DE JUSTIÇA-AP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5.184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3s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ASSEMBLÉIA LEGISLATIVA-AC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2.215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5s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MINIST.PÚBLICO-AC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826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4s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TRIBUNAL DE JUSTIÇA-PB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17.802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31s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TRIBUNAL DE CONTAS -PB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2.269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18s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EXECUTIVO - PB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370.616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27s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TRIBUNAL DE JUSTIÇA-BA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62.998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01’27s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TRIBUNAL DE CONTAS -BA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3.673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19s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MINIST.PÚBLICO-BA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5.640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19s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ASSEMBLÉIA LEGISLATIVA-BA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3.644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19s</a:t>
                      </a:r>
                    </a:p>
                  </a:txBody>
                  <a:tcPr marL="9313" marR="9313" marT="93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250825" y="1196975"/>
            <a:ext cx="83534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RESULTADOS DE 2012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b="1">
                <a:latin typeface="Calibri" pitchFamily="34" charset="0"/>
              </a:rPr>
              <a:t>1.3 INFORME/CNIS/RPPS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 b="1">
                <a:latin typeface="Calibri" pitchFamily="34" charset="0"/>
              </a:rPr>
              <a:t>Aplicação de acesso via internet que apresenta os relatórios gerenciais decorrentes de tratamento e cruzamento de dados.</a:t>
            </a:r>
          </a:p>
          <a:p>
            <a:pPr marL="1439863" lvl="2" indent="-4572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 b="1">
                <a:latin typeface="Calibri" pitchFamily="34" charset="0"/>
              </a:rPr>
              <a:t>1.3.1 </a:t>
            </a:r>
            <a:r>
              <a:rPr lang="pt-BR" sz="1800">
                <a:latin typeface="Calibri" pitchFamily="34" charset="0"/>
              </a:rPr>
              <a:t>disponibilizado em ambiente tecnológico da DATAPREV em 23.10.2012 acessado na rede mundial pelo endereço </a:t>
            </a:r>
            <a:r>
              <a:rPr lang="pt-BR" sz="1800">
                <a:latin typeface="Calibri" pitchFamily="34" charset="0"/>
                <a:hlinkClick r:id="rId2"/>
              </a:rPr>
              <a:t>http://www7.dataprev.gov.br/informerpps/srpps/inicial.php</a:t>
            </a:r>
            <a:r>
              <a:rPr lang="pt-BR" sz="1800">
                <a:latin typeface="Calibri" pitchFamily="34" charset="0"/>
              </a:rPr>
              <a:t>.</a:t>
            </a:r>
            <a:endParaRPr lang="pt-BR" sz="1800" b="1">
              <a:latin typeface="Calibri" pitchFamily="34" charset="0"/>
            </a:endParaRPr>
          </a:p>
          <a:p>
            <a:pPr marL="2513013" lvl="3" indent="-3810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 b="1">
                <a:latin typeface="Calibri" pitchFamily="34" charset="0"/>
              </a:rPr>
              <a:t>1.3.1.1 a senha única de gestor regional deve ser solicitada por e-mail, mediante ofício escaneado, no  endereço </a:t>
            </a:r>
            <a:r>
              <a:rPr lang="pt-BR" sz="1800" b="1">
                <a:latin typeface="Calibri" pitchFamily="34" charset="0"/>
                <a:hlinkClick r:id="rId3"/>
              </a:rPr>
              <a:t>SRPPSinforme@previdencia.gov.br</a:t>
            </a:r>
            <a:r>
              <a:rPr lang="pt-BR" sz="1800" b="1">
                <a:latin typeface="Calibri" pitchFamily="34" charset="0"/>
              </a:rPr>
              <a:t>. O gestor regional cadastra demais pessoas.</a:t>
            </a:r>
          </a:p>
          <a:p>
            <a:pPr marL="2513013" lvl="3" indent="-3810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 b="1">
                <a:latin typeface="Calibri" pitchFamily="34" charset="0"/>
              </a:rPr>
              <a:t>1.3.1.2 Estão disponíveis as informações oriundas de tratamento de dados e de cruzamento com óbitos.</a:t>
            </a:r>
          </a:p>
          <a:p>
            <a:pPr marL="2513013" lvl="3" indent="-381000" eaLnBrk="0" hangingPunct="0">
              <a:spcBef>
                <a:spcPct val="20000"/>
              </a:spcBef>
              <a:spcAft>
                <a:spcPct val="50000"/>
              </a:spcAft>
            </a:pPr>
            <a:endParaRPr lang="pt-BR" sz="1800" b="1">
              <a:latin typeface="Calibri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250825" y="1196975"/>
            <a:ext cx="83534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RESULTADOS DE 2012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b="1">
                <a:latin typeface="Calibri" pitchFamily="34" charset="0"/>
              </a:rPr>
              <a:t>1.3 INFORME/CNIS/RPPS</a:t>
            </a:r>
          </a:p>
          <a:p>
            <a:pPr marL="2513013" lvl="3" indent="-3810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 b="1">
                <a:latin typeface="Calibri" pitchFamily="34" charset="0"/>
              </a:rPr>
              <a:t>1.3.1.3  Os relatórios gerenciais permitem visualizar a qualidade dos dados portanto são necessários para direcionar os Gestores na tomada de decisão de localização dos dados e ações de Censo Previdenciário.</a:t>
            </a:r>
          </a:p>
          <a:p>
            <a:pPr marL="2513013" lvl="3" indent="-3810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 b="1">
                <a:latin typeface="Calibri" pitchFamily="34" charset="0"/>
              </a:rPr>
              <a:t>1.3.1.4 O projeto prevê entregas pela DATAPREV até 09.01.2013, portanto dos produtos já definidos e cadastrados junto a DATAPREV tem-se como meta a de publicação para utilização externa ao MPS a data de 30.01.2013</a:t>
            </a:r>
          </a:p>
          <a:p>
            <a:pPr marL="2513013" lvl="3" indent="-381000" eaLnBrk="0" hangingPunct="0">
              <a:spcBef>
                <a:spcPct val="20000"/>
              </a:spcBef>
              <a:spcAft>
                <a:spcPct val="50000"/>
              </a:spcAft>
            </a:pPr>
            <a:endParaRPr lang="pt-BR" sz="1800" b="1">
              <a:latin typeface="Calibri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250825" y="1196975"/>
            <a:ext cx="83534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RESULTADOS DE 2012</a:t>
            </a:r>
          </a:p>
          <a:p>
            <a:pPr marL="609600" indent="-609600" eaLnBrk="0" hangingPunct="0">
              <a:spcBef>
                <a:spcPct val="20000"/>
              </a:spcBef>
            </a:pPr>
            <a:endParaRPr lang="pt-BR" sz="1800">
              <a:latin typeface="Calibri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2 . Situação da atividade Termo de Cooperação Técnica MPOG X MPS do Projeto SRPPS </a:t>
            </a:r>
          </a:p>
          <a:p>
            <a:pPr marL="1322388" lvl="1" indent="-5334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2.1 Decididamente o TCT  foi a principal razão do Projeto SRPPS ter alcançado, o nível de desenvolvimento atual não só pelos repasses de Recursos, mas pela importância que o Projeto “Melhoria da Qualidade dos Gastos da Folha de Pagamento no âmbito do Sistema Integrado de Administração de Recursos Humanos-SIAPE”, cujas atividades tem o objetivo de: eliminar dados inconsistentes e pagamentos indevidos, manter atualizados os dados cadastrais e aperfeiçoar o SIAPE.</a:t>
            </a:r>
          </a:p>
          <a:p>
            <a:pPr marL="1322388" lvl="1" indent="-5334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2.2 Para atender a atividade de eliminar pagamentos indevidos tanto o SIPREV/Gestão quanto o CNIS/RPPS na versão publicada atendem a finalidade proposta, sem contudo, eliminar a constante necessidade de criar novos campos para ou melhorar o formato do registro do dado cadastral ou funcional ou prever novos dados; ainda está em desenvolvimento as rotinas de cruzamento de dados entre todos os entes federativos, com previsão de entrega pela DATAPREV em 13.12.2012 para entrada em homologação.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250825" y="1196975"/>
            <a:ext cx="83534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RESULTADOS DE 2012</a:t>
            </a:r>
          </a:p>
          <a:p>
            <a:pPr marL="1322388" lvl="1" indent="-533400" eaLnBrk="0" hangingPunct="0">
              <a:spcBef>
                <a:spcPct val="20000"/>
              </a:spcBef>
              <a:spcAft>
                <a:spcPct val="50000"/>
              </a:spcAft>
            </a:pPr>
            <a:endParaRPr lang="pt-BR" sz="1800">
              <a:latin typeface="Calibri" pitchFamily="34" charset="0"/>
            </a:endParaRPr>
          </a:p>
          <a:p>
            <a:pPr marL="1322388" lvl="1" indent="-5334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2.3 O Termo Aditivo com ações das Secretarias de Política de Previdência Social e Executiva e Auditoria de Folha de Pagamento do MPOG está tramitando para publicação em 16.12.2012 para viabilizar o desenvolvimento no SIPREV/Gestão da funcionalidade de Simulação e Concessão de Benefício.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250825" y="1196975"/>
            <a:ext cx="83534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RESULTADOS DE 2012</a:t>
            </a:r>
          </a:p>
          <a:p>
            <a:pPr marL="609600" indent="-609600" eaLnBrk="0" hangingPunct="0">
              <a:spcBef>
                <a:spcPct val="20000"/>
              </a:spcBef>
            </a:pPr>
            <a:endParaRPr lang="pt-BR" b="1">
              <a:latin typeface="Calibri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3 Situação da Ação Acompanhamento do Censo Previdenciário do Projeto SRPPS.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	3.1   Em conjunto com técnicos do RPPS do Governo do Mato Grosso, e de Goiás foram minutados dois Termos de Referência, dentro do Projeto Proprev-2ª fase_recursos do BID.</a:t>
            </a:r>
          </a:p>
          <a:p>
            <a:pPr marL="1322388" lvl="1" indent="-5334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3.2 O TDR que trata do Censo Fucional tem como objeto contratação pelo MPS de empresa especializada em prestação de serviços de constituição de histórico de vida funcional através de criação e manutenção de bases de dados, a fim de alimentar o SIPREV/Gestão, mediante a implantação de Solução de Gerenciamento de Conteúdo Corporativo, compreendendo organização e classificação de documentos, automatização das atividades de armazenamento, conversão para o meio digital e extração de informações de documentos, com fornecimento de licenças de software, consultoria e mão de obra técnica especializada.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23528" y="2276872"/>
            <a:ext cx="8568952" cy="3956088"/>
            <a:chOff x="323528" y="1228399"/>
            <a:chExt cx="8568952" cy="3956088"/>
          </a:xfrm>
        </p:grpSpPr>
        <p:sp>
          <p:nvSpPr>
            <p:cNvPr id="2" name="Retângulo 1"/>
            <p:cNvSpPr/>
            <p:nvPr/>
          </p:nvSpPr>
          <p:spPr>
            <a:xfrm>
              <a:off x="323528" y="1228399"/>
              <a:ext cx="8568952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dirty="0">
                  <a:latin typeface="Arial" pitchFamily="34" charset="0"/>
                  <a:cs typeface="Arial" pitchFamily="34" charset="0"/>
                </a:rPr>
                <a:t>O ministro Garibaldi Alves Filho e o prefeito de Niterói, Rodrigo Neves, assinaram, nesta quinta-feira (7), Termo de Cooperação entre o Ministério da Previdência Social e o município fluminense para a melhoria da base de dados do Regime Próprio da Prefeitura de Niterói, no Rio de Janeiro.</a:t>
              </a:r>
            </a:p>
            <a:p>
              <a:pPr algn="just"/>
              <a:endParaRPr lang="pt-BR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pt-BR" dirty="0">
                  <a:latin typeface="Arial" pitchFamily="34" charset="0"/>
                  <a:cs typeface="Arial" pitchFamily="34" charset="0"/>
                </a:rPr>
                <a:t>O acordo tem como objetivo formalizar a participação do município de Niterói no Programa de Apoio à Modernização da Gestão do Sistema de Previdência Social – (PROPREV Segunda Fase).</a:t>
              </a:r>
            </a:p>
          </p:txBody>
        </p:sp>
        <p:sp>
          <p:nvSpPr>
            <p:cNvPr id="3" name="Retângulo 2"/>
            <p:cNvSpPr/>
            <p:nvPr/>
          </p:nvSpPr>
          <p:spPr>
            <a:xfrm>
              <a:off x="339559" y="3861048"/>
              <a:ext cx="842493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>
                  <a:latin typeface="Arial" pitchFamily="34" charset="0"/>
                  <a:cs typeface="Arial" pitchFamily="34" charset="0"/>
                </a:rPr>
                <a:t>Com a adesão ao PROPREV Segunda Fase, haverá a implantação do programa de melhoria da qualidade dos dados dos servidores públicos, conjugando políticas que assegurem a viabilidade financeira e atuarial do sistema de previdência da cidade.</a:t>
              </a:r>
            </a:p>
          </p:txBody>
        </p:sp>
      </p:grpSp>
      <p:sp>
        <p:nvSpPr>
          <p:cNvPr id="5" name="Retângulo 4"/>
          <p:cNvSpPr/>
          <p:nvPr/>
        </p:nvSpPr>
        <p:spPr>
          <a:xfrm>
            <a:off x="179512" y="1052737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Ministério da Previdência Social oferece ferramentas para melhoria da gestão de dados de regime próprio de Niterói (RJ)</a:t>
            </a:r>
          </a:p>
        </p:txBody>
      </p:sp>
    </p:spTree>
    <p:extLst>
      <p:ext uri="{BB962C8B-B14F-4D97-AF65-F5344CB8AC3E}">
        <p14:creationId xmlns:p14="http://schemas.microsoft.com/office/powerpoint/2010/main" val="170812714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50825" y="1196975"/>
            <a:ext cx="83534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RESULTADOS DE 2012</a:t>
            </a:r>
          </a:p>
          <a:p>
            <a:pPr marL="1439863" lvl="2" indent="-457200" eaLnBrk="0" hangingPunct="0">
              <a:spcBef>
                <a:spcPct val="20000"/>
              </a:spcBef>
            </a:pPr>
            <a:endParaRPr lang="pt-BR" sz="1800">
              <a:latin typeface="Calibri" pitchFamily="34" charset="0"/>
            </a:endParaRPr>
          </a:p>
          <a:p>
            <a:pPr marL="1439863" lvl="2" indent="-4572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3.2.1 Prevê a entrega de Sistema de Gestão Lógica da Vida Funcional com os sub-módulos de Envio de Matérias para o Diário Oficial e de Administração do Sistema. O RPPS contemplado poderá utilizar o Sistema para a gestão de quaisquer outros processos e procedimentos.</a:t>
            </a:r>
          </a:p>
          <a:p>
            <a:pPr marL="1439863" lvl="2" indent="-4572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3.2.2 Será aplicada Prova de Conceito para a empresa vencedora com a finalidade de comprovar a aptidão técnica para a execução dos serviços.</a:t>
            </a:r>
          </a:p>
          <a:p>
            <a:pPr marL="1439863" lvl="2" indent="-4572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3.2.3 Para a execução dos serviços a primeira fase consiste em realização de diagnóstico no RPPS que tiver assinado Termo de Cooperação (MPS X RPPS), para avaliar os dados carregados no SIPREV/Gestão e a situação das publicações em diário oficial, podendo neste momento ser detectada a inviabilidade de execução, devendo o MPS indicar outro RPPS.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250825" y="1196975"/>
            <a:ext cx="83534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RESULTADOS DE 2012</a:t>
            </a:r>
            <a:br>
              <a:rPr lang="pt-BR" b="1">
                <a:latin typeface="Calibri" pitchFamily="34" charset="0"/>
              </a:rPr>
            </a:br>
            <a:endParaRPr lang="pt-BR" sz="200">
              <a:latin typeface="Calibri" pitchFamily="34" charset="0"/>
            </a:endParaRPr>
          </a:p>
          <a:p>
            <a:pPr marL="1322388" lvl="1" indent="-5334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3.3 O TDR relativo ao Censo cadastral tem como objetivo melhorar a qualidade dos dados cadastrais dos servidores ativos, dos aposentados, dos pensionistas e dos dependentes.</a:t>
            </a:r>
          </a:p>
          <a:p>
            <a:pPr marL="1524000" lvl="2" indent="635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3.3.1 Será utilizada a funcionalidade Censo Previdenciário do SIPREV/Gestão para garantir a permanente utilização das informações e envio de dados ao CNIS/RPPS com qualidade suficiente para efetuar cruzamento de dados, bem como para viabilizar a automatização da Concessão de Benefício e a realização de Avaliação Atuarial com dados atualizados.</a:t>
            </a:r>
          </a:p>
          <a:p>
            <a:pPr marL="1322388" lvl="1" indent="-5334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3.3.2  A realização do Censo será efetivada em 04 fases:</a:t>
            </a:r>
            <a:br>
              <a:rPr lang="pt-BR" sz="1800">
                <a:latin typeface="Calibri" pitchFamily="34" charset="0"/>
              </a:rPr>
            </a:br>
            <a:r>
              <a:rPr lang="pt-BR" sz="1800">
                <a:latin typeface="Calibri" pitchFamily="34" charset="0"/>
              </a:rPr>
              <a:t>Planejamento do Censo Previdenciário_contratada/ente federativo; Censo Local (servidores acessando SIPREV/Gestão com supervisão de Servidores designados pelos gestores do RPPS); Censo Nacional e apresentação de Resultado com emissão de relatórios via SIPREV/Gestão.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		3.3.3 –  A divulgação do Censo será de responsabilidade e ônus, inclusive 	financeiro do ente federativo.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250825" y="2060575"/>
            <a:ext cx="83534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2913" eaLnBrk="0" hangingPunct="0">
              <a:spcBef>
                <a:spcPct val="20000"/>
              </a:spcBef>
            </a:pPr>
            <a:endParaRPr lang="pt-BR">
              <a:latin typeface="Calibri" pitchFamily="34" charset="0"/>
            </a:endParaRPr>
          </a:p>
          <a:p>
            <a:pPr marL="442913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4.1  O projeto SRPPS foi incluído no eixo de demandas prioritárias do Planejamento Estratégico, pelo que as entregas de produtos interferem no cáculo de gratificações específicas por resultados.</a:t>
            </a:r>
          </a:p>
          <a:p>
            <a:pPr marL="442913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4.2  Criou-se estrutura específica para o Projeto, tanto na Direção Central como nas Unidades de Desenvolvimento</a:t>
            </a:r>
          </a:p>
          <a:p>
            <a:pPr marL="442913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4.3  Destacou-se equipes específicas de acompanhamento da SPPS, de desenvolvimento de novos produtos e de manutenção dos produtos entregues.</a:t>
            </a:r>
          </a:p>
          <a:p>
            <a:pPr marL="1336675" lvl="1" indent="547688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 </a:t>
            </a:r>
          </a:p>
          <a:p>
            <a:pPr marL="1336675" lvl="1" indent="547688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 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50825" y="1173163"/>
            <a:ext cx="43703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RESULTADOS DE 2012</a:t>
            </a:r>
            <a:br>
              <a:rPr lang="pt-BR" b="1">
                <a:latin typeface="Calibri" pitchFamily="34" charset="0"/>
              </a:rPr>
            </a:br>
            <a:endParaRPr lang="pt-BR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pt-BR" sz="1800" b="1">
                <a:latin typeface="Calibri" pitchFamily="34" charset="0"/>
              </a:rPr>
              <a:t>4 </a:t>
            </a:r>
            <a:r>
              <a:rPr lang="pt-BR" sz="1800">
                <a:latin typeface="Calibri" pitchFamily="34" charset="0"/>
              </a:rPr>
              <a:t>Situação do Projeto SRPPS visão DATAPREV</a:t>
            </a:r>
            <a:endParaRPr lang="pt-BR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250825" y="2060575"/>
            <a:ext cx="83534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2913" eaLnBrk="0" hangingPunct="0">
              <a:spcBef>
                <a:spcPct val="20000"/>
              </a:spcBef>
            </a:pPr>
            <a:endParaRPr lang="pt-BR">
              <a:latin typeface="Calibri" pitchFamily="34" charset="0"/>
            </a:endParaRPr>
          </a:p>
          <a:p>
            <a:pPr marL="442913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	5.1   – muitos enfrentaram dificuldade com as Secretarias que faz a gestão da folha de pagamento dos servidores ativos quanto ao destaque de técnicos para gerar os dados e carregar no SIPREV/Gestão;</a:t>
            </a:r>
          </a:p>
          <a:p>
            <a:pPr marL="442913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	5.2   – foram registradas informações de empresas de folhas de pagamento que ofereceram resistência em gerar os arquivos para carregamento do SIPREV/Gestão e que ainda não apresentaram solução para a geração dos dados do SIPREV/Gestão para a folha de pagamento (situação de extrema importância após a realização de ajustes de dados cadastrais e funcionais seja por ação de Censo Previdenciário seja por correções à vista dos tratamentos e cruzamentos de dados disponibilizados no INFORME/CNIS/RPPS.</a:t>
            </a:r>
            <a:r>
              <a:rPr lang="pt-BR">
                <a:latin typeface="Calibri" pitchFamily="34" charset="0"/>
              </a:rPr>
              <a:t> </a:t>
            </a:r>
          </a:p>
          <a:p>
            <a:pPr marL="1336675" lvl="1" indent="547688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 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250825" y="1173163"/>
            <a:ext cx="5260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RESULTADOS DE 2012</a:t>
            </a:r>
            <a:br>
              <a:rPr lang="pt-BR" b="1">
                <a:latin typeface="Calibri" pitchFamily="34" charset="0"/>
              </a:rPr>
            </a:br>
            <a:endParaRPr lang="pt-BR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pt-BR" sz="1800">
                <a:latin typeface="Calibri" pitchFamily="34" charset="0"/>
              </a:rPr>
              <a:t>5 Situação do Projeto SRPPS visão dirigentes dos RPPS</a:t>
            </a:r>
            <a:r>
              <a:rPr lang="pt-BR"/>
              <a:t>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50825" y="2503488"/>
            <a:ext cx="83534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2913" eaLnBrk="0" hangingPunct="0">
              <a:spcBef>
                <a:spcPct val="20000"/>
              </a:spcBef>
            </a:pPr>
            <a:endParaRPr lang="pt-BR">
              <a:latin typeface="Calibri" pitchFamily="34" charset="0"/>
            </a:endParaRPr>
          </a:p>
          <a:p>
            <a:pPr marL="1336675" lvl="1" indent="547688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 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250825" y="1173163"/>
            <a:ext cx="2489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RESULTADOS DE 2012</a:t>
            </a:r>
          </a:p>
          <a:p>
            <a:pPr eaLnBrk="0" hangingPunct="0">
              <a:spcBef>
                <a:spcPct val="20000"/>
              </a:spcBef>
            </a:pPr>
            <a:endParaRPr lang="pt-BR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-965200" y="2025650"/>
            <a:ext cx="82804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53329" name="Group 81"/>
          <p:cNvGraphicFramePr>
            <a:graphicFrameLocks noGrp="1"/>
          </p:cNvGraphicFramePr>
          <p:nvPr/>
        </p:nvGraphicFramePr>
        <p:xfrm>
          <a:off x="323850" y="2565400"/>
          <a:ext cx="8280400" cy="2804160"/>
        </p:xfrm>
        <a:graphic>
          <a:graphicData uri="http://schemas.openxmlformats.org/drawingml/2006/table">
            <a:tbl>
              <a:tblPr/>
              <a:tblGrid>
                <a:gridCol w="2735263"/>
                <a:gridCol w="2808287"/>
                <a:gridCol w="2736850"/>
              </a:tblGrid>
              <a:tr h="2381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Situação 04 de dezembro 2012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D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66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Toda documentação encaminhada (09):</a:t>
                      </a:r>
                      <a:b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Acre, Amapá, Bahia, Ceará,distrito Federal, Espírito Santo,  Rio Grande do Norte, Rondônia e Tocantins e Goiás,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  algum documento Assinado (07):</a:t>
                      </a:r>
                      <a:b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Alagoas, Mato Grosso Do Sul, Maranhão, Paraíba, Piauí, Rio Grande Do Sul      </a:t>
                      </a: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                    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Sem qualquer Documento assinado (11):                     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Amazonas, Mato Grosso, Minas Gerais,pará, Paraná, Pernambuco, Rio De Janeiro, Roraima, São Paulo, Santa Catarina e Sergipe     </a:t>
                      </a: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     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Arial" charset="0"/>
                        </a:rPr>
                        <a:t> 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12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250825" y="1196975"/>
            <a:ext cx="83534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NOVAS AÇÕES PARA 2013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	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45000"/>
              </a:spcAft>
            </a:pPr>
            <a:r>
              <a:rPr lang="pt-BR" sz="1800">
                <a:latin typeface="Calibri" pitchFamily="34" charset="0"/>
              </a:rPr>
              <a:t>1. Disponibilização de Nova Versão do SRPPS aos entes federativos com produtos do 1º Plano de Trabalho do TCT MPOG X MPS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45000"/>
              </a:spcAft>
            </a:pPr>
            <a:r>
              <a:rPr lang="pt-BR" sz="1800">
                <a:latin typeface="Calibri" pitchFamily="34" charset="0"/>
              </a:rPr>
              <a:t>2. Disponibilização de Nova Versão do SRPPS com ajustes para atender peculiaridades dos RPPS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45000"/>
              </a:spcAft>
            </a:pPr>
            <a:r>
              <a:rPr lang="pt-BR" sz="1800">
                <a:latin typeface="Calibri" pitchFamily="34" charset="0"/>
              </a:rPr>
              <a:t>3. Desenvolvimento dos produtos Simulação e Concessão de Benefícios.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45000"/>
              </a:spcAft>
            </a:pPr>
            <a:r>
              <a:rPr lang="pt-BR" sz="1800">
                <a:latin typeface="Calibri" pitchFamily="34" charset="0"/>
              </a:rPr>
              <a:t>4. Acompanhamento do Censo Previdenciário Cadastral e Funcional nos RPPS que assinarem Termo de Cooperação (MPS X RPPS) para formalizar a participação no PROPREV_2ª fase.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45000"/>
              </a:spcAft>
            </a:pPr>
            <a:r>
              <a:rPr lang="pt-BR" sz="1800">
                <a:latin typeface="Calibri" pitchFamily="34" charset="0"/>
              </a:rPr>
              <a:t>5. Realizar o 1º Fórum de Compartilhamento de Informações sobre o SRPPS.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45000"/>
              </a:spcAft>
            </a:pPr>
            <a:r>
              <a:rPr lang="pt-BR" sz="1800">
                <a:latin typeface="Calibri" pitchFamily="34" charset="0"/>
              </a:rPr>
              <a:t>6. Criar atividades para alavancar o treinamento à distância por intermédio do SIPREVEducacional com versão disponibilizada no Portal de Software Público Brasileiro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250825" y="1196975"/>
            <a:ext cx="8353425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</a:pPr>
            <a:r>
              <a:rPr lang="pt-BR" b="1">
                <a:latin typeface="Calibri" pitchFamily="34" charset="0"/>
              </a:rPr>
              <a:t>NOVAS AÇÕES PARA 2013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50000"/>
              </a:spcAft>
            </a:pPr>
            <a:r>
              <a:rPr lang="pt-BR" sz="1800">
                <a:latin typeface="Calibri" pitchFamily="34" charset="0"/>
              </a:rPr>
              <a:t>	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45000"/>
              </a:spcAft>
            </a:pPr>
            <a:r>
              <a:rPr lang="pt-BR" sz="1800">
                <a:latin typeface="Calibri" pitchFamily="34" charset="0"/>
              </a:rPr>
              <a:t>7. Criar e manter a atividade Treinamento compartilhando a instrutoria com técnicos dos RPPS para a utilização da aplicação INFORME/CNIS/RPPS</a:t>
            </a:r>
          </a:p>
          <a:p>
            <a:pPr marL="609600" indent="-609600" eaLnBrk="0" hangingPunct="0">
              <a:spcBef>
                <a:spcPct val="20000"/>
              </a:spcBef>
              <a:spcAft>
                <a:spcPct val="45000"/>
              </a:spcAft>
            </a:pPr>
            <a:r>
              <a:rPr lang="pt-BR" sz="1800">
                <a:latin typeface="Calibri" pitchFamily="34" charset="0"/>
              </a:rPr>
              <a:t>8. Manter os treinamentos de instalação do SIPREV/Gestão e os relativos a utilização de suas funcionalidades incluindo a exportação para o CNIS/RPPS.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ChangeArrowheads="1"/>
          </p:cNvSpPr>
          <p:nvPr/>
        </p:nvSpPr>
        <p:spPr bwMode="auto">
          <a:xfrm>
            <a:off x="0" y="1341438"/>
            <a:ext cx="9144000" cy="4967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0962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84313"/>
            <a:ext cx="62325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/>
          <p:cNvSpPr>
            <a:spLocks noChangeArrowheads="1"/>
          </p:cNvSpPr>
          <p:nvPr/>
        </p:nvSpPr>
        <p:spPr bwMode="auto">
          <a:xfrm>
            <a:off x="0" y="1773238"/>
            <a:ext cx="9144000" cy="3168650"/>
          </a:xfrm>
          <a:prstGeom prst="rect">
            <a:avLst/>
          </a:prstGeom>
          <a:solidFill>
            <a:schemeClr val="bg2">
              <a:alpha val="18823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47529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pt-BR" b="1">
                <a:latin typeface="Calibri" pitchFamily="34" charset="0"/>
              </a:rPr>
              <a:t>CABOPREV</a:t>
            </a:r>
            <a:br>
              <a:rPr lang="pt-BR" b="1">
                <a:latin typeface="Calibri" pitchFamily="34" charset="0"/>
              </a:rPr>
            </a:br>
            <a:r>
              <a:rPr lang="pt-BR">
                <a:latin typeface="Calibri" pitchFamily="34" charset="0"/>
              </a:rPr>
              <a:t>O Instituto </a:t>
            </a:r>
            <a:r>
              <a:rPr lang="pt-BR" b="1">
                <a:latin typeface="Calibri" pitchFamily="34" charset="0"/>
              </a:rPr>
              <a:t>CABOPREV</a:t>
            </a:r>
            <a:r>
              <a:rPr lang="pt-BR">
                <a:latin typeface="Calibri" pitchFamily="34" charset="0"/>
              </a:rPr>
              <a:t> que faz a gestão dos Inativos e Pensionistas do município de Cabo de Santo Agostinho, fez o Censo Previdenciário dos seus beneficiários pelo sistema oferecido gratuitamente pelo Ministério da Previdência Social. A base de dados da prefeitura e do </a:t>
            </a:r>
            <a:r>
              <a:rPr lang="pt-BR" b="1">
                <a:latin typeface="Calibri" pitchFamily="34" charset="0"/>
              </a:rPr>
              <a:t>CABOPREV </a:t>
            </a:r>
            <a:r>
              <a:rPr lang="pt-BR">
                <a:latin typeface="Calibri" pitchFamily="34" charset="0"/>
              </a:rPr>
              <a:t>foram carregadas com os dados dos servidores ativos, inativos e pensionistas no SIPREV/Gestão.</a:t>
            </a:r>
          </a:p>
        </p:txBody>
      </p:sp>
      <p:pic>
        <p:nvPicPr>
          <p:cNvPr id="41987" name="Picture 5" descr="MOLD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8925" y="1270000"/>
            <a:ext cx="3306763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88038" y="2205038"/>
            <a:ext cx="2330450" cy="15462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8"/>
          <p:cNvSpPr>
            <a:spLocks noChangeArrowheads="1"/>
          </p:cNvSpPr>
          <p:nvPr/>
        </p:nvSpPr>
        <p:spPr bwMode="auto">
          <a:xfrm>
            <a:off x="0" y="3716338"/>
            <a:ext cx="9144000" cy="2520950"/>
          </a:xfrm>
          <a:prstGeom prst="rect">
            <a:avLst/>
          </a:prstGeom>
          <a:solidFill>
            <a:srgbClr val="003366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0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39713" y="1196975"/>
            <a:ext cx="8435975" cy="4929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2913" indent="-442913" eaLnBrk="1" hangingPunct="1">
              <a:buFontTx/>
              <a:buNone/>
            </a:pPr>
            <a:r>
              <a:rPr lang="pt-BR" sz="2000" b="1" smtClean="0">
                <a:latin typeface="Calibri" pitchFamily="34" charset="0"/>
              </a:rPr>
              <a:t>Dados relativos ao recenseamento 2012:</a:t>
            </a:r>
          </a:p>
          <a:p>
            <a:pPr marL="442913" indent="-442913" eaLnBrk="1" hangingPunct="1">
              <a:buFontTx/>
              <a:buNone/>
            </a:pPr>
            <a:endParaRPr lang="pt-BR" sz="2000" smtClean="0">
              <a:latin typeface="Calibri" pitchFamily="34" charset="0"/>
            </a:endParaRPr>
          </a:p>
          <a:p>
            <a:pPr marL="442913" indent="-442913" eaLnBrk="1" hangingPunct="1">
              <a:buFont typeface="Wingdings" pitchFamily="2" charset="2"/>
              <a:buNone/>
            </a:pPr>
            <a:r>
              <a:rPr lang="pt-BR" sz="1800" smtClean="0">
                <a:latin typeface="Calibri" pitchFamily="34" charset="0"/>
              </a:rPr>
              <a:t>	Quantidade de inativos recadastrados - 892</a:t>
            </a:r>
          </a:p>
          <a:p>
            <a:pPr marL="442913" indent="-442913" eaLnBrk="1" hangingPunct="1">
              <a:buFont typeface="Wingdings" pitchFamily="2" charset="2"/>
              <a:buNone/>
            </a:pPr>
            <a:r>
              <a:rPr lang="pt-BR" sz="1800" smtClean="0">
                <a:latin typeface="Calibri" pitchFamily="34" charset="0"/>
              </a:rPr>
              <a:t>	Quantidade de pensionistas recadastrados – 79</a:t>
            </a:r>
          </a:p>
          <a:p>
            <a:pPr marL="442913" indent="-442913" eaLnBrk="1" hangingPunct="1">
              <a:buFont typeface="Wingdings" pitchFamily="2" charset="2"/>
              <a:buNone/>
            </a:pPr>
            <a:r>
              <a:rPr lang="pt-BR" sz="1800" smtClean="0">
                <a:latin typeface="Calibri" pitchFamily="34" charset="0"/>
              </a:rPr>
              <a:t>	Importação dos dados financeiros de 1994 </a:t>
            </a:r>
          </a:p>
          <a:p>
            <a:pPr marL="442913" indent="-442913" eaLnBrk="1" hangingPunct="1">
              <a:buFont typeface="Wingdings" pitchFamily="2" charset="2"/>
              <a:buNone/>
            </a:pPr>
            <a:r>
              <a:rPr lang="pt-BR" sz="1800" smtClean="0">
                <a:latin typeface="Calibri" pitchFamily="34" charset="0"/>
              </a:rPr>
              <a:t>	até a presente data</a:t>
            </a:r>
          </a:p>
          <a:p>
            <a:pPr marL="442913" indent="-442913" eaLnBrk="1" hangingPunct="1">
              <a:buFontTx/>
              <a:buNone/>
            </a:pPr>
            <a:endParaRPr lang="pt-BR" sz="1800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716338"/>
            <a:ext cx="36195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chec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" y="1916113"/>
            <a:ext cx="3016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chec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" y="2276475"/>
            <a:ext cx="3016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chec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" y="2636838"/>
            <a:ext cx="3016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8079" y="1052736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“Esse convênio permitirá a Niterói mais rapidez na concessão de benefícios de seus segurados e, com a realização do censo, dará mais segurança ao regime próprio da cidade”, disse o ministro Garibaldi Alves Filho, lembrando que o programa será levado a dezenas de municípios.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Financiado pela União e pelo Banco Interamericano de Desenvolvimento (BID), o PROPREV Segunda Fase viabiliza a doação ao município de computadores com ferramentas do Ministério da Previdência Social que permitem a melhor gestão do regime próprio de previdência.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78807" y="422108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Os equipamentos são entregues com o Sistema dos Regimes Próprios de Previdência Social (SRPPS), composto pelas aplicações SIPREV/Gestão (Sistema Previdenciário de Gestão), CNIS/RPPS (Cadastro Nacional de Informações Sociais de Regimes Próprios de Previdência Social) e pelo Informe/CNISRPPS. Todos são distribuídos gratuitamente pelo Ministério da Previdência Social.</a:t>
            </a:r>
          </a:p>
        </p:txBody>
      </p:sp>
    </p:spTree>
    <p:extLst>
      <p:ext uri="{BB962C8B-B14F-4D97-AF65-F5344CB8AC3E}">
        <p14:creationId xmlns:p14="http://schemas.microsoft.com/office/powerpoint/2010/main" val="170812714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ChangeArrowheads="1"/>
          </p:cNvSpPr>
          <p:nvPr/>
        </p:nvSpPr>
        <p:spPr bwMode="auto">
          <a:xfrm>
            <a:off x="0" y="1844675"/>
            <a:ext cx="9144000" cy="42481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4034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41300" y="1163638"/>
            <a:ext cx="8291513" cy="5145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pt-BR" sz="2000" b="1" smtClean="0">
                <a:latin typeface="Calibri" pitchFamily="34" charset="0"/>
              </a:rPr>
              <a:t>OBSTÁCULOS VENCIDOS PELO CABOPREV NO RECENSEAMENTO 2012: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44675"/>
            <a:ext cx="6119812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ChangeArrowheads="1"/>
          </p:cNvSpPr>
          <p:nvPr/>
        </p:nvSpPr>
        <p:spPr bwMode="auto">
          <a:xfrm>
            <a:off x="-36513" y="4076700"/>
            <a:ext cx="9180513" cy="1584325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58" name="Rectangle 8"/>
          <p:cNvSpPr>
            <a:spLocks noChangeArrowheads="1"/>
          </p:cNvSpPr>
          <p:nvPr/>
        </p:nvSpPr>
        <p:spPr bwMode="auto">
          <a:xfrm>
            <a:off x="0" y="3644900"/>
            <a:ext cx="9144000" cy="431800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-36513" y="3141663"/>
            <a:ext cx="9180513" cy="504825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0" y="2420938"/>
            <a:ext cx="9144000" cy="71913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-36513" y="1916113"/>
            <a:ext cx="9180513" cy="504825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2" name="Rectangle 3"/>
          <p:cNvSpPr>
            <a:spLocks noChangeArrowheads="1"/>
          </p:cNvSpPr>
          <p:nvPr/>
        </p:nvSpPr>
        <p:spPr bwMode="auto">
          <a:xfrm>
            <a:off x="0" y="1196975"/>
            <a:ext cx="9144000" cy="719138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3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50825" y="1268413"/>
            <a:ext cx="8353425" cy="55451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Divergências das informações no sistema utilizado no ato da importação : Alguns pensionistas viraram servidor e vice-versa.</a:t>
            </a:r>
          </a:p>
          <a:p>
            <a:pPr algn="just" eaLnBrk="1" hangingPunct="1">
              <a:spcAft>
                <a:spcPct val="50000"/>
              </a:spcAft>
              <a:buFontTx/>
              <a:buNone/>
            </a:pPr>
            <a:r>
              <a:rPr lang="pt-BR" sz="1800" u="sng" smtClean="0">
                <a:latin typeface="Calibri" pitchFamily="34" charset="0"/>
              </a:rPr>
              <a:t>Solução utilizada: Identificação manualmente de cada um para correção.</a:t>
            </a:r>
          </a:p>
          <a:p>
            <a:pPr algn="just" eaLnBrk="1" hangingPunct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Falta de dados “CHAVES” para a importação dos dados como: CPF, NIT, órgão dos servidores entre outros fundamentais.</a:t>
            </a:r>
          </a:p>
          <a:p>
            <a:pPr algn="just" eaLnBrk="1" hangingPunct="1">
              <a:spcAft>
                <a:spcPct val="50000"/>
              </a:spcAft>
              <a:buFontTx/>
              <a:buNone/>
            </a:pPr>
            <a:r>
              <a:rPr lang="pt-BR" sz="1800" u="sng" smtClean="0">
                <a:latin typeface="Calibri" pitchFamily="34" charset="0"/>
              </a:rPr>
              <a:t>Solução utilizada: Utilização das pastas funcionais como fonte da pesquisa.</a:t>
            </a:r>
          </a:p>
          <a:p>
            <a:pPr algn="just" eaLnBrk="1" hangingPunct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Resistência por parte dos beneficiários.</a:t>
            </a:r>
          </a:p>
          <a:p>
            <a:pPr algn="just" eaLnBrk="1" hangingPunct="1">
              <a:spcAft>
                <a:spcPct val="50000"/>
              </a:spcAft>
              <a:buFontTx/>
              <a:buNone/>
            </a:pPr>
            <a:r>
              <a:rPr lang="pt-BR" sz="1800" u="sng" smtClean="0">
                <a:latin typeface="Calibri" pitchFamily="34" charset="0"/>
              </a:rPr>
              <a:t>Solução utilizada: O prefeito assinou o decreto nº 993, que determina a implantação do programa que tem a finalidade de facilitar a gestão das informações dos servidores ativos e inativos dos estados e municípios que possuem Regime Próprio de Previdência (RPPS), seguindo determinação contida no artigo 3º da lei nº 10.887, de 18 de junho de 2004.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/>
          <p:cNvSpPr>
            <a:spLocks noChangeArrowheads="1"/>
          </p:cNvSpPr>
          <p:nvPr/>
        </p:nvSpPr>
        <p:spPr bwMode="auto">
          <a:xfrm>
            <a:off x="-36513" y="2997200"/>
            <a:ext cx="9180513" cy="504825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2" name="Rectangle 7"/>
          <p:cNvSpPr>
            <a:spLocks noChangeArrowheads="1"/>
          </p:cNvSpPr>
          <p:nvPr/>
        </p:nvSpPr>
        <p:spPr bwMode="auto">
          <a:xfrm>
            <a:off x="0" y="2349500"/>
            <a:ext cx="9144000" cy="647700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3" name="Rectangle 8"/>
          <p:cNvSpPr>
            <a:spLocks noChangeArrowheads="1"/>
          </p:cNvSpPr>
          <p:nvPr/>
        </p:nvSpPr>
        <p:spPr bwMode="auto">
          <a:xfrm>
            <a:off x="-36513" y="1844675"/>
            <a:ext cx="9180513" cy="504825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4" name="Rectangle 9"/>
          <p:cNvSpPr>
            <a:spLocks noChangeArrowheads="1"/>
          </p:cNvSpPr>
          <p:nvPr/>
        </p:nvSpPr>
        <p:spPr bwMode="auto">
          <a:xfrm>
            <a:off x="0" y="1196975"/>
            <a:ext cx="9144000" cy="647700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50825" y="1384300"/>
            <a:ext cx="8424863" cy="3916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Dificuldade de locomoção por parte de alguns beneficiários.</a:t>
            </a:r>
          </a:p>
          <a:p>
            <a:pPr algn="just" eaLnBrk="1" hangingPunct="1">
              <a:spcAft>
                <a:spcPct val="50000"/>
              </a:spcAft>
              <a:buFontTx/>
              <a:buNone/>
            </a:pPr>
            <a:r>
              <a:rPr lang="pt-BR" sz="1800" u="sng" smtClean="0">
                <a:latin typeface="Calibri" pitchFamily="34" charset="0"/>
              </a:rPr>
              <a:t>Solução utilizada: Visitas dos recenseadores na residência do beneficiário. </a:t>
            </a:r>
          </a:p>
          <a:p>
            <a:pPr algn="just" eaLnBrk="1" hangingPunct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Boa parte dos beneficiários totalmente sem contato: Endereço desatualizados, Número de telefones inexistentes ou não mais pertencentes aos declarantes.</a:t>
            </a:r>
          </a:p>
          <a:p>
            <a:pPr algn="just" eaLnBrk="1" hangingPunct="1">
              <a:spcAft>
                <a:spcPct val="50000"/>
              </a:spcAft>
              <a:buFontTx/>
              <a:buNone/>
            </a:pPr>
            <a:r>
              <a:rPr lang="pt-BR" sz="1800" u="sng" smtClean="0">
                <a:latin typeface="Calibri" pitchFamily="34" charset="0"/>
              </a:rPr>
              <a:t>Solução utilizada: Bloqueio do benefício até o contato com a respectiva presença .</a:t>
            </a:r>
          </a:p>
          <a:p>
            <a:pPr eaLnBrk="1" hangingPunct="1">
              <a:buFontTx/>
              <a:buNone/>
            </a:pPr>
            <a:endParaRPr lang="pt-BR" sz="1800" smtClean="0">
              <a:latin typeface="Calibri" pitchFamily="34" charset="0"/>
            </a:endParaRPr>
          </a:p>
        </p:txBody>
      </p:sp>
      <p:sp>
        <p:nvSpPr>
          <p:cNvPr id="46086" name="Rectangle 10"/>
          <p:cNvSpPr>
            <a:spLocks noChangeArrowheads="1"/>
          </p:cNvSpPr>
          <p:nvPr/>
        </p:nvSpPr>
        <p:spPr bwMode="auto">
          <a:xfrm>
            <a:off x="-36513" y="4941888"/>
            <a:ext cx="9180513" cy="719137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0" y="4437063"/>
            <a:ext cx="9144000" cy="50482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8" name="Rectangle 12"/>
          <p:cNvSpPr>
            <a:spLocks noChangeArrowheads="1"/>
          </p:cNvSpPr>
          <p:nvPr/>
        </p:nvSpPr>
        <p:spPr bwMode="auto">
          <a:xfrm>
            <a:off x="-36513" y="3933825"/>
            <a:ext cx="9180513" cy="503238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9" name="Rectangle 13"/>
          <p:cNvSpPr>
            <a:spLocks noChangeArrowheads="1"/>
          </p:cNvSpPr>
          <p:nvPr/>
        </p:nvSpPr>
        <p:spPr bwMode="auto">
          <a:xfrm>
            <a:off x="0" y="3500438"/>
            <a:ext cx="9144000" cy="50482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90" name="Espaço Reservado para Conteúdo 2"/>
          <p:cNvSpPr>
            <a:spLocks/>
          </p:cNvSpPr>
          <p:nvPr/>
        </p:nvSpPr>
        <p:spPr bwMode="auto">
          <a:xfrm>
            <a:off x="179388" y="3540125"/>
            <a:ext cx="8435975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spcAft>
                <a:spcPct val="50000"/>
              </a:spcAft>
            </a:pPr>
            <a:r>
              <a:rPr lang="pt-BR" sz="1800" b="1">
                <a:latin typeface="Calibri" pitchFamily="34" charset="0"/>
              </a:rPr>
              <a:t>Distância da moradia dos beneficiários com o Instituto CABOPREV.</a:t>
            </a:r>
          </a:p>
          <a:p>
            <a:pPr marL="342900" indent="-342900" algn="just">
              <a:spcBef>
                <a:spcPct val="20000"/>
              </a:spcBef>
              <a:spcAft>
                <a:spcPct val="50000"/>
              </a:spcAft>
            </a:pPr>
            <a:r>
              <a:rPr lang="pt-BR" sz="1800" u="sng">
                <a:latin typeface="Calibri" pitchFamily="34" charset="0"/>
              </a:rPr>
              <a:t>Solução utilizada: Marcação de horários especiais para estes.</a:t>
            </a:r>
          </a:p>
          <a:p>
            <a:pPr marL="342900" indent="-342900" algn="just">
              <a:spcBef>
                <a:spcPct val="20000"/>
              </a:spcBef>
              <a:spcAft>
                <a:spcPct val="50000"/>
              </a:spcAft>
            </a:pPr>
            <a:r>
              <a:rPr lang="pt-BR" sz="1800" b="1">
                <a:latin typeface="Calibri" pitchFamily="34" charset="0"/>
              </a:rPr>
              <a:t>Divulgação do censo.</a:t>
            </a:r>
          </a:p>
          <a:p>
            <a:pPr marL="342900" indent="-342900" algn="just">
              <a:spcBef>
                <a:spcPct val="20000"/>
              </a:spcBef>
              <a:spcAft>
                <a:spcPct val="50000"/>
              </a:spcAft>
            </a:pPr>
            <a:r>
              <a:rPr lang="pt-BR" sz="1800" u="sng">
                <a:latin typeface="Calibri" pitchFamily="34" charset="0"/>
              </a:rPr>
              <a:t>Solução utilizada: Carta de convocação pessoal, mensagens nos contracheques, imprensa do município, contato pessoal via telefone, site do município.</a:t>
            </a:r>
          </a:p>
          <a:p>
            <a:pPr marL="342900" indent="-342900">
              <a:spcBef>
                <a:spcPct val="20000"/>
              </a:spcBef>
            </a:pPr>
            <a:endParaRPr lang="pt-BR" sz="1800" u="sng">
              <a:latin typeface="Calibri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323850" y="1484313"/>
            <a:ext cx="8569325" cy="3168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442913" algn="l"/>
              </a:tabLst>
            </a:pPr>
            <a:r>
              <a:rPr lang="pt-BR" sz="2400" smtClean="0">
                <a:latin typeface="Calibri" pitchFamily="34" charset="0"/>
              </a:rPr>
              <a:t> </a:t>
            </a:r>
            <a:r>
              <a:rPr lang="pt-BR" sz="2000" b="1" smtClean="0">
                <a:latin typeface="Calibri" pitchFamily="34" charset="0"/>
              </a:rPr>
              <a:t>BENEFÍCIOS DA FERRAMENTA DE SISTEMA SIPREV/GESTÃO</a:t>
            </a:r>
          </a:p>
          <a:p>
            <a:pPr marL="0" indent="0" eaLnBrk="1" hangingPunct="1">
              <a:spcAft>
                <a:spcPct val="50000"/>
              </a:spcAft>
              <a:buFontTx/>
              <a:buNone/>
              <a:tabLst>
                <a:tab pos="442913" algn="l"/>
              </a:tabLst>
            </a:pPr>
            <a:endParaRPr lang="pt-BR" sz="1800" smtClean="0">
              <a:latin typeface="Calibri" pitchFamily="34" charset="0"/>
            </a:endParaRPr>
          </a:p>
          <a:p>
            <a:pPr lvl="1" eaLnBrk="1" hangingPunct="1">
              <a:spcAft>
                <a:spcPct val="50000"/>
              </a:spcAft>
              <a:buFontTx/>
              <a:buNone/>
              <a:tabLst>
                <a:tab pos="442913" algn="l"/>
              </a:tabLst>
            </a:pPr>
            <a:r>
              <a:rPr lang="pt-BR" sz="1800" smtClean="0">
                <a:latin typeface="Calibri" pitchFamily="34" charset="0"/>
              </a:rPr>
              <a:t>Cancelamento dos pagamentos indevidos ( foram cancelados 109 benefícios, que estão aguardando a presença do titular </a:t>
            </a:r>
          </a:p>
          <a:p>
            <a:pPr lvl="1" eaLnBrk="1" hangingPunct="1">
              <a:spcAft>
                <a:spcPct val="50000"/>
              </a:spcAft>
              <a:buFontTx/>
              <a:buNone/>
              <a:tabLst>
                <a:tab pos="442913" algn="l"/>
              </a:tabLst>
            </a:pPr>
            <a:r>
              <a:rPr lang="pt-BR" sz="1800" smtClean="0">
                <a:latin typeface="Calibri" pitchFamily="34" charset="0"/>
              </a:rPr>
              <a:t>Simulação da aposentadoria para os ativos</a:t>
            </a:r>
          </a:p>
          <a:p>
            <a:pPr lvl="1" eaLnBrk="1" hangingPunct="1">
              <a:spcAft>
                <a:spcPct val="50000"/>
              </a:spcAft>
              <a:buFontTx/>
              <a:buNone/>
              <a:tabLst>
                <a:tab pos="442913" algn="l"/>
              </a:tabLst>
            </a:pPr>
            <a:r>
              <a:rPr lang="pt-BR" sz="1800" smtClean="0">
                <a:latin typeface="Calibri" pitchFamily="34" charset="0"/>
              </a:rPr>
              <a:t>Controle dos processos do Instituto CABOPREV</a:t>
            </a:r>
          </a:p>
          <a:p>
            <a:pPr lvl="1" eaLnBrk="1" hangingPunct="1">
              <a:spcAft>
                <a:spcPct val="50000"/>
              </a:spcAft>
              <a:buFontTx/>
              <a:buNone/>
              <a:tabLst>
                <a:tab pos="442913" algn="l"/>
              </a:tabLst>
            </a:pPr>
            <a:r>
              <a:rPr lang="pt-BR" sz="1800" smtClean="0">
                <a:latin typeface="Calibri" pitchFamily="34" charset="0"/>
              </a:rPr>
              <a:t>Retirada dos contracheques on-line para os beneficiários</a:t>
            </a:r>
          </a:p>
          <a:p>
            <a:pPr lvl="1" eaLnBrk="1" hangingPunct="1">
              <a:spcAft>
                <a:spcPct val="50000"/>
              </a:spcAft>
              <a:buFontTx/>
              <a:buNone/>
              <a:tabLst>
                <a:tab pos="442913" algn="l"/>
              </a:tabLst>
            </a:pPr>
            <a:r>
              <a:rPr lang="pt-BR" sz="1800" smtClean="0">
                <a:latin typeface="Calibri" pitchFamily="34" charset="0"/>
              </a:rPr>
              <a:t>Emissão das guias de recolhimento</a:t>
            </a:r>
          </a:p>
          <a:p>
            <a:pPr marL="0" indent="0" algn="just" eaLnBrk="1" hangingPunct="1">
              <a:spcAft>
                <a:spcPct val="50000"/>
              </a:spcAft>
              <a:buFontTx/>
              <a:buNone/>
              <a:tabLst>
                <a:tab pos="442913" algn="l"/>
              </a:tabLst>
            </a:pPr>
            <a:endParaRPr lang="pt-BR" sz="1800" smtClean="0">
              <a:latin typeface="Calibri" pitchFamily="34" charset="0"/>
            </a:endParaRPr>
          </a:p>
          <a:p>
            <a:pPr marL="0" indent="0" algn="just" eaLnBrk="1" hangingPunct="1">
              <a:tabLst>
                <a:tab pos="442913" algn="l"/>
              </a:tabLst>
            </a:pPr>
            <a:endParaRPr lang="pt-BR" sz="1800" smtClean="0">
              <a:latin typeface="Calibri" pitchFamily="34" charset="0"/>
            </a:endParaRPr>
          </a:p>
          <a:p>
            <a:pPr marL="0" indent="0" algn="just" eaLnBrk="1" hangingPunct="1">
              <a:tabLst>
                <a:tab pos="442913" algn="l"/>
              </a:tabLst>
            </a:pPr>
            <a:endParaRPr lang="pt-BR" sz="2400" smtClean="0">
              <a:latin typeface="Calibri" pitchFamily="34" charset="0"/>
            </a:endParaRPr>
          </a:p>
          <a:p>
            <a:pPr marL="0" indent="0" algn="just" eaLnBrk="1" hangingPunct="1">
              <a:tabLst>
                <a:tab pos="442913" algn="l"/>
              </a:tabLst>
            </a:pPr>
            <a:endParaRPr lang="pt-BR" sz="2400" smtClean="0">
              <a:latin typeface="Calibri" pitchFamily="34" charset="0"/>
            </a:endParaRPr>
          </a:p>
          <a:p>
            <a:pPr marL="0" indent="0" algn="just" eaLnBrk="1" hangingPunct="1">
              <a:tabLst>
                <a:tab pos="442913" algn="l"/>
              </a:tabLst>
            </a:pPr>
            <a:endParaRPr lang="pt-BR" sz="2400" smtClean="0">
              <a:latin typeface="Calibri" pitchFamily="34" charset="0"/>
            </a:endParaRPr>
          </a:p>
        </p:txBody>
      </p:sp>
      <p:pic>
        <p:nvPicPr>
          <p:cNvPr id="47106" name="Picture 3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2344738"/>
            <a:ext cx="3016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7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3141663"/>
            <a:ext cx="3016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8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3575050"/>
            <a:ext cx="3016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9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4027488"/>
            <a:ext cx="3016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10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4511675"/>
            <a:ext cx="3016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684213" y="1125538"/>
            <a:ext cx="74168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pt-BR" sz="2000" b="1" smtClean="0">
                <a:latin typeface="Calibri" pitchFamily="34" charset="0"/>
              </a:rPr>
              <a:t>INOVAÇÕES DO CABOPREV PARA 2013</a:t>
            </a:r>
          </a:p>
          <a:p>
            <a:pPr marL="0" indent="0" algn="ctr" eaLnBrk="1" hangingPunct="1">
              <a:buFontTx/>
              <a:buNone/>
            </a:pPr>
            <a:endParaRPr lang="pt-BR" sz="2000" smtClean="0">
              <a:latin typeface="Calibri" pitchFamily="34" charset="0"/>
            </a:endParaRPr>
          </a:p>
          <a:p>
            <a:pPr marL="0" indent="0" algn="just" eaLnBrk="1" hangingPunct="1">
              <a:spcAft>
                <a:spcPct val="50000"/>
              </a:spcAft>
              <a:buFontTx/>
              <a:buNone/>
            </a:pPr>
            <a:endParaRPr lang="pt-BR" sz="1800" smtClean="0">
              <a:latin typeface="Calibri" pitchFamily="34" charset="0"/>
            </a:endParaRPr>
          </a:p>
          <a:p>
            <a:pPr marL="0" indent="0" algn="just" eaLnBrk="1" hangingPunct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Emissão do relatório atuarial</a:t>
            </a:r>
          </a:p>
          <a:p>
            <a:pPr marL="0" indent="0" algn="just" eaLnBrk="1" hangingPunct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Emissão do comprovante de rendimentos para a  declaração de imposto de renda através do site </a:t>
            </a:r>
          </a:p>
          <a:p>
            <a:pPr marL="0" indent="0" algn="just" eaLnBrk="1" hangingPunct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Censo online</a:t>
            </a:r>
          </a:p>
          <a:p>
            <a:pPr marL="0" indent="0" algn="just" eaLnBrk="1" hangingPunct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Criação da ferramenta gráfica de gestão</a:t>
            </a:r>
          </a:p>
          <a:p>
            <a:pPr marL="0" indent="0" algn="just" eaLnBrk="1" hangingPunct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Em 2013 será desenvolvido conjuntamente com a Secretaria de Administração o censo previdenciário dos servidores ativos</a:t>
            </a:r>
          </a:p>
        </p:txBody>
      </p:sp>
      <p:pic>
        <p:nvPicPr>
          <p:cNvPr id="48130" name="Picture 3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9500"/>
            <a:ext cx="3016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9088"/>
            <a:ext cx="3016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79813"/>
            <a:ext cx="3016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6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32250"/>
            <a:ext cx="3016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16438"/>
            <a:ext cx="3016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Conteúdo 2"/>
          <p:cNvSpPr>
            <a:spLocks noGrp="1"/>
          </p:cNvSpPr>
          <p:nvPr>
            <p:ph idx="4294967295"/>
          </p:nvPr>
        </p:nvSpPr>
        <p:spPr bwMode="auto">
          <a:xfrm>
            <a:off x="468313" y="1557338"/>
            <a:ext cx="8496300" cy="3455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spcAft>
                <a:spcPct val="50000"/>
              </a:spcAft>
              <a:buFontTx/>
              <a:buNone/>
            </a:pPr>
            <a:r>
              <a:rPr lang="pt-BR" sz="2000" smtClean="0">
                <a:latin typeface="Calibri" pitchFamily="34" charset="0"/>
              </a:rPr>
              <a:t>Situações observadas em relação ao módulo de censo previdenciário do SIPREV</a:t>
            </a:r>
          </a:p>
          <a:p>
            <a:pPr marL="0" indent="0" eaLnBrk="1" hangingPunct="1">
              <a:lnSpc>
                <a:spcPct val="80000"/>
              </a:lnSpc>
              <a:spcAft>
                <a:spcPct val="50000"/>
              </a:spcAft>
              <a:buFontTx/>
              <a:buNone/>
            </a:pPr>
            <a:endParaRPr lang="pt-BR" sz="2000" smtClean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spcAft>
                <a:spcPct val="50000"/>
              </a:spcAft>
              <a:buFontTx/>
              <a:buNone/>
            </a:pPr>
            <a:r>
              <a:rPr lang="pt-BR" sz="2000" smtClean="0">
                <a:latin typeface="Calibri" pitchFamily="34" charset="0"/>
              </a:rPr>
              <a:t>A data na carta de convocação é gerada com data no formato americano, causando um pouco de confusão aos beneficiários mais idosos</a:t>
            </a:r>
          </a:p>
          <a:p>
            <a:pPr marL="0" indent="0" eaLnBrk="1" hangingPunct="1">
              <a:lnSpc>
                <a:spcPct val="80000"/>
              </a:lnSpc>
              <a:spcAft>
                <a:spcPct val="50000"/>
              </a:spcAft>
              <a:buFontTx/>
              <a:buNone/>
            </a:pPr>
            <a:endParaRPr lang="pt-BR" sz="2000" smtClean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spcAft>
                <a:spcPct val="50000"/>
              </a:spcAft>
              <a:buFontTx/>
              <a:buNone/>
            </a:pPr>
            <a:r>
              <a:rPr lang="pt-BR" sz="2000" smtClean="0">
                <a:latin typeface="Calibri" pitchFamily="34" charset="0"/>
              </a:rPr>
              <a:t>Não é solicitado na carta de convocação  o CPF do dependente, porém, gera pendência se não for informado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539750" y="1268413"/>
            <a:ext cx="8147050" cy="4857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pt-BR" sz="2000" smtClean="0">
                <a:latin typeface="Calibri" pitchFamily="34" charset="0"/>
              </a:rPr>
              <a:t>Organização Institucional:</a:t>
            </a:r>
          </a:p>
          <a:p>
            <a:pPr marL="0" indent="0" eaLnBrk="1" hangingPunct="1">
              <a:buFontTx/>
              <a:buNone/>
            </a:pPr>
            <a:endParaRPr lang="pt-BR" sz="2000" smtClean="0">
              <a:latin typeface="Calibr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pt-BR" sz="2000" smtClean="0">
                <a:latin typeface="Calibri" pitchFamily="34" charset="0"/>
              </a:rPr>
              <a:t>Diretora-Presidente - Célia Veronica Emídio</a:t>
            </a:r>
          </a:p>
          <a:p>
            <a:pPr marL="0" indent="0" eaLnBrk="1" hangingPunct="1">
              <a:buFontTx/>
              <a:buNone/>
            </a:pPr>
            <a:r>
              <a:rPr lang="pt-BR" sz="2000" smtClean="0">
                <a:latin typeface="Calibri" pitchFamily="34" charset="0"/>
              </a:rPr>
              <a:t>Gerente financeiro/administrativo – Gilson Falcão</a:t>
            </a:r>
          </a:p>
          <a:p>
            <a:pPr marL="0" indent="0" eaLnBrk="1" hangingPunct="1">
              <a:buFontTx/>
              <a:buNone/>
            </a:pPr>
            <a:r>
              <a:rPr lang="pt-BR" sz="2000" smtClean="0">
                <a:latin typeface="Calibri" pitchFamily="34" charset="0"/>
              </a:rPr>
              <a:t>Técnico operacional responsável – Thiago Antônio</a:t>
            </a:r>
          </a:p>
          <a:p>
            <a:pPr marL="0" indent="0" eaLnBrk="1" hangingPunct="1">
              <a:buFontTx/>
              <a:buNone/>
            </a:pPr>
            <a:r>
              <a:rPr lang="pt-BR" sz="2000" smtClean="0">
                <a:latin typeface="Calibri" pitchFamily="34" charset="0"/>
              </a:rPr>
              <a:t>Recenseadores – Eliza Minella</a:t>
            </a:r>
          </a:p>
          <a:p>
            <a:pPr marL="0" indent="0" eaLnBrk="1" hangingPunct="1">
              <a:buFontTx/>
              <a:buNone/>
            </a:pPr>
            <a:r>
              <a:rPr lang="pt-BR" sz="2000" smtClean="0">
                <a:latin typeface="Calibri" pitchFamily="34" charset="0"/>
              </a:rPr>
              <a:t>                                Ângelo Gamboa</a:t>
            </a:r>
          </a:p>
          <a:p>
            <a:pPr marL="0" indent="0" eaLnBrk="1" hangingPunct="1">
              <a:buFontTx/>
              <a:buNone/>
            </a:pPr>
            <a:r>
              <a:rPr lang="pt-BR" sz="2000" smtClean="0">
                <a:latin typeface="Calibri" pitchFamily="34" charset="0"/>
              </a:rPr>
              <a:t>                                Itala Paixão</a:t>
            </a:r>
          </a:p>
          <a:p>
            <a:pPr marL="0" indent="0" eaLnBrk="1" hangingPunct="1">
              <a:buFontTx/>
              <a:buNone/>
            </a:pPr>
            <a:r>
              <a:rPr lang="pt-BR" sz="2000" smtClean="0">
                <a:latin typeface="Calibri" pitchFamily="34" charset="0"/>
              </a:rPr>
              <a:t>                                Michely Barros</a:t>
            </a:r>
          </a:p>
          <a:p>
            <a:pPr marL="0" indent="0" eaLnBrk="1" hangingPunct="1">
              <a:buFontTx/>
              <a:buNone/>
            </a:pPr>
            <a:r>
              <a:rPr lang="pt-BR" sz="2000" smtClean="0">
                <a:latin typeface="Calibri" pitchFamily="34" charset="0"/>
              </a:rPr>
              <a:t>                                Rosangela Guedes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/>
              <a:t>      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142875" y="1214438"/>
            <a:ext cx="8858250" cy="5000625"/>
            <a:chOff x="142875" y="1214438"/>
            <a:chExt cx="8858250" cy="5000625"/>
          </a:xfrm>
        </p:grpSpPr>
        <p:sp>
          <p:nvSpPr>
            <p:cNvPr id="8" name="AutoShape 1"/>
            <p:cNvSpPr>
              <a:spLocks noChangeArrowheads="1"/>
            </p:cNvSpPr>
            <p:nvPr/>
          </p:nvSpPr>
          <p:spPr bwMode="auto">
            <a:xfrm>
              <a:off x="142875" y="1214438"/>
              <a:ext cx="8858250" cy="5000625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57188" y="1357313"/>
              <a:ext cx="4714875" cy="28575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 b="1" dirty="0">
                  <a:solidFill>
                    <a:srgbClr val="FFFFFF"/>
                  </a:solidFill>
                  <a:cs typeface="Arial" charset="0"/>
                </a:rPr>
                <a:t>Transmissão do SIPREV e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 b="1" dirty="0">
                  <a:solidFill>
                    <a:srgbClr val="FFFFFF"/>
                  </a:solidFill>
                  <a:cs typeface="Arial" charset="0"/>
                </a:rPr>
                <a:t>Carga no CNIS-RPPS</a:t>
              </a: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1214438" y="2571750"/>
              <a:ext cx="1643062" cy="369888"/>
            </a:xfrm>
            <a:prstGeom prst="roundRect">
              <a:avLst>
                <a:gd name="adj" fmla="val 16667"/>
              </a:avLst>
            </a:prstGeom>
            <a:solidFill>
              <a:srgbClr val="006666"/>
            </a:solidFill>
            <a:ln w="32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 dirty="0">
                  <a:solidFill>
                    <a:srgbClr val="FFFFFF"/>
                  </a:solidFill>
                </a:rPr>
                <a:t>Semana 04</a:t>
              </a: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428750" y="2882900"/>
              <a:ext cx="1643063" cy="369888"/>
            </a:xfrm>
            <a:prstGeom prst="roundRect">
              <a:avLst>
                <a:gd name="adj" fmla="val 16667"/>
              </a:avLst>
            </a:prstGeom>
            <a:solidFill>
              <a:srgbClr val="006666"/>
            </a:solidFill>
            <a:ln w="32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FFFFFF"/>
                  </a:solidFill>
                </a:rPr>
                <a:t>Semana 03</a:t>
              </a: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1643063" y="3214688"/>
              <a:ext cx="1643062" cy="369887"/>
            </a:xfrm>
            <a:prstGeom prst="roundRect">
              <a:avLst>
                <a:gd name="adj" fmla="val 16667"/>
              </a:avLst>
            </a:prstGeom>
            <a:solidFill>
              <a:srgbClr val="006666"/>
            </a:solidFill>
            <a:ln w="32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FFFFFF"/>
                  </a:solidFill>
                </a:rPr>
                <a:t>Semana 02</a:t>
              </a: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1857375" y="3533775"/>
              <a:ext cx="1643063" cy="369888"/>
            </a:xfrm>
            <a:prstGeom prst="roundRect">
              <a:avLst>
                <a:gd name="adj" fmla="val 16667"/>
              </a:avLst>
            </a:prstGeom>
            <a:solidFill>
              <a:srgbClr val="006666"/>
            </a:solidFill>
            <a:ln w="32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 dirty="0">
                  <a:solidFill>
                    <a:srgbClr val="FFFFFF"/>
                  </a:solidFill>
                </a:rPr>
                <a:t>Semana 01</a:t>
              </a: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4143375" y="1500188"/>
              <a:ext cx="4786313" cy="3071812"/>
            </a:xfrm>
            <a:prstGeom prst="ellipse">
              <a:avLst/>
            </a:prstGeom>
            <a:solidFill>
              <a:srgbClr val="0066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 b="1">
                  <a:solidFill>
                    <a:srgbClr val="FFFFFF"/>
                  </a:solidFill>
                  <a:cs typeface="Arial" charset="0"/>
                </a:rPr>
                <a:t>Análise de dados do Ente e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 b="1">
                  <a:solidFill>
                    <a:srgbClr val="FFFFFF"/>
                  </a:solidFill>
                  <a:cs typeface="Arial" charset="0"/>
                </a:rPr>
                <a:t>Cruzamento RPPSxRGPS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6513513" y="2747963"/>
              <a:ext cx="1643062" cy="369887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32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FFFFFF"/>
                  </a:solidFill>
                </a:rPr>
                <a:t>Novembro</a:t>
              </a: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6227763" y="3340100"/>
              <a:ext cx="1643062" cy="369888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32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FFFFFF"/>
                  </a:solidFill>
                </a:rPr>
                <a:t>Março</a:t>
              </a: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6013450" y="3651250"/>
              <a:ext cx="1643063" cy="369888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32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FFFFFF"/>
                  </a:solidFill>
                </a:rPr>
                <a:t>Fevereiro</a:t>
              </a: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5786438" y="3962400"/>
              <a:ext cx="1643062" cy="369888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32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>
                  <a:solidFill>
                    <a:srgbClr val="FFFFFF"/>
                  </a:solidFill>
                </a:rPr>
                <a:t>Janeiro</a:t>
              </a: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500063" y="4071938"/>
              <a:ext cx="5072062" cy="19288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2000" b="1" dirty="0">
                  <a:solidFill>
                    <a:srgbClr val="000000"/>
                  </a:solidFill>
                  <a:cs typeface="Arial" charset="0"/>
                </a:rPr>
                <a:t>Todos os processos anteriores e Cruzamento </a:t>
              </a:r>
              <a:r>
                <a:rPr lang="pt-BR" sz="2000" b="1" dirty="0" err="1">
                  <a:solidFill>
                    <a:srgbClr val="000000"/>
                  </a:solidFill>
                  <a:cs typeface="Arial" charset="0"/>
                </a:rPr>
                <a:t>RPPSxRGPSxRPPS</a:t>
              </a:r>
              <a:endParaRPr lang="pt-BR" sz="20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2214563" y="5416550"/>
              <a:ext cx="1643062" cy="369888"/>
            </a:xfrm>
            <a:prstGeom prst="roundRect">
              <a:avLst>
                <a:gd name="adj" fmla="val 16667"/>
              </a:avLst>
            </a:prstGeom>
            <a:solidFill>
              <a:srgbClr val="404040"/>
            </a:solidFill>
            <a:ln w="32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600" b="1" dirty="0">
                  <a:solidFill>
                    <a:srgbClr val="FFFFFF"/>
                  </a:solidFill>
                </a:rPr>
                <a:t>Dezembro</a:t>
              </a:r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3786188" y="2786063"/>
              <a:ext cx="928687" cy="571500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rgbClr val="F2F2F2"/>
            </a:solidFill>
            <a:ln w="28440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 rot="7500000">
              <a:off x="4394994" y="3902869"/>
              <a:ext cx="928688" cy="571500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rgbClr val="F2F2F2"/>
            </a:solidFill>
            <a:ln w="28440">
              <a:solidFill>
                <a:srgbClr val="00206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0078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/>
              <a:t>      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2875" y="1214438"/>
            <a:ext cx="8858250" cy="5000625"/>
            <a:chOff x="142875" y="1214438"/>
            <a:chExt cx="8858250" cy="5000625"/>
          </a:xfrm>
        </p:grpSpPr>
        <p:sp>
          <p:nvSpPr>
            <p:cNvPr id="5" name="AutoShape 1"/>
            <p:cNvSpPr>
              <a:spLocks noChangeArrowheads="1"/>
            </p:cNvSpPr>
            <p:nvPr/>
          </p:nvSpPr>
          <p:spPr bwMode="auto">
            <a:xfrm>
              <a:off x="142875" y="1214438"/>
              <a:ext cx="8858250" cy="5000625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1338263"/>
              <a:ext cx="7429500" cy="47529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rot="20400000">
              <a:off x="2882900" y="4098925"/>
              <a:ext cx="1500188" cy="428625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800" b="1">
                  <a:solidFill>
                    <a:srgbClr val="FFFFFF"/>
                  </a:solidFill>
                </a:rPr>
                <a:t>Carga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19860000">
              <a:off x="2652713" y="2552700"/>
              <a:ext cx="1500187" cy="428625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800" b="1">
                  <a:solidFill>
                    <a:srgbClr val="FFFFFF"/>
                  </a:solidFill>
                </a:rPr>
                <a:t>Envio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1260000">
              <a:off x="5886450" y="2832100"/>
              <a:ext cx="1500188" cy="428625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800" b="1">
                  <a:solidFill>
                    <a:srgbClr val="FFFFFF"/>
                  </a:solidFill>
                </a:rPr>
                <a:t>Consulta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237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539750" y="2492375"/>
            <a:ext cx="81359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lnSpc>
                <a:spcPct val="90000"/>
              </a:lnSpc>
              <a:spcBef>
                <a:spcPct val="20000"/>
              </a:spcBef>
            </a:pPr>
            <a:endParaRPr lang="en-US" sz="3000">
              <a:solidFill>
                <a:srgbClr val="008080"/>
              </a:solidFill>
              <a:latin typeface="Arial" charset="0"/>
              <a:sym typeface="Erie Bold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/>
              <a:t>      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2875" y="1214438"/>
            <a:ext cx="8858250" cy="5000625"/>
            <a:chOff x="142875" y="1214438"/>
            <a:chExt cx="8858250" cy="5000625"/>
          </a:xfrm>
        </p:grpSpPr>
        <p:sp>
          <p:nvSpPr>
            <p:cNvPr id="5" name="AutoShape 1"/>
            <p:cNvSpPr>
              <a:spLocks noChangeArrowheads="1"/>
            </p:cNvSpPr>
            <p:nvPr/>
          </p:nvSpPr>
          <p:spPr bwMode="auto">
            <a:xfrm>
              <a:off x="142875" y="1214438"/>
              <a:ext cx="8858250" cy="5000625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3" y="1357313"/>
              <a:ext cx="7429500" cy="4800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454400" y="4214813"/>
              <a:ext cx="2643188" cy="35718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400" b="1">
                  <a:solidFill>
                    <a:srgbClr val="FFFFFF"/>
                  </a:solidFill>
                </a:rPr>
                <a:t>Análise dos dados do Ente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2220000">
              <a:off x="6943725" y="5056188"/>
              <a:ext cx="1165225" cy="35718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400" b="1">
                  <a:solidFill>
                    <a:srgbClr val="FFFFFF"/>
                  </a:solidFill>
                </a:rPr>
                <a:t>Consulta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20160000">
              <a:off x="1533525" y="1519238"/>
              <a:ext cx="1296988" cy="428625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400" b="1">
                  <a:solidFill>
                    <a:srgbClr val="FFFFFF"/>
                  </a:solidFill>
                </a:rPr>
                <a:t>Autorização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2340000">
              <a:off x="6958013" y="1778000"/>
              <a:ext cx="1149350" cy="381000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400" b="1" dirty="0">
                  <a:solidFill>
                    <a:srgbClr val="FFFFFF"/>
                  </a:solidFill>
                </a:rPr>
                <a:t>Validação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429000" y="4714875"/>
              <a:ext cx="2643188" cy="35718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400" b="1">
                  <a:solidFill>
                    <a:srgbClr val="FFFFFF"/>
                  </a:solidFill>
                </a:rPr>
                <a:t>Cruzamento RPPSxRGPS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 rot="20160000">
              <a:off x="1524000" y="2667000"/>
              <a:ext cx="1203325" cy="35718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400" b="1">
                  <a:solidFill>
                    <a:srgbClr val="FFFFFF"/>
                  </a:solidFill>
                </a:rPr>
                <a:t>Controle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874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4"/>
          <p:cNvSpPr>
            <a:spLocks noChangeArrowheads="1"/>
          </p:cNvSpPr>
          <p:nvPr/>
        </p:nvSpPr>
        <p:spPr bwMode="auto">
          <a:xfrm>
            <a:off x="539750" y="1557338"/>
            <a:ext cx="8135938" cy="4967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971550" y="2636838"/>
          <a:ext cx="7127875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Image" r:id="rId3" imgW="13714286" imgH="6539683" progId="">
                  <p:embed/>
                </p:oleObj>
              </mc:Choice>
              <mc:Fallback>
                <p:oleObj name="Image" r:id="rId3" imgW="13714286" imgH="6539683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36838"/>
                        <a:ext cx="7127875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3052763" y="1190625"/>
            <a:ext cx="2659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b="1">
                <a:latin typeface="Calibri" pitchFamily="34" charset="0"/>
              </a:rPr>
              <a:t>SRPPS – Sistemas do RPPS</a:t>
            </a:r>
          </a:p>
        </p:txBody>
      </p:sp>
      <p:sp>
        <p:nvSpPr>
          <p:cNvPr id="15369" name="Text Box 5"/>
          <p:cNvSpPr txBox="1">
            <a:spLocks noChangeArrowheads="1"/>
          </p:cNvSpPr>
          <p:nvPr/>
        </p:nvSpPr>
        <p:spPr bwMode="auto">
          <a:xfrm>
            <a:off x="2030413" y="2573338"/>
            <a:ext cx="23256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dirty="0">
                <a:solidFill>
                  <a:schemeClr val="bg2"/>
                </a:solidFill>
                <a:latin typeface="Calibri" pitchFamily="34" charset="0"/>
              </a:rPr>
              <a:t>Processo de envio de dados para o CNIS-RPPS Previsão Legal art. 3º da lei 10.887/04</a:t>
            </a:r>
          </a:p>
        </p:txBody>
      </p:sp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6443663" y="3789363"/>
            <a:ext cx="15414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Processo de extração,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exportação para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cruzamento de dados</a:t>
            </a:r>
          </a:p>
        </p:txBody>
      </p:sp>
      <p:sp>
        <p:nvSpPr>
          <p:cNvPr id="15371" name="Text Box 7"/>
          <p:cNvSpPr txBox="1">
            <a:spLocks noChangeArrowheads="1"/>
          </p:cNvSpPr>
          <p:nvPr/>
        </p:nvSpPr>
        <p:spPr bwMode="auto">
          <a:xfrm>
            <a:off x="6516688" y="5445125"/>
            <a:ext cx="2062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>
                <a:solidFill>
                  <a:schemeClr val="bg2"/>
                </a:solidFill>
                <a:latin typeface="Calibri" pitchFamily="34" charset="0"/>
              </a:rPr>
              <a:t>Informe CNIS-RPPS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Ferramenta de modelagem de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Relatórios gerenciais para os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Entes federativos.</a:t>
            </a:r>
          </a:p>
        </p:txBody>
      </p:sp>
      <p:sp>
        <p:nvSpPr>
          <p:cNvPr id="15372" name="Text Box 7"/>
          <p:cNvSpPr txBox="1">
            <a:spLocks noChangeArrowheads="1"/>
          </p:cNvSpPr>
          <p:nvPr/>
        </p:nvSpPr>
        <p:spPr bwMode="auto">
          <a:xfrm>
            <a:off x="4065588" y="3789363"/>
            <a:ext cx="2079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>
                <a:solidFill>
                  <a:schemeClr val="bg2"/>
                </a:solidFill>
                <a:latin typeface="Calibri" pitchFamily="34" charset="0"/>
              </a:rPr>
              <a:t>CNIS-RPPS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Armazenamento dos dados 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nacionais de responsabilidade 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do MPS/Dataprev</a:t>
            </a:r>
          </a:p>
        </p:txBody>
      </p:sp>
      <p:sp>
        <p:nvSpPr>
          <p:cNvPr id="15373" name="Text Box 7"/>
          <p:cNvSpPr txBox="1">
            <a:spLocks noChangeArrowheads="1"/>
          </p:cNvSpPr>
          <p:nvPr/>
        </p:nvSpPr>
        <p:spPr bwMode="auto">
          <a:xfrm>
            <a:off x="957263" y="5661025"/>
            <a:ext cx="19526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Visualização e montagem de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Relatórios gerenciais com 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controle de acesso.</a:t>
            </a:r>
          </a:p>
        </p:txBody>
      </p:sp>
      <p:sp>
        <p:nvSpPr>
          <p:cNvPr id="15374" name="Text Box 7"/>
          <p:cNvSpPr txBox="1">
            <a:spLocks noChangeArrowheads="1"/>
          </p:cNvSpPr>
          <p:nvPr/>
        </p:nvSpPr>
        <p:spPr bwMode="auto">
          <a:xfrm>
            <a:off x="971550" y="3716338"/>
            <a:ext cx="295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>
                <a:solidFill>
                  <a:schemeClr val="bg2"/>
                </a:solidFill>
                <a:latin typeface="Calibri" pitchFamily="34" charset="0"/>
              </a:rPr>
              <a:t>Siprev/Gestão – Armazenamento de </a:t>
            </a:r>
          </a:p>
          <a:p>
            <a:r>
              <a:rPr lang="pt-BR" sz="1200" b="1">
                <a:solidFill>
                  <a:schemeClr val="bg2"/>
                </a:solidFill>
                <a:latin typeface="Calibri" pitchFamily="34" charset="0"/>
              </a:rPr>
              <a:t>dados locais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O povoamento depende de decisão dos 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Governadores/Prefeitos/Secretários de</a:t>
            </a:r>
          </a:p>
          <a:p>
            <a:r>
              <a:rPr lang="pt-BR" sz="1200">
                <a:solidFill>
                  <a:schemeClr val="bg2"/>
                </a:solidFill>
                <a:latin typeface="Calibri" pitchFamily="34" charset="0"/>
              </a:rPr>
              <a:t>Administração e dirigentes de institutos de Previdência de povoar suas bases locais.</a:t>
            </a: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971550" y="1557338"/>
            <a:ext cx="7200900" cy="57626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76" name="Line 14"/>
          <p:cNvSpPr>
            <a:spLocks noChangeShapeType="1"/>
          </p:cNvSpPr>
          <p:nvPr/>
        </p:nvSpPr>
        <p:spPr bwMode="auto">
          <a:xfrm>
            <a:off x="3203575" y="1558925"/>
            <a:ext cx="0" cy="574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77" name="Line 15"/>
          <p:cNvSpPr>
            <a:spLocks noChangeShapeType="1"/>
          </p:cNvSpPr>
          <p:nvPr/>
        </p:nvSpPr>
        <p:spPr bwMode="auto">
          <a:xfrm>
            <a:off x="5724525" y="1558925"/>
            <a:ext cx="0" cy="574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78" name="Text Box 16"/>
          <p:cNvSpPr txBox="1">
            <a:spLocks noChangeArrowheads="1"/>
          </p:cNvSpPr>
          <p:nvPr/>
        </p:nvSpPr>
        <p:spPr bwMode="auto">
          <a:xfrm>
            <a:off x="1116013" y="1628775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solidFill>
                  <a:schemeClr val="bg1"/>
                </a:solidFill>
                <a:latin typeface="Calibri" pitchFamily="34" charset="0"/>
              </a:rPr>
              <a:t>Siprev/Gestão</a:t>
            </a:r>
            <a:br>
              <a:rPr lang="pt-BR" sz="1200" b="1">
                <a:solidFill>
                  <a:schemeClr val="bg1"/>
                </a:solidFill>
                <a:latin typeface="Calibri" pitchFamily="34" charset="0"/>
              </a:rPr>
            </a:br>
            <a:r>
              <a:rPr lang="pt-BR" sz="1200" b="1">
                <a:solidFill>
                  <a:schemeClr val="bg1"/>
                </a:solidFill>
                <a:latin typeface="Calibri" pitchFamily="34" charset="0"/>
              </a:rPr>
              <a:t>Banco de dados Local</a:t>
            </a:r>
          </a:p>
        </p:txBody>
      </p:sp>
      <p:sp>
        <p:nvSpPr>
          <p:cNvPr id="15379" name="Text Box 17"/>
          <p:cNvSpPr txBox="1">
            <a:spLocks noChangeArrowheads="1"/>
          </p:cNvSpPr>
          <p:nvPr/>
        </p:nvSpPr>
        <p:spPr bwMode="auto">
          <a:xfrm>
            <a:off x="3419475" y="162877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>
                <a:solidFill>
                  <a:schemeClr val="bg1"/>
                </a:solidFill>
                <a:latin typeface="Calibri" pitchFamily="34" charset="0"/>
              </a:rPr>
              <a:t>CNIS/RPPS</a:t>
            </a:r>
            <a:br>
              <a:rPr lang="pt-BR" sz="1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pt-BR" sz="1200" b="1" dirty="0" smtClean="0">
                <a:solidFill>
                  <a:schemeClr val="bg1"/>
                </a:solidFill>
                <a:latin typeface="Calibri" pitchFamily="34" charset="0"/>
              </a:rPr>
              <a:t>Banco </a:t>
            </a:r>
            <a:r>
              <a:rPr lang="pt-BR" sz="1200" b="1" dirty="0">
                <a:solidFill>
                  <a:schemeClr val="bg1"/>
                </a:solidFill>
                <a:latin typeface="Calibri" pitchFamily="34" charset="0"/>
              </a:rPr>
              <a:t>de dados nacional</a:t>
            </a:r>
          </a:p>
        </p:txBody>
      </p:sp>
      <p:sp>
        <p:nvSpPr>
          <p:cNvPr id="15380" name="Text Box 18"/>
          <p:cNvSpPr txBox="1">
            <a:spLocks noChangeArrowheads="1"/>
          </p:cNvSpPr>
          <p:nvPr/>
        </p:nvSpPr>
        <p:spPr bwMode="auto">
          <a:xfrm>
            <a:off x="5867400" y="162877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solidFill>
                  <a:schemeClr val="bg1"/>
                </a:solidFill>
                <a:latin typeface="Calibri" pitchFamily="34" charset="0"/>
              </a:rPr>
              <a:t>INFORME/CNIS/RPPS</a:t>
            </a:r>
            <a:br>
              <a:rPr lang="pt-BR" sz="1200" b="1">
                <a:solidFill>
                  <a:schemeClr val="bg1"/>
                </a:solidFill>
                <a:latin typeface="Calibri" pitchFamily="34" charset="0"/>
              </a:rPr>
            </a:br>
            <a:r>
              <a:rPr lang="pt-BR" sz="1200" b="1">
                <a:solidFill>
                  <a:schemeClr val="bg1"/>
                </a:solidFill>
                <a:latin typeface="Calibri" pitchFamily="34" charset="0"/>
              </a:rPr>
              <a:t>Informações gerenciais</a:t>
            </a:r>
          </a:p>
        </p:txBody>
      </p:sp>
      <p:sp>
        <p:nvSpPr>
          <p:cNvPr id="15381" name="Rectangle 20"/>
          <p:cNvSpPr>
            <a:spLocks noChangeArrowheads="1"/>
          </p:cNvSpPr>
          <p:nvPr/>
        </p:nvSpPr>
        <p:spPr bwMode="auto">
          <a:xfrm>
            <a:off x="971550" y="2132013"/>
            <a:ext cx="7200900" cy="360362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132138" y="2205038"/>
            <a:ext cx="2735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>
                <a:solidFill>
                  <a:schemeClr val="bg1"/>
                </a:solidFill>
                <a:latin typeface="Calibri" pitchFamily="34" charset="0"/>
              </a:rPr>
              <a:t>CADPREV DADOS dos RPPS</a:t>
            </a: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971550" y="2132013"/>
            <a:ext cx="72009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539750" y="2492375"/>
            <a:ext cx="813593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/>
          <a:p>
            <a:pPr marL="382588" indent="-342900" defTabSz="822325">
              <a:lnSpc>
                <a:spcPct val="90000"/>
              </a:lnSpc>
              <a:spcBef>
                <a:spcPct val="20000"/>
              </a:spcBef>
            </a:pPr>
            <a:endParaRPr lang="en-US" sz="3000">
              <a:solidFill>
                <a:srgbClr val="008080"/>
              </a:solidFill>
              <a:latin typeface="Arial" charset="0"/>
              <a:sym typeface="Erie Bold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/>
              <a:t>      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42875" y="1214438"/>
            <a:ext cx="8858250" cy="5000625"/>
            <a:chOff x="142875" y="1214438"/>
            <a:chExt cx="8858250" cy="5000625"/>
          </a:xfrm>
        </p:grpSpPr>
        <p:sp>
          <p:nvSpPr>
            <p:cNvPr id="5" name="AutoShape 1"/>
            <p:cNvSpPr>
              <a:spLocks noChangeArrowheads="1"/>
            </p:cNvSpPr>
            <p:nvPr/>
          </p:nvSpPr>
          <p:spPr bwMode="auto">
            <a:xfrm>
              <a:off x="142875" y="1214438"/>
              <a:ext cx="8858250" cy="5000625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" y="1341438"/>
              <a:ext cx="7858125" cy="4746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rot="19860000">
              <a:off x="3222625" y="5414963"/>
              <a:ext cx="1214438" cy="35718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400" b="1">
                  <a:solidFill>
                    <a:srgbClr val="FFFFFF"/>
                  </a:solidFill>
                </a:rPr>
                <a:t>Consulta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20160000">
              <a:off x="1376363" y="1514475"/>
              <a:ext cx="1203325" cy="357188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400" b="1">
                  <a:solidFill>
                    <a:srgbClr val="FFFFFF"/>
                  </a:solidFill>
                </a:rPr>
                <a:t>Controle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20040000">
              <a:off x="1444625" y="4818063"/>
              <a:ext cx="1203325" cy="357187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400" b="1">
                  <a:solidFill>
                    <a:srgbClr val="FFFFFF"/>
                  </a:solidFill>
                </a:rPr>
                <a:t>Validação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20160000">
              <a:off x="2352675" y="2700338"/>
              <a:ext cx="2141538" cy="423862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400" b="1">
                  <a:solidFill>
                    <a:srgbClr val="FFFFFF"/>
                  </a:solidFill>
                </a:rPr>
                <a:t>RPPSxRGPSxRPPS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5097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/>
          </p:cNvSpPr>
          <p:nvPr/>
        </p:nvSpPr>
        <p:spPr bwMode="auto">
          <a:xfrm>
            <a:off x="539750" y="1270000"/>
            <a:ext cx="8135938" cy="935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82588" indent="-342900" defTabSz="822325">
              <a:spcBef>
                <a:spcPts val="1400"/>
              </a:spcBef>
            </a:pPr>
            <a:r>
              <a:rPr lang="en-US" sz="1800" b="1">
                <a:latin typeface="Calibri" pitchFamily="34" charset="0"/>
                <a:sym typeface="Erie Bold"/>
              </a:rPr>
              <a:t>Ministério da Previdência Social</a:t>
            </a:r>
          </a:p>
          <a:p>
            <a:pPr marL="382588" indent="-342900" defTabSz="822325">
              <a:spcBef>
                <a:spcPts val="1400"/>
              </a:spcBef>
            </a:pPr>
            <a:r>
              <a:rPr lang="en-US" sz="1800">
                <a:latin typeface="Calibri" pitchFamily="34" charset="0"/>
                <a:sym typeface="Erie Bold"/>
              </a:rPr>
              <a:t>Departamento dos Regimes de Previdência no Serviço Público</a:t>
            </a:r>
          </a:p>
          <a:p>
            <a:pPr marL="382588" indent="-342900" defTabSz="822325">
              <a:spcBef>
                <a:spcPts val="1400"/>
              </a:spcBef>
            </a:pPr>
            <a:r>
              <a:rPr lang="en-US" sz="1800">
                <a:latin typeface="Calibri" pitchFamily="34" charset="0"/>
                <a:sym typeface="Erie Bold"/>
              </a:rPr>
              <a:t>Coordenação-Geral de EstudosTécnicos, Estatísticas e Informações Gerenciais</a:t>
            </a:r>
          </a:p>
          <a:p>
            <a:pPr marL="382588" indent="-342900" defTabSz="822325">
              <a:spcBef>
                <a:spcPts val="1400"/>
              </a:spcBef>
            </a:pPr>
            <a:r>
              <a:rPr lang="en-US" sz="1800">
                <a:latin typeface="Calibri" pitchFamily="34" charset="0"/>
                <a:sym typeface="Erie Bold"/>
              </a:rPr>
              <a:t>Esplanada dos Ministérios Bloco “F” Anexo, Ala “A”  Sala 435</a:t>
            </a:r>
          </a:p>
          <a:p>
            <a:pPr marL="382588" indent="-342900" defTabSz="822325">
              <a:spcBef>
                <a:spcPts val="1400"/>
              </a:spcBef>
            </a:pPr>
            <a:r>
              <a:rPr lang="en-US" sz="1800">
                <a:latin typeface="Calibri" pitchFamily="34" charset="0"/>
                <a:sym typeface="Erie Bold"/>
              </a:rPr>
              <a:t>CEP 70059-902</a:t>
            </a:r>
          </a:p>
          <a:p>
            <a:pPr marL="382588" indent="-342900" defTabSz="822325">
              <a:spcBef>
                <a:spcPts val="1400"/>
              </a:spcBef>
            </a:pPr>
            <a:r>
              <a:rPr lang="en-US" sz="1800">
                <a:latin typeface="Calibri" pitchFamily="34" charset="0"/>
                <a:sym typeface="Erie Bold"/>
              </a:rPr>
              <a:t>Telefones: (61) 2021-5531-2021-5258</a:t>
            </a:r>
          </a:p>
          <a:p>
            <a:pPr marL="382588" indent="-342900" defTabSz="822325">
              <a:spcBef>
                <a:spcPts val="1400"/>
              </a:spcBef>
            </a:pPr>
            <a:r>
              <a:rPr lang="en-US" sz="1800">
                <a:latin typeface="Calibri" pitchFamily="34" charset="0"/>
                <a:sym typeface="Erie Bold"/>
              </a:rPr>
              <a:t>Email:</a:t>
            </a:r>
          </a:p>
          <a:p>
            <a:pPr marL="382588" indent="-342900" defTabSz="822325">
              <a:spcBef>
                <a:spcPts val="1400"/>
              </a:spcBef>
            </a:pPr>
            <a:r>
              <a:rPr lang="en-US" sz="1800">
                <a:solidFill>
                  <a:srgbClr val="008080"/>
                </a:solidFill>
                <a:latin typeface="Calibri" pitchFamily="34" charset="0"/>
                <a:sym typeface="Erie Bold"/>
                <a:hlinkClick r:id="rId3"/>
              </a:rPr>
              <a:t>nancy.ramos@previdencia.gov.br</a:t>
            </a:r>
            <a:r>
              <a:rPr lang="en-US" sz="1800">
                <a:solidFill>
                  <a:srgbClr val="008080"/>
                </a:solidFill>
                <a:latin typeface="Calibri" pitchFamily="34" charset="0"/>
                <a:sym typeface="Erie Bold"/>
              </a:rPr>
              <a:t> </a:t>
            </a:r>
          </a:p>
          <a:p>
            <a:pPr marL="382588" indent="-342900" defTabSz="822325">
              <a:spcBef>
                <a:spcPts val="1400"/>
              </a:spcBef>
            </a:pPr>
            <a:r>
              <a:rPr lang="en-US" sz="1800">
                <a:solidFill>
                  <a:srgbClr val="008080"/>
                </a:solidFill>
                <a:latin typeface="Calibri" pitchFamily="34" charset="0"/>
                <a:sym typeface="Erie Bold"/>
                <a:hlinkClick r:id="rId4"/>
              </a:rPr>
              <a:t>comunidadesiprev@previdencia.gov.br</a:t>
            </a:r>
            <a:endParaRPr lang="en-US" sz="1800">
              <a:solidFill>
                <a:srgbClr val="008080"/>
              </a:solidFill>
              <a:latin typeface="Calibri" pitchFamily="34" charset="0"/>
              <a:sym typeface="Erie Bold"/>
            </a:endParaRPr>
          </a:p>
          <a:p>
            <a:pPr marL="382588" indent="-342900" defTabSz="822325">
              <a:spcBef>
                <a:spcPts val="1400"/>
              </a:spcBef>
            </a:pPr>
            <a:r>
              <a:rPr lang="en-US" sz="1800">
                <a:solidFill>
                  <a:srgbClr val="008080"/>
                </a:solidFill>
                <a:latin typeface="Calibri" pitchFamily="34" charset="0"/>
                <a:sym typeface="Erie Bold"/>
                <a:hlinkClick r:id="rId5"/>
              </a:rPr>
              <a:t>treinamento.siprev@previdencia.gov.br</a:t>
            </a:r>
            <a:r>
              <a:rPr lang="en-US" sz="1800">
                <a:solidFill>
                  <a:srgbClr val="008080"/>
                </a:solidFill>
                <a:latin typeface="Calibri" pitchFamily="34" charset="0"/>
                <a:sym typeface="Erie Bold"/>
              </a:rPr>
              <a:t> </a:t>
            </a: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8699500" y="6410325"/>
            <a:ext cx="444500" cy="304800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/>
              <a:t>      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403350" y="1916113"/>
            <a:ext cx="1887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Resultados 2012</a:t>
            </a:r>
          </a:p>
        </p:txBody>
      </p:sp>
      <p:pic>
        <p:nvPicPr>
          <p:cNvPr id="18435" name="Picture 8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70150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1403350" y="2686050"/>
            <a:ext cx="2560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Novas ações para 2013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pt-BR" sz="2000" b="1" smtClean="0">
                <a:latin typeface="Calibri" pitchFamily="34" charset="0"/>
              </a:rPr>
              <a:t>RESULTADOS DE 2012</a:t>
            </a:r>
          </a:p>
          <a:p>
            <a:pPr marL="0" indent="0">
              <a:buFontTx/>
              <a:buNone/>
            </a:pPr>
            <a:endParaRPr lang="pt-BR" sz="2000" smtClean="0">
              <a:latin typeface="Calibri" pitchFamily="34" charset="0"/>
            </a:endParaRPr>
          </a:p>
          <a:p>
            <a:pPr lvl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Situação do Projeto SRPPS visão SPPS</a:t>
            </a:r>
          </a:p>
          <a:p>
            <a:pPr lvl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Situação da atividade Termo de Cooperação Técnica MPOG X MPS do Projeto SRPPS </a:t>
            </a:r>
          </a:p>
          <a:p>
            <a:pPr lvl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Situação da Ação Acompanhamento do Censo Previdenciário do Projeto SRPPS.</a:t>
            </a:r>
          </a:p>
          <a:p>
            <a:pPr lvl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Situação do Projeto SRPPS visão DATAPREV</a:t>
            </a:r>
          </a:p>
          <a:p>
            <a:pPr lvl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Situação do Projeto SRPPS visão dirigentes dos RPPS</a:t>
            </a:r>
          </a:p>
        </p:txBody>
      </p:sp>
      <p:pic>
        <p:nvPicPr>
          <p:cNvPr id="19458" name="Picture 3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982788"/>
            <a:ext cx="3016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492375"/>
            <a:ext cx="3016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3213100"/>
            <a:ext cx="3016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3665538"/>
            <a:ext cx="3016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chec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4149725"/>
            <a:ext cx="3016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50825" y="1196975"/>
            <a:ext cx="8497888" cy="54276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None/>
            </a:pPr>
            <a:r>
              <a:rPr lang="pt-BR" sz="2000" b="1" smtClean="0">
                <a:latin typeface="Calibri" pitchFamily="34" charset="0"/>
              </a:rPr>
              <a:t>RESULTADOS DE 2012</a:t>
            </a:r>
          </a:p>
          <a:p>
            <a:pPr marL="609600" indent="-609600">
              <a:buFontTx/>
              <a:buNone/>
            </a:pPr>
            <a:r>
              <a:rPr lang="pt-BR" sz="1800" b="1" smtClean="0">
                <a:latin typeface="Calibri" pitchFamily="34" charset="0"/>
              </a:rPr>
              <a:t>	</a:t>
            </a:r>
            <a:endParaRPr lang="pt-BR" sz="1800" smtClean="0">
              <a:latin typeface="Calibri" pitchFamily="34" charset="0"/>
            </a:endParaRPr>
          </a:p>
          <a:p>
            <a:pPr marL="990600" lvl="1" indent="-533400">
              <a:spcAft>
                <a:spcPct val="50000"/>
              </a:spcAft>
              <a:buFontTx/>
              <a:buNone/>
            </a:pPr>
            <a:r>
              <a:rPr lang="pt-BR" sz="1800" b="1" smtClean="0">
                <a:latin typeface="Calibri" pitchFamily="34" charset="0"/>
              </a:rPr>
              <a:t>Situação do Projeto SRPPS visão SPPS</a:t>
            </a:r>
          </a:p>
          <a:p>
            <a:pPr marL="990600" lvl="1" indent="-533400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Está incluso no plano de ação integrado do MPS</a:t>
            </a:r>
          </a:p>
          <a:p>
            <a:pPr marL="990600" lvl="1" indent="-533400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1.1 – Sistema Previdenciário de Gestão de Regimes Próprios de Previdência Social _ SIPREV/Gestão</a:t>
            </a:r>
          </a:p>
          <a:p>
            <a:pPr marL="990600" lvl="1" indent="-533400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1.1.1 -  publicada versão na Comunidade Siprev do Portal de Software Público em 05.11.2012 (1ª versão em 27.08.2010):</a:t>
            </a:r>
          </a:p>
          <a:p>
            <a:pPr marL="990600" lvl="1" indent="-533400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1.1.1.1 - contempla melhorias propostas por técnicos dos RPPS e do MPOG</a:t>
            </a:r>
          </a:p>
          <a:p>
            <a:pPr marL="990600" lvl="1" indent="-533400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1.1.1.2 –  a funcionalidade para realização de Censo Previdenciário, está validada por Gestores de RPPS que o realizaram com recursos próprios ou com recursos de empresa contratada.</a:t>
            </a:r>
          </a:p>
          <a:p>
            <a:pPr marL="990600" lvl="1" indent="-533400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1.1.1.3 – Os relatórios gerenciais e os de acompanhamento do Censo permitem um acompanhamento efetivo da situação cadastral, funcional e financeira dos filiados ao RPPS.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424863" cy="51736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pt-BR" sz="2000" b="1" smtClean="0">
                <a:latin typeface="Calibri" pitchFamily="34" charset="0"/>
              </a:rPr>
              <a:t>RESULTADOS DE 2012</a:t>
            </a:r>
          </a:p>
          <a:p>
            <a:pPr lvl="1">
              <a:spcAft>
                <a:spcPct val="50000"/>
              </a:spcAft>
              <a:buFontTx/>
              <a:buNone/>
            </a:pPr>
            <a:endParaRPr lang="pt-BR" sz="1800" smtClean="0">
              <a:latin typeface="Calibri" pitchFamily="34" charset="0"/>
            </a:endParaRPr>
          </a:p>
          <a:p>
            <a:pPr lvl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1.1.2 – há nova versão em fase de homologação que contempla melhorias específicas nas funcionalidades “Importador do SIPREV/Gestão: redução do tempo de carregamento e “Gerador de Arquivos para o CNIS/RPPS”: redução do tempo de extração dos dados.</a:t>
            </a:r>
          </a:p>
          <a:p>
            <a:pPr lvl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1.1.3 – para cumprimento de meta do Estado Brasileiro de melhoria dos gastos públicos, o SIPREV/Gestão está na plataforma LINUX, com desempenho comprovado para diversos acessos simultâneos atendendo as necessidades do Censo Previdenciário.</a:t>
            </a:r>
          </a:p>
          <a:p>
            <a:pPr lvl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1.1.3.1 – a DATAPREV somente dá suporte para a versão do Linux homologada, que no caso é a Ubuntu 9.10 Karmic Koala.</a:t>
            </a:r>
          </a:p>
          <a:p>
            <a:pPr lvl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1.1.4 -  a Comunidade SIPREV foi visitada até o dia 02.12.2012 por 20.136 pessoas ligadas a banco de dados.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424863" cy="51736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pt-BR" sz="2000" b="1" smtClean="0">
                <a:latin typeface="Calibri" pitchFamily="34" charset="0"/>
              </a:rPr>
              <a:t>RESULTADOS DE 2012</a:t>
            </a:r>
          </a:p>
          <a:p>
            <a:pPr>
              <a:buFontTx/>
              <a:buNone/>
            </a:pPr>
            <a:endParaRPr lang="pt-BR" sz="2000" b="1" smtClean="0">
              <a:latin typeface="Calibri" pitchFamily="34" charset="0"/>
            </a:endParaRPr>
          </a:p>
          <a:p>
            <a:pPr lvl="1">
              <a:spcAft>
                <a:spcPct val="50000"/>
              </a:spcAft>
              <a:buFontTx/>
              <a:buNone/>
            </a:pPr>
            <a:r>
              <a:rPr lang="pt-BR" sz="1800" smtClean="0">
                <a:latin typeface="Calibri" pitchFamily="34" charset="0"/>
              </a:rPr>
              <a:t>1.1.5 – Os técnicos e dirigentes dos RPPS envolvidos na utilização do SIPREV/Gestão, principalmente na ação Censo Previdenciário, via Proprev-2ª fase, devem estar cadastrados na Comunidade SIPREV com participação ativa no Fórum de Discussão e com acesso constante no FAQ (respostas a perguntas freqüentes) para que os procedimentos dependentes do Sistema tenha os encaminhamentos corretos.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OMODELO_DO_MPS">
  <a:themeElements>
    <a:clrScheme name="NOVOMODELO_DO_MPS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NOVOMODELO_DO_MP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VOMODELO_DO_MP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VOMODELO_DO_MP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VOMODELO_DO_MP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ModeloPowerPoint_comlogo</Template>
  <TotalTime>4963</TotalTime>
  <Words>2176</Words>
  <Application>Microsoft Office PowerPoint</Application>
  <PresentationFormat>Apresentação na tela (4:3)</PresentationFormat>
  <Paragraphs>382</Paragraphs>
  <Slides>41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3" baseType="lpstr">
      <vt:lpstr>NOVOMODELO_DO_MPS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ulysses.pantoja</dc:creator>
  <cp:lastModifiedBy>USP</cp:lastModifiedBy>
  <cp:revision>513</cp:revision>
  <dcterms:created xsi:type="dcterms:W3CDTF">2010-04-15T18:10:19Z</dcterms:created>
  <dcterms:modified xsi:type="dcterms:W3CDTF">2013-03-13T23:46:43Z</dcterms:modified>
</cp:coreProperties>
</file>